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5"/>
  </p:notesMasterIdLst>
  <p:handoutMasterIdLst>
    <p:handoutMasterId r:id="rId46"/>
  </p:handoutMasterIdLst>
  <p:sldIdLst>
    <p:sldId id="288" r:id="rId2"/>
    <p:sldId id="417" r:id="rId3"/>
    <p:sldId id="405" r:id="rId4"/>
    <p:sldId id="418" r:id="rId5"/>
    <p:sldId id="407" r:id="rId6"/>
    <p:sldId id="411" r:id="rId7"/>
    <p:sldId id="459" r:id="rId8"/>
    <p:sldId id="410" r:id="rId9"/>
    <p:sldId id="415" r:id="rId10"/>
    <p:sldId id="419" r:id="rId11"/>
    <p:sldId id="420" r:id="rId12"/>
    <p:sldId id="421" r:id="rId13"/>
    <p:sldId id="401" r:id="rId14"/>
    <p:sldId id="480" r:id="rId15"/>
    <p:sldId id="402" r:id="rId16"/>
    <p:sldId id="316" r:id="rId17"/>
    <p:sldId id="482" r:id="rId18"/>
    <p:sldId id="483" r:id="rId19"/>
    <p:sldId id="487" r:id="rId20"/>
    <p:sldId id="490" r:id="rId21"/>
    <p:sldId id="492" r:id="rId22"/>
    <p:sldId id="494" r:id="rId23"/>
    <p:sldId id="495" r:id="rId24"/>
    <p:sldId id="497" r:id="rId25"/>
    <p:sldId id="498" r:id="rId26"/>
    <p:sldId id="499" r:id="rId27"/>
    <p:sldId id="443" r:id="rId28"/>
    <p:sldId id="500" r:id="rId29"/>
    <p:sldId id="455" r:id="rId30"/>
    <p:sldId id="456" r:id="rId31"/>
    <p:sldId id="457" r:id="rId32"/>
    <p:sldId id="458" r:id="rId33"/>
    <p:sldId id="501" r:id="rId34"/>
    <p:sldId id="507" r:id="rId35"/>
    <p:sldId id="502" r:id="rId36"/>
    <p:sldId id="503" r:id="rId37"/>
    <p:sldId id="504" r:id="rId38"/>
    <p:sldId id="505" r:id="rId39"/>
    <p:sldId id="508" r:id="rId40"/>
    <p:sldId id="509" r:id="rId41"/>
    <p:sldId id="510" r:id="rId42"/>
    <p:sldId id="511" r:id="rId43"/>
    <p:sldId id="512" r:id="rId44"/>
  </p:sldIdLst>
  <p:sldSz cx="9906000" cy="6858000" type="A4"/>
  <p:notesSz cx="6858000" cy="9766300"/>
  <p:kinsoku lang="ja-JP" invalStChars="、。，．・：；？！゛゜ヽヾゝゞ々ー’”）〕］｝〉》」』】°‰′″℃￠％ぁぃぅぇぉっゃゅょゎァィゥェォッャュョヮヵヶ!%),.:;?]}｡｣､･ｧｨｩｪｫｬｭｮｯｰﾞﾟ" invalEndChars="‘“（〔［｛〈《「『【￥＄$([\{｢￡"/>
  <p:defaultTextStyle>
    <a:defPPr>
      <a:defRPr lang="fr-FR"/>
    </a:defPPr>
    <a:lvl1pPr algn="l" rtl="0" eaLnBrk="0" fontAlgn="base" hangingPunct="0">
      <a:spcBef>
        <a:spcPct val="0"/>
      </a:spcBef>
      <a:spcAft>
        <a:spcPct val="0"/>
      </a:spcAft>
      <a:defRPr b="1"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b="1"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b="1"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b="1"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b="1" kern="1200">
        <a:solidFill>
          <a:schemeClr val="tx1"/>
        </a:solidFill>
        <a:latin typeface="Book Antiqua" pitchFamily="18" charset="0"/>
        <a:ea typeface="+mn-ea"/>
        <a:cs typeface="+mn-cs"/>
      </a:defRPr>
    </a:lvl5pPr>
    <a:lvl6pPr marL="2286000" algn="l" defTabSz="914400" rtl="0" eaLnBrk="1" latinLnBrk="0" hangingPunct="1">
      <a:defRPr b="1" kern="1200">
        <a:solidFill>
          <a:schemeClr val="tx1"/>
        </a:solidFill>
        <a:latin typeface="Book Antiqua" pitchFamily="18" charset="0"/>
        <a:ea typeface="+mn-ea"/>
        <a:cs typeface="+mn-cs"/>
      </a:defRPr>
    </a:lvl6pPr>
    <a:lvl7pPr marL="2743200" algn="l" defTabSz="914400" rtl="0" eaLnBrk="1" latinLnBrk="0" hangingPunct="1">
      <a:defRPr b="1" kern="1200">
        <a:solidFill>
          <a:schemeClr val="tx1"/>
        </a:solidFill>
        <a:latin typeface="Book Antiqua" pitchFamily="18" charset="0"/>
        <a:ea typeface="+mn-ea"/>
        <a:cs typeface="+mn-cs"/>
      </a:defRPr>
    </a:lvl7pPr>
    <a:lvl8pPr marL="3200400" algn="l" defTabSz="914400" rtl="0" eaLnBrk="1" latinLnBrk="0" hangingPunct="1">
      <a:defRPr b="1" kern="1200">
        <a:solidFill>
          <a:schemeClr val="tx1"/>
        </a:solidFill>
        <a:latin typeface="Book Antiqua" pitchFamily="18" charset="0"/>
        <a:ea typeface="+mn-ea"/>
        <a:cs typeface="+mn-cs"/>
      </a:defRPr>
    </a:lvl8pPr>
    <a:lvl9pPr marL="3657600" algn="l" defTabSz="914400" rtl="0" eaLnBrk="1" latinLnBrk="0" hangingPunct="1">
      <a:defRPr b="1" kern="1200">
        <a:solidFill>
          <a:schemeClr val="tx1"/>
        </a:solidFill>
        <a:latin typeface="Book Antiqua" pitchFamily="18" charset="0"/>
        <a:ea typeface="+mn-ea"/>
        <a:cs typeface="+mn-cs"/>
      </a:defRPr>
    </a:lvl9pPr>
  </p:defaultTextStyle>
  <p:extLst>
    <p:ext uri="{EFAFB233-063F-42B5-8137-9DF3F51BA10A}">
      <p15:sldGuideLst xmlns:p15="http://schemas.microsoft.com/office/powerpoint/2012/main">
        <p15:guide id="1" orient="horz" pos="1872">
          <p15:clr>
            <a:srgbClr val="A4A3A4"/>
          </p15:clr>
        </p15:guide>
        <p15:guide id="2" pos="29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182528"/>
    <a:srgbClr val="000000"/>
    <a:srgbClr val="FFFFFF"/>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76" y="66"/>
      </p:cViewPr>
      <p:guideLst>
        <p:guide orient="horz" pos="1872"/>
        <p:guide pos="2904"/>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3" Type="http://schemas.openxmlformats.org/officeDocument/2006/relationships/slide" Target="slides/slide31.xml"/><Relationship Id="rId2" Type="http://schemas.openxmlformats.org/officeDocument/2006/relationships/slide" Target="slides/slide30.xml"/><Relationship Id="rId1" Type="http://schemas.openxmlformats.org/officeDocument/2006/relationships/slide" Target="slides/slide29.xml"/><Relationship Id="rId4" Type="http://schemas.openxmlformats.org/officeDocument/2006/relationships/slide" Target="slides/slide3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5" Type="http://schemas.openxmlformats.org/officeDocument/2006/relationships/image" Target="../media/image63.wmf"/><Relationship Id="rId4" Type="http://schemas.openxmlformats.org/officeDocument/2006/relationships/image" Target="../media/image6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5" Type="http://schemas.openxmlformats.org/officeDocument/2006/relationships/image" Target="../media/image72.wmf"/><Relationship Id="rId4" Type="http://schemas.openxmlformats.org/officeDocument/2006/relationships/image" Target="../media/image71.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79.wmf"/><Relationship Id="rId1" Type="http://schemas.openxmlformats.org/officeDocument/2006/relationships/image" Target="../media/image78.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85.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88.wmf"/><Relationship Id="rId2" Type="http://schemas.openxmlformats.org/officeDocument/2006/relationships/image" Target="../media/image87.wmf"/><Relationship Id="rId1" Type="http://schemas.openxmlformats.org/officeDocument/2006/relationships/image" Target="../media/image85.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93.wmf"/><Relationship Id="rId2" Type="http://schemas.openxmlformats.org/officeDocument/2006/relationships/image" Target="../media/image92.wmf"/><Relationship Id="rId1" Type="http://schemas.openxmlformats.org/officeDocument/2006/relationships/image" Target="../media/image91.wmf"/><Relationship Id="rId5" Type="http://schemas.openxmlformats.org/officeDocument/2006/relationships/image" Target="../media/image95.wmf"/><Relationship Id="rId4" Type="http://schemas.openxmlformats.org/officeDocument/2006/relationships/image" Target="../media/image94.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97.wmf"/><Relationship Id="rId1" Type="http://schemas.openxmlformats.org/officeDocument/2006/relationships/image" Target="../media/image96.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image" Target="../media/image99.wmf"/><Relationship Id="rId1" Type="http://schemas.openxmlformats.org/officeDocument/2006/relationships/image" Target="../media/image98.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image" Target="../media/image102.wmf"/><Relationship Id="rId1" Type="http://schemas.openxmlformats.org/officeDocument/2006/relationships/image" Target="../media/image101.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105.wmf"/><Relationship Id="rId1" Type="http://schemas.openxmlformats.org/officeDocument/2006/relationships/image" Target="../media/image10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52632F1E-8B9C-4B0A-B979-95C48143D748}" type="slidenum">
              <a:rPr lang="fr-FR" sz="1200" b="0">
                <a:latin typeface="Arial" charset="0"/>
              </a:rPr>
              <a:pPr algn="ctr" defTabSz="868363">
                <a:lnSpc>
                  <a:spcPct val="90000"/>
                </a:lnSpc>
              </a:pPr>
              <a:t>‹#›</a:t>
            </a:fld>
            <a:endParaRPr lang="fr-FR" sz="1200" b="0">
              <a:latin typeface="Arial" charset="0"/>
            </a:endParaRPr>
          </a:p>
        </p:txBody>
      </p:sp>
    </p:spTree>
    <p:extLst>
      <p:ext uri="{BB962C8B-B14F-4D97-AF65-F5344CB8AC3E}">
        <p14:creationId xmlns:p14="http://schemas.microsoft.com/office/powerpoint/2010/main" val="2100313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64185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fr-FR"/>
              <a:t>Corps du texte</a:t>
            </a:r>
          </a:p>
          <a:p>
            <a:pPr lvl="1"/>
            <a:r>
              <a:rPr lang="fr-FR"/>
              <a:t>Deuxième niveau</a:t>
            </a:r>
          </a:p>
          <a:p>
            <a:pPr lvl="2"/>
            <a:r>
              <a:rPr lang="fr-FR"/>
              <a:t>Troisième niveau</a:t>
            </a:r>
          </a:p>
          <a:p>
            <a:pPr lvl="3"/>
            <a:r>
              <a:rPr lang="fr-FR"/>
              <a:t>Quatrième niveau</a:t>
            </a:r>
          </a:p>
          <a:p>
            <a:pPr lvl="4"/>
            <a:r>
              <a:rPr lang="fr-FR"/>
              <a:t>Cinquième niveau</a:t>
            </a:r>
          </a:p>
        </p:txBody>
      </p:sp>
      <p:sp>
        <p:nvSpPr>
          <p:cNvPr id="2051" name="Rectangle 3"/>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4741AB95-6061-47C1-AA7E-3601AFE72843}" type="slidenum">
              <a:rPr lang="fr-FR" sz="1200" b="0">
                <a:latin typeface="Arial" charset="0"/>
              </a:rPr>
              <a:pPr algn="ctr" defTabSz="868363">
                <a:lnSpc>
                  <a:spcPct val="90000"/>
                </a:lnSpc>
              </a:pPr>
              <a:t>‹#›</a:t>
            </a:fld>
            <a:endParaRPr lang="fr-FR" sz="1200" b="0">
              <a:latin typeface="Arial" charset="0"/>
            </a:endParaRPr>
          </a:p>
        </p:txBody>
      </p:sp>
      <p:sp>
        <p:nvSpPr>
          <p:cNvPr id="2052" name="Rectangle 4"/>
          <p:cNvSpPr>
            <a:spLocks noGrp="1" noRot="1" noChangeAspect="1" noChangeArrowheads="1" noTextEdit="1"/>
          </p:cNvSpPr>
          <p:nvPr>
            <p:ph type="sldImg" idx="2"/>
          </p:nvPr>
        </p:nvSpPr>
        <p:spPr bwMode="auto">
          <a:xfrm>
            <a:off x="960438" y="858838"/>
            <a:ext cx="4937125" cy="3409950"/>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4230479724"/>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13</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extLst>
      <p:ext uri="{BB962C8B-B14F-4D97-AF65-F5344CB8AC3E}">
        <p14:creationId xmlns:p14="http://schemas.microsoft.com/office/powerpoint/2010/main" val="3864025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14</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extLst>
      <p:ext uri="{BB962C8B-B14F-4D97-AF65-F5344CB8AC3E}">
        <p14:creationId xmlns:p14="http://schemas.microsoft.com/office/powerpoint/2010/main" val="32356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51CD3895-EE86-4D80-BFB3-0B26329BA2F9}" type="slidenum">
              <a:rPr lang="fr-FR"/>
              <a:pPr/>
              <a:t>15</a:t>
            </a:fld>
            <a:endParaRPr lang="fr-FR"/>
          </a:p>
        </p:txBody>
      </p:sp>
      <p:sp>
        <p:nvSpPr>
          <p:cNvPr id="12290" name="Rectangle 2"/>
          <p:cNvSpPr>
            <a:spLocks noGrp="1" noRot="1" noChangeAspect="1" noChangeArrowheads="1" noTextEdit="1"/>
          </p:cNvSpPr>
          <p:nvPr>
            <p:ph type="sldImg"/>
          </p:nvPr>
        </p:nvSpPr>
        <p:spPr>
          <a:xfrm>
            <a:off x="966788" y="858838"/>
            <a:ext cx="4924425" cy="3409950"/>
          </a:xfrm>
          <a:ln/>
        </p:spPr>
      </p:sp>
      <p:sp>
        <p:nvSpPr>
          <p:cNvPr id="12291"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1873125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6389" name="Rectangle 2053"/>
          <p:cNvSpPr>
            <a:spLocks noGrp="1" noChangeArrowheads="1"/>
          </p:cNvSpPr>
          <p:nvPr>
            <p:ph type="ctrTitle"/>
          </p:nvPr>
        </p:nvSpPr>
        <p:spPr>
          <a:xfrm>
            <a:off x="1042988" y="1925638"/>
            <a:ext cx="8420100" cy="1143000"/>
          </a:xfrm>
        </p:spPr>
        <p:txBody>
          <a:bodyPr/>
          <a:lstStyle>
            <a:lvl1pPr algn="ctr">
              <a:defRPr/>
            </a:lvl1pPr>
          </a:lstStyle>
          <a:p>
            <a:r>
              <a:rPr lang="fr-FR"/>
              <a:t>Cliquez pour modifier le style du titre du masque</a:t>
            </a:r>
          </a:p>
        </p:txBody>
      </p:sp>
      <p:sp>
        <p:nvSpPr>
          <p:cNvPr id="16390" name="Rectangle 2054"/>
          <p:cNvSpPr>
            <a:spLocks noGrp="1" noChangeArrowheads="1"/>
          </p:cNvSpPr>
          <p:nvPr>
            <p:ph type="subTitle" idx="1"/>
          </p:nvPr>
        </p:nvSpPr>
        <p:spPr>
          <a:xfrm>
            <a:off x="1785938" y="3738563"/>
            <a:ext cx="69342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16391" name="Rectangle 2055"/>
          <p:cNvSpPr>
            <a:spLocks noGrp="1" noChangeArrowheads="1"/>
          </p:cNvSpPr>
          <p:nvPr>
            <p:ph type="dt" sz="half" idx="2"/>
          </p:nvPr>
        </p:nvSpPr>
        <p:spPr>
          <a:xfrm>
            <a:off x="1042988" y="6100763"/>
            <a:ext cx="2063750" cy="457200"/>
          </a:xfrm>
        </p:spPr>
        <p:txBody>
          <a:bodyPr/>
          <a:lstStyle>
            <a:lvl1pPr>
              <a:buClrTx/>
              <a:buFontTx/>
              <a:buNone/>
              <a:defRPr/>
            </a:lvl1pPr>
          </a:lstStyle>
          <a:p>
            <a:endParaRPr lang="fr-FR"/>
          </a:p>
        </p:txBody>
      </p:sp>
      <p:sp>
        <p:nvSpPr>
          <p:cNvPr id="16392" name="Rectangle 2056"/>
          <p:cNvSpPr>
            <a:spLocks noGrp="1" noChangeArrowheads="1"/>
          </p:cNvSpPr>
          <p:nvPr>
            <p:ph type="ftr" sz="quarter" idx="3"/>
          </p:nvPr>
        </p:nvSpPr>
        <p:spPr>
          <a:xfrm>
            <a:off x="3684588" y="6100763"/>
            <a:ext cx="3136900" cy="457200"/>
          </a:xfrm>
        </p:spPr>
        <p:txBody>
          <a:bodyPr/>
          <a:lstStyle>
            <a:lvl1pPr>
              <a:buClrTx/>
              <a:buFontTx/>
              <a:buNone/>
              <a:defRPr/>
            </a:lvl1pPr>
          </a:lstStyle>
          <a:p>
            <a:endParaRPr lang="fr-FR"/>
          </a:p>
        </p:txBody>
      </p:sp>
      <p:sp>
        <p:nvSpPr>
          <p:cNvPr id="16393" name="Rectangle 2057"/>
          <p:cNvSpPr>
            <a:spLocks noGrp="1" noChangeArrowheads="1"/>
          </p:cNvSpPr>
          <p:nvPr>
            <p:ph type="sldNum" sz="quarter" idx="4"/>
          </p:nvPr>
        </p:nvSpPr>
        <p:spPr>
          <a:xfrm>
            <a:off x="7399338" y="6100763"/>
            <a:ext cx="2063750" cy="457200"/>
          </a:xfrm>
        </p:spPr>
        <p:txBody>
          <a:bodyPr/>
          <a:lstStyle>
            <a:lvl1pPr>
              <a:buClrTx/>
              <a:buFontTx/>
              <a:buNone/>
              <a:defRPr/>
            </a:lvl1pPr>
          </a:lstStyle>
          <a:p>
            <a:fld id="{6C9DE7CB-2198-4CD6-9ED3-CA9FE32C1749}" type="slidenum">
              <a:rPr lang="fr-F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ED93CA1C-32A4-48D0-B3D2-163145A2A1E1}" type="slidenum">
              <a:rPr lang="fr-F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88225" y="457200"/>
            <a:ext cx="2105025"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1073150" y="457200"/>
            <a:ext cx="6162675"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09543F20-EA5E-4C6B-B946-37533AEDD210}" type="slidenum">
              <a:rPr lang="fr-F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BBC1FE69-B26C-4128-9CBC-52F253D367C5}" type="slidenum">
              <a:rPr lang="fr-F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638" y="4406900"/>
            <a:ext cx="84201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F5DC084F-739A-4EE4-AF6B-A1769F66704D}" type="slidenum">
              <a:rPr lang="fr-F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07315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35940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16C3B521-99EC-4746-B8F8-1D9CCA9E2EFA}" type="slidenum">
              <a:rPr lang="fr-F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FA9B3887-1757-4AF0-A842-4B15283497EE}" type="slidenum">
              <a:rPr lang="fr-F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65DB5720-3C54-466D-9B14-D2E923B5271D}" type="slidenum">
              <a:rPr lang="fr-F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E666063A-3277-41DD-9B64-11B9567B2E15}" type="slidenum">
              <a:rPr lang="fr-F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0" y="273050"/>
            <a:ext cx="3259138"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E776B116-A2D5-4511-924E-326FFE913BDC}" type="slidenum">
              <a:rPr lang="fr-F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513" y="4800600"/>
            <a:ext cx="59436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97145A29-C8A6-4440-9850-D78A24B37B1A}" type="slidenum">
              <a:rPr lang="fr-F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FFFFFF"/>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5366" name="Rectangle 6"/>
          <p:cNvSpPr>
            <a:spLocks noGrp="1" noChangeArrowheads="1"/>
          </p:cNvSpPr>
          <p:nvPr>
            <p:ph type="title"/>
          </p:nvPr>
        </p:nvSpPr>
        <p:spPr bwMode="auto">
          <a:xfrm>
            <a:off x="1073150" y="457200"/>
            <a:ext cx="84201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5367" name="Rectangle 7"/>
          <p:cNvSpPr>
            <a:spLocks noGrp="1" noChangeArrowheads="1"/>
          </p:cNvSpPr>
          <p:nvPr>
            <p:ph type="body" idx="1"/>
          </p:nvPr>
        </p:nvSpPr>
        <p:spPr bwMode="auto">
          <a:xfrm>
            <a:off x="1073150" y="1828800"/>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5368" name="Rectangle 8"/>
          <p:cNvSpPr>
            <a:spLocks noGrp="1" noChangeArrowheads="1"/>
          </p:cNvSpPr>
          <p:nvPr>
            <p:ph type="dt" sz="half" idx="2"/>
          </p:nvPr>
        </p:nvSpPr>
        <p:spPr bwMode="auto">
          <a:xfrm>
            <a:off x="107315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69" name="Rectangle 9"/>
          <p:cNvSpPr>
            <a:spLocks noGrp="1" noChangeArrowheads="1"/>
          </p:cNvSpPr>
          <p:nvPr>
            <p:ph type="ftr" sz="quarter" idx="3"/>
          </p:nvPr>
        </p:nvSpPr>
        <p:spPr bwMode="auto">
          <a:xfrm>
            <a:off x="3714750" y="6096000"/>
            <a:ext cx="31369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70" name="Rectangle 10"/>
          <p:cNvSpPr>
            <a:spLocks noGrp="1" noChangeArrowheads="1"/>
          </p:cNvSpPr>
          <p:nvPr>
            <p:ph type="sldNum" sz="quarter" idx="4"/>
          </p:nvPr>
        </p:nvSpPr>
        <p:spPr bwMode="auto">
          <a:xfrm>
            <a:off x="742950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buClr>
                <a:srgbClr val="000000"/>
              </a:buClr>
              <a:buFont typeface="Wingdings" pitchFamily="2" charset="2"/>
              <a:buChar char="q"/>
              <a:defRPr sz="1400" b="0">
                <a:solidFill>
                  <a:srgbClr val="000000"/>
                </a:solidFill>
                <a:latin typeface="+mn-lt"/>
              </a:defRPr>
            </a:lvl1pPr>
          </a:lstStyle>
          <a:p>
            <a:fld id="{558D768C-6D10-47A7-A567-2BD17847B3C6}"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mj-lt"/>
          <a:ea typeface="+mj-ea"/>
          <a:cs typeface="+mj-cs"/>
        </a:defRPr>
      </a:lvl1pPr>
      <a:lvl2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2pPr>
      <a:lvl3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3pPr>
      <a:lvl4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4pPr>
      <a:lvl5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5pPr>
      <a:lvl6pPr marL="4572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6pPr>
      <a:lvl7pPr marL="9144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7pPr>
      <a:lvl8pPr marL="13716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8pPr>
      <a:lvl9pPr marL="18288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9pPr>
    </p:titleStyle>
    <p:bodyStyle>
      <a:lvl1pPr marL="342900" indent="-342900" algn="l" rtl="0" eaLnBrk="0" fontAlgn="base" hangingPunct="0">
        <a:spcBef>
          <a:spcPct val="20000"/>
        </a:spcBef>
        <a:spcAft>
          <a:spcPct val="0"/>
        </a:spcAft>
        <a:buClr>
          <a:srgbClr val="000000"/>
        </a:buClr>
        <a:buFont typeface="Wingdings" pitchFamily="2" charset="2"/>
        <a:buChar char="q"/>
        <a:defRPr kumimoji="1"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000000"/>
        </a:buClr>
        <a:buFont typeface="Wingdings" pitchFamily="2" charset="2"/>
        <a:buChar char="q"/>
        <a:defRPr kumimoji="1" sz="2800">
          <a:solidFill>
            <a:srgbClr val="000000"/>
          </a:solidFill>
          <a:latin typeface="+mn-lt"/>
        </a:defRPr>
      </a:lvl2pPr>
      <a:lvl3pPr marL="1143000" indent="-228600" algn="l" rtl="0" eaLnBrk="0" fontAlgn="base" hangingPunct="0">
        <a:spcBef>
          <a:spcPct val="20000"/>
        </a:spcBef>
        <a:spcAft>
          <a:spcPct val="0"/>
        </a:spcAft>
        <a:buClr>
          <a:srgbClr val="000000"/>
        </a:buClr>
        <a:buFont typeface="Wingdings" pitchFamily="2" charset="2"/>
        <a:buChar char="q"/>
        <a:defRPr kumimoji="1" sz="2400">
          <a:solidFill>
            <a:srgbClr val="000000"/>
          </a:solidFill>
          <a:latin typeface="+mn-lt"/>
        </a:defRPr>
      </a:lvl3pPr>
      <a:lvl4pPr marL="1600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4pPr>
      <a:lvl5pPr marL="20574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5pPr>
      <a:lvl6pPr marL="25146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6pPr>
      <a:lvl7pPr marL="29718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7pPr>
      <a:lvl8pPr marL="34290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8pPr>
      <a:lvl9pPr marL="3886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5" Type="http://schemas.openxmlformats.org/officeDocument/2006/relationships/oleObject" Target="../embeddings/oleObject17.bin"/><Relationship Id="rId4" Type="http://schemas.openxmlformats.org/officeDocument/2006/relationships/image" Target="../media/image21.wmf"/></Relationships>
</file>

<file path=ppt/slides/_rels/slide11.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8.png"/><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24.wmf"/><Relationship Id="rId11" Type="http://schemas.openxmlformats.org/officeDocument/2006/relationships/image" Target="../media/image27.png"/><Relationship Id="rId5" Type="http://schemas.openxmlformats.org/officeDocument/2006/relationships/oleObject" Target="../embeddings/oleObject19.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1.bin"/></Relationships>
</file>

<file path=ppt/slides/_rels/slide12.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33.wmf"/><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image" Target="../media/image30.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25.bin"/><Relationship Id="rId14" Type="http://schemas.openxmlformats.org/officeDocument/2006/relationships/image" Target="../media/image34.wmf"/></Relationships>
</file>

<file path=ppt/slides/_rels/slide13.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oleObject" Target="../embeddings/oleObject33.bin"/><Relationship Id="rId18" Type="http://schemas.openxmlformats.org/officeDocument/2006/relationships/image" Target="../media/image41.wmf"/><Relationship Id="rId3" Type="http://schemas.openxmlformats.org/officeDocument/2006/relationships/notesSlide" Target="../notesSlides/notesSlide1.xml"/><Relationship Id="rId7" Type="http://schemas.openxmlformats.org/officeDocument/2006/relationships/oleObject" Target="../embeddings/oleObject30.bin"/><Relationship Id="rId12" Type="http://schemas.openxmlformats.org/officeDocument/2006/relationships/image" Target="../media/image38.wmf"/><Relationship Id="rId17" Type="http://schemas.openxmlformats.org/officeDocument/2006/relationships/oleObject" Target="../embeddings/oleObject35.bin"/><Relationship Id="rId2" Type="http://schemas.openxmlformats.org/officeDocument/2006/relationships/slideLayout" Target="../slideLayouts/slideLayout2.xml"/><Relationship Id="rId16" Type="http://schemas.openxmlformats.org/officeDocument/2006/relationships/image" Target="../media/image40.wmf"/><Relationship Id="rId1" Type="http://schemas.openxmlformats.org/officeDocument/2006/relationships/vmlDrawing" Target="../drawings/vmlDrawing9.vml"/><Relationship Id="rId6" Type="http://schemas.openxmlformats.org/officeDocument/2006/relationships/oleObject" Target="../embeddings/oleObject29.bin"/><Relationship Id="rId11" Type="http://schemas.openxmlformats.org/officeDocument/2006/relationships/oleObject" Target="../embeddings/oleObject32.bin"/><Relationship Id="rId5" Type="http://schemas.openxmlformats.org/officeDocument/2006/relationships/image" Target="../media/image35.wmf"/><Relationship Id="rId15" Type="http://schemas.openxmlformats.org/officeDocument/2006/relationships/oleObject" Target="../embeddings/oleObject34.bin"/><Relationship Id="rId10" Type="http://schemas.openxmlformats.org/officeDocument/2006/relationships/image" Target="../media/image37.wmf"/><Relationship Id="rId4" Type="http://schemas.openxmlformats.org/officeDocument/2006/relationships/oleObject" Target="../embeddings/oleObject28.bin"/><Relationship Id="rId9" Type="http://schemas.openxmlformats.org/officeDocument/2006/relationships/oleObject" Target="../embeddings/oleObject31.bin"/><Relationship Id="rId14" Type="http://schemas.openxmlformats.org/officeDocument/2006/relationships/image" Target="../media/image39.w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7.bin"/><Relationship Id="rId5" Type="http://schemas.openxmlformats.org/officeDocument/2006/relationships/image" Target="../media/image35.wmf"/><Relationship Id="rId4" Type="http://schemas.openxmlformats.org/officeDocument/2006/relationships/oleObject" Target="../embeddings/oleObject36.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9.bin"/><Relationship Id="rId5" Type="http://schemas.openxmlformats.org/officeDocument/2006/relationships/image" Target="../media/image42.wmf"/><Relationship Id="rId4" Type="http://schemas.openxmlformats.org/officeDocument/2006/relationships/oleObject" Target="../embeddings/oleObject3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5.wmf"/><Relationship Id="rId5" Type="http://schemas.openxmlformats.org/officeDocument/2006/relationships/oleObject" Target="../embeddings/oleObject41.bin"/><Relationship Id="rId4" Type="http://schemas.openxmlformats.org/officeDocument/2006/relationships/image" Target="../media/image44.wmf"/></Relationships>
</file>

<file path=ppt/slides/_rels/slide17.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7.wmf"/><Relationship Id="rId11" Type="http://schemas.openxmlformats.org/officeDocument/2006/relationships/oleObject" Target="../embeddings/oleObject46.bin"/><Relationship Id="rId5" Type="http://schemas.openxmlformats.org/officeDocument/2006/relationships/oleObject" Target="../embeddings/oleObject43.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5.bin"/></Relationships>
</file>

<file path=ppt/slides/_rels/slide18.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52.bin"/><Relationship Id="rId18" Type="http://schemas.openxmlformats.org/officeDocument/2006/relationships/image" Target="../media/image58.wmf"/><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55.wmf"/><Relationship Id="rId17" Type="http://schemas.openxmlformats.org/officeDocument/2006/relationships/oleObject" Target="../embeddings/oleObject54.bin"/><Relationship Id="rId2" Type="http://schemas.openxmlformats.org/officeDocument/2006/relationships/slideLayout" Target="../slideLayouts/slideLayout2.xml"/><Relationship Id="rId16" Type="http://schemas.openxmlformats.org/officeDocument/2006/relationships/image" Target="../media/image57.wmf"/><Relationship Id="rId1" Type="http://schemas.openxmlformats.org/officeDocument/2006/relationships/vmlDrawing" Target="../drawings/vmlDrawing14.vml"/><Relationship Id="rId6" Type="http://schemas.openxmlformats.org/officeDocument/2006/relationships/image" Target="../media/image52.wmf"/><Relationship Id="rId11" Type="http://schemas.openxmlformats.org/officeDocument/2006/relationships/oleObject" Target="../embeddings/oleObject51.bin"/><Relationship Id="rId5" Type="http://schemas.openxmlformats.org/officeDocument/2006/relationships/oleObject" Target="../embeddings/oleObject48.bin"/><Relationship Id="rId15" Type="http://schemas.openxmlformats.org/officeDocument/2006/relationships/oleObject" Target="../embeddings/oleObject53.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50.bin"/><Relationship Id="rId14" Type="http://schemas.openxmlformats.org/officeDocument/2006/relationships/image" Target="../media/image56.wmf"/></Relationships>
</file>

<file path=ppt/slides/_rels/slide19.x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3.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0.wmf"/><Relationship Id="rId11" Type="http://schemas.openxmlformats.org/officeDocument/2006/relationships/oleObject" Target="../embeddings/oleObject59.bin"/><Relationship Id="rId5" Type="http://schemas.openxmlformats.org/officeDocument/2006/relationships/oleObject" Target="../embeddings/oleObject56.bin"/><Relationship Id="rId10" Type="http://schemas.openxmlformats.org/officeDocument/2006/relationships/image" Target="../media/image62.wmf"/><Relationship Id="rId4" Type="http://schemas.openxmlformats.org/officeDocument/2006/relationships/image" Target="../media/image59.wmf"/><Relationship Id="rId9" Type="http://schemas.openxmlformats.org/officeDocument/2006/relationships/oleObject" Target="../embeddings/oleObject58.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20.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5.wmf"/><Relationship Id="rId5" Type="http://schemas.openxmlformats.org/officeDocument/2006/relationships/oleObject" Target="../embeddings/oleObject61.bin"/><Relationship Id="rId4" Type="http://schemas.openxmlformats.org/officeDocument/2006/relationships/image" Target="../media/image64.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67.wmf"/></Relationships>
</file>

<file path=ppt/slides/_rels/slide22.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9.wmf"/><Relationship Id="rId11" Type="http://schemas.openxmlformats.org/officeDocument/2006/relationships/oleObject" Target="../embeddings/oleObject68.bin"/><Relationship Id="rId5" Type="http://schemas.openxmlformats.org/officeDocument/2006/relationships/oleObject" Target="../embeddings/oleObject65.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67.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74.wmf"/><Relationship Id="rId5" Type="http://schemas.openxmlformats.org/officeDocument/2006/relationships/oleObject" Target="../embeddings/oleObject70.bin"/><Relationship Id="rId4" Type="http://schemas.openxmlformats.org/officeDocument/2006/relationships/image" Target="../media/image73.wmf"/></Relationships>
</file>

<file path=ppt/slides/_rels/slide24.x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slideLayout" Target="../slideLayouts/slideLayout1.xml"/><Relationship Id="rId1" Type="http://schemas.openxmlformats.org/officeDocument/2006/relationships/vmlDrawing" Target="../drawings/vmlDrawing20.vml"/><Relationship Id="rId6" Type="http://schemas.openxmlformats.org/officeDocument/2006/relationships/image" Target="../media/image76.wmf"/><Relationship Id="rId5" Type="http://schemas.openxmlformats.org/officeDocument/2006/relationships/oleObject" Target="../embeddings/oleObject72.bin"/><Relationship Id="rId4" Type="http://schemas.openxmlformats.org/officeDocument/2006/relationships/image" Target="../media/image75.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slideLayout" Target="../slideLayouts/slideLayout1.xml"/><Relationship Id="rId1" Type="http://schemas.openxmlformats.org/officeDocument/2006/relationships/vmlDrawing" Target="../drawings/vmlDrawing21.vml"/><Relationship Id="rId6" Type="http://schemas.openxmlformats.org/officeDocument/2006/relationships/image" Target="../media/image79.wmf"/><Relationship Id="rId5" Type="http://schemas.openxmlformats.org/officeDocument/2006/relationships/oleObject" Target="../embeddings/oleObject75.bin"/><Relationship Id="rId4" Type="http://schemas.openxmlformats.org/officeDocument/2006/relationships/image" Target="../media/image78.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1.xml"/><Relationship Id="rId1" Type="http://schemas.openxmlformats.org/officeDocument/2006/relationships/vmlDrawing" Target="../drawings/vmlDrawing22.vml"/><Relationship Id="rId4" Type="http://schemas.openxmlformats.org/officeDocument/2006/relationships/image" Target="../media/image80.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3.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4.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86.png"/><Relationship Id="rId2" Type="http://schemas.openxmlformats.org/officeDocument/2006/relationships/slideLayout" Target="../slideLayouts/slideLayout7.xml"/><Relationship Id="rId1" Type="http://schemas.openxmlformats.org/officeDocument/2006/relationships/vmlDrawing" Target="../drawings/vmlDrawing23.vml"/><Relationship Id="rId5" Type="http://schemas.openxmlformats.org/officeDocument/2006/relationships/image" Target="../media/image85.wmf"/><Relationship Id="rId4" Type="http://schemas.openxmlformats.org/officeDocument/2006/relationships/oleObject" Target="../embeddings/oleObject77.bin"/></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80.bin"/><Relationship Id="rId3" Type="http://schemas.openxmlformats.org/officeDocument/2006/relationships/image" Target="../media/image89.png"/><Relationship Id="rId7" Type="http://schemas.openxmlformats.org/officeDocument/2006/relationships/image" Target="../media/image87.wmf"/><Relationship Id="rId2" Type="http://schemas.openxmlformats.org/officeDocument/2006/relationships/slideLayout" Target="../slideLayouts/slideLayout7.xml"/><Relationship Id="rId1" Type="http://schemas.openxmlformats.org/officeDocument/2006/relationships/vmlDrawing" Target="../drawings/vmlDrawing24.vml"/><Relationship Id="rId6" Type="http://schemas.openxmlformats.org/officeDocument/2006/relationships/oleObject" Target="../embeddings/oleObject79.bin"/><Relationship Id="rId5" Type="http://schemas.openxmlformats.org/officeDocument/2006/relationships/image" Target="../media/image85.wmf"/><Relationship Id="rId4" Type="http://schemas.openxmlformats.org/officeDocument/2006/relationships/oleObject" Target="../embeddings/oleObject78.bin"/><Relationship Id="rId9" Type="http://schemas.openxmlformats.org/officeDocument/2006/relationships/image" Target="../media/image88.wmf"/></Relationships>
</file>

<file path=ppt/slides/_rels/slide37.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8" Type="http://schemas.openxmlformats.org/officeDocument/2006/relationships/image" Target="../media/image93.wmf"/><Relationship Id="rId3" Type="http://schemas.openxmlformats.org/officeDocument/2006/relationships/oleObject" Target="../embeddings/oleObject81.bin"/><Relationship Id="rId7" Type="http://schemas.openxmlformats.org/officeDocument/2006/relationships/oleObject" Target="../embeddings/oleObject83.bin"/><Relationship Id="rId12" Type="http://schemas.openxmlformats.org/officeDocument/2006/relationships/image" Target="../media/image95.wmf"/><Relationship Id="rId2" Type="http://schemas.openxmlformats.org/officeDocument/2006/relationships/slideLayout" Target="../slideLayouts/slideLayout7.xml"/><Relationship Id="rId1" Type="http://schemas.openxmlformats.org/officeDocument/2006/relationships/vmlDrawing" Target="../drawings/vmlDrawing25.vml"/><Relationship Id="rId6" Type="http://schemas.openxmlformats.org/officeDocument/2006/relationships/image" Target="../media/image92.wmf"/><Relationship Id="rId11" Type="http://schemas.openxmlformats.org/officeDocument/2006/relationships/oleObject" Target="../embeddings/oleObject85.bin"/><Relationship Id="rId5" Type="http://schemas.openxmlformats.org/officeDocument/2006/relationships/oleObject" Target="../embeddings/oleObject82.bin"/><Relationship Id="rId10" Type="http://schemas.openxmlformats.org/officeDocument/2006/relationships/image" Target="../media/image94.wmf"/><Relationship Id="rId4" Type="http://schemas.openxmlformats.org/officeDocument/2006/relationships/image" Target="../media/image91.wmf"/><Relationship Id="rId9" Type="http://schemas.openxmlformats.org/officeDocument/2006/relationships/oleObject" Target="../embeddings/oleObject84.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86.bin"/><Relationship Id="rId2" Type="http://schemas.openxmlformats.org/officeDocument/2006/relationships/slideLayout" Target="../slideLayouts/slideLayout7.xml"/><Relationship Id="rId1" Type="http://schemas.openxmlformats.org/officeDocument/2006/relationships/vmlDrawing" Target="../drawings/vmlDrawing26.vml"/><Relationship Id="rId6" Type="http://schemas.openxmlformats.org/officeDocument/2006/relationships/image" Target="../media/image97.wmf"/><Relationship Id="rId5" Type="http://schemas.openxmlformats.org/officeDocument/2006/relationships/oleObject" Target="../embeddings/oleObject87.bin"/><Relationship Id="rId4" Type="http://schemas.openxmlformats.org/officeDocument/2006/relationships/image" Target="../media/image96.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7.xml"/><Relationship Id="rId1" Type="http://schemas.openxmlformats.org/officeDocument/2006/relationships/vmlDrawing" Target="../drawings/vmlDrawing27.vml"/><Relationship Id="rId6" Type="http://schemas.openxmlformats.org/officeDocument/2006/relationships/image" Target="../media/image99.wmf"/><Relationship Id="rId5" Type="http://schemas.openxmlformats.org/officeDocument/2006/relationships/oleObject" Target="../embeddings/oleObject89.bin"/><Relationship Id="rId4" Type="http://schemas.openxmlformats.org/officeDocument/2006/relationships/image" Target="../media/image98.wmf"/></Relationships>
</file>

<file path=ppt/slides/_rels/slide41.xml.rels><?xml version="1.0" encoding="UTF-8" standalone="yes"?>
<Relationships xmlns="http://schemas.openxmlformats.org/package/2006/relationships"><Relationship Id="rId8" Type="http://schemas.openxmlformats.org/officeDocument/2006/relationships/image" Target="../media/image103.wmf"/><Relationship Id="rId3" Type="http://schemas.openxmlformats.org/officeDocument/2006/relationships/oleObject" Target="../embeddings/oleObject91.bin"/><Relationship Id="rId7" Type="http://schemas.openxmlformats.org/officeDocument/2006/relationships/oleObject" Target="../embeddings/oleObject93.bin"/><Relationship Id="rId2" Type="http://schemas.openxmlformats.org/officeDocument/2006/relationships/slideLayout" Target="../slideLayouts/slideLayout7.xml"/><Relationship Id="rId1" Type="http://schemas.openxmlformats.org/officeDocument/2006/relationships/vmlDrawing" Target="../drawings/vmlDrawing28.vml"/><Relationship Id="rId6" Type="http://schemas.openxmlformats.org/officeDocument/2006/relationships/image" Target="../media/image102.wmf"/><Relationship Id="rId5" Type="http://schemas.openxmlformats.org/officeDocument/2006/relationships/oleObject" Target="../embeddings/oleObject92.bin"/><Relationship Id="rId4" Type="http://schemas.openxmlformats.org/officeDocument/2006/relationships/image" Target="../media/image101.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94.bin"/><Relationship Id="rId2" Type="http://schemas.openxmlformats.org/officeDocument/2006/relationships/slideLayout" Target="../slideLayouts/slideLayout7.xml"/><Relationship Id="rId1" Type="http://schemas.openxmlformats.org/officeDocument/2006/relationships/vmlDrawing" Target="../drawings/vmlDrawing29.vml"/><Relationship Id="rId6" Type="http://schemas.openxmlformats.org/officeDocument/2006/relationships/image" Target="../media/image105.wmf"/><Relationship Id="rId5" Type="http://schemas.openxmlformats.org/officeDocument/2006/relationships/oleObject" Target="../embeddings/oleObject95.bin"/><Relationship Id="rId4" Type="http://schemas.openxmlformats.org/officeDocument/2006/relationships/image" Target="../media/image104.wmf"/></Relationships>
</file>

<file path=ppt/slides/_rels/slide43.xml.rels><?xml version="1.0" encoding="UTF-8" standalone="yes"?>
<Relationships xmlns="http://schemas.openxmlformats.org/package/2006/relationships"><Relationship Id="rId2" Type="http://schemas.openxmlformats.org/officeDocument/2006/relationships/image" Target="../media/image10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10" Type="http://schemas.openxmlformats.org/officeDocument/2006/relationships/image" Target="../media/image6.png"/><Relationship Id="rId4" Type="http://schemas.openxmlformats.org/officeDocument/2006/relationships/image" Target="../media/image2.wmf"/><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audio" Target="file:///C:\Users\STS\Desktop\sons%20enregistr&#233;s%20doghmanes\2.wma" TargetMode="Externa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7.bin"/><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3.bin"/><Relationship Id="rId18" Type="http://schemas.openxmlformats.org/officeDocument/2006/relationships/image" Target="../media/image2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7.wmf"/><Relationship Id="rId17"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5.vml"/><Relationship Id="rId6" Type="http://schemas.openxmlformats.org/officeDocument/2006/relationships/image" Target="../media/image14.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1.bin"/><Relationship Id="rId1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pPr>
              <a:buNone/>
            </a:pPr>
            <a:r>
              <a:rPr lang="fr-FR" b="1" u="sng" dirty="0">
                <a:solidFill>
                  <a:srgbClr val="FF0000"/>
                </a:solidFill>
              </a:rPr>
              <a:t/>
            </a:r>
            <a:br>
              <a:rPr lang="fr-FR" b="1" u="sng" dirty="0">
                <a:solidFill>
                  <a:srgbClr val="FF0000"/>
                </a:solidFill>
              </a:rPr>
            </a:br>
            <a:r>
              <a:rPr lang="fr-FR" b="1" u="sng" dirty="0">
                <a:solidFill>
                  <a:srgbClr val="FF0000"/>
                </a:solidFill>
              </a:rPr>
              <a:t/>
            </a:r>
            <a:br>
              <a:rPr lang="fr-FR" b="1" u="sng" dirty="0">
                <a:solidFill>
                  <a:srgbClr val="FF0000"/>
                </a:solidFill>
              </a:rPr>
            </a:br>
            <a:endParaRPr lang="fr-FR" sz="3000" b="1" u="sng" dirty="0">
              <a:solidFill>
                <a:srgbClr val="FF0000"/>
              </a:solidFill>
            </a:endParaRPr>
          </a:p>
        </p:txBody>
      </p:sp>
      <p:sp>
        <p:nvSpPr>
          <p:cNvPr id="2" name="Rectangle 1"/>
          <p:cNvSpPr/>
          <p:nvPr/>
        </p:nvSpPr>
        <p:spPr>
          <a:xfrm>
            <a:off x="2786381" y="3244334"/>
            <a:ext cx="4402167" cy="400110"/>
          </a:xfrm>
          <a:prstGeom prst="rect">
            <a:avLst/>
          </a:prstGeom>
        </p:spPr>
        <p:txBody>
          <a:bodyPr wrap="none">
            <a:spAutoFit/>
          </a:bodyPr>
          <a:lstStyle/>
          <a:p>
            <a:r>
              <a:rPr lang="en-US" sz="2000" dirty="0">
                <a:solidFill>
                  <a:srgbClr val="FF0000"/>
                </a:solidFill>
                <a:latin typeface="+mj-lt"/>
              </a:rPr>
              <a:t>Analysis and synthesis of analog filters</a:t>
            </a:r>
            <a:endParaRPr lang="fr-FR" sz="2000" dirty="0">
              <a:solidFill>
                <a:srgbClr val="FF0000"/>
              </a:solidFill>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435101"/>
            <a:ext cx="9906000" cy="1107996"/>
          </a:xfrm>
          <a:prstGeom prst="rect">
            <a:avLst/>
          </a:prstGeom>
          <a:noFill/>
        </p:spPr>
        <p:txBody>
          <a:bodyPr wrap="square" rtlCol="0">
            <a:spAutoFit/>
          </a:bodyPr>
          <a:lstStyle/>
          <a:p>
            <a:r>
              <a:rPr lang="en-US" sz="2200">
                <a:solidFill>
                  <a:srgbClr val="00B050"/>
                </a:solidFill>
                <a:latin typeface="+mj-lt"/>
              </a:rPr>
              <a:t>From a mathematical point of view: A linear system is one in which the relations between input and output quantities can be expressed as a set of differential equations with constant coefficients</a:t>
            </a:r>
            <a:endParaRPr lang="fr-FR" sz="2200" dirty="0">
              <a:solidFill>
                <a:srgbClr val="00B050"/>
              </a:solidFill>
              <a:latin typeface="+mj-lt"/>
            </a:endParaRPr>
          </a:p>
        </p:txBody>
      </p:sp>
      <p:graphicFrame>
        <p:nvGraphicFramePr>
          <p:cNvPr id="12" name="Objet 11"/>
          <p:cNvGraphicFramePr>
            <a:graphicFrameLocks noChangeAspect="1"/>
          </p:cNvGraphicFramePr>
          <p:nvPr/>
        </p:nvGraphicFramePr>
        <p:xfrm>
          <a:off x="238125" y="2690813"/>
          <a:ext cx="9358313" cy="788987"/>
        </p:xfrm>
        <a:graphic>
          <a:graphicData uri="http://schemas.openxmlformats.org/presentationml/2006/ole">
            <mc:AlternateContent xmlns:mc="http://schemas.openxmlformats.org/markup-compatibility/2006">
              <mc:Choice xmlns:v="urn:schemas-microsoft-com:vml" Requires="v">
                <p:oleObj spid="_x0000_s177244" name="Équation" r:id="rId3" imgW="130149600" imgH="10972800" progId="">
                  <p:embed/>
                </p:oleObj>
              </mc:Choice>
              <mc:Fallback>
                <p:oleObj name="Équation" r:id="rId3" imgW="130149600" imgH="10972800" progId="">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125" y="2690813"/>
                        <a:ext cx="9358313" cy="788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7163" name="Object 11"/>
          <p:cNvGraphicFramePr>
            <a:graphicFrameLocks noChangeAspect="1"/>
          </p:cNvGraphicFramePr>
          <p:nvPr/>
        </p:nvGraphicFramePr>
        <p:xfrm>
          <a:off x="2959100" y="3771901"/>
          <a:ext cx="3959416" cy="1032981"/>
        </p:xfrm>
        <a:graphic>
          <a:graphicData uri="http://schemas.openxmlformats.org/presentationml/2006/ole">
            <mc:AlternateContent xmlns:mc="http://schemas.openxmlformats.org/markup-compatibility/2006">
              <mc:Choice xmlns:v="urn:schemas-microsoft-com:vml" Requires="v">
                <p:oleObj spid="_x0000_s177245" name="Équation" r:id="rId5" imgW="42062400" imgH="10972800" progId="">
                  <p:embed/>
                </p:oleObj>
              </mc:Choice>
              <mc:Fallback>
                <p:oleObj name="Équation" r:id="rId5" imgW="42062400" imgH="10972800" progId="">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9100" y="3771901"/>
                        <a:ext cx="3959416" cy="10329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5096983"/>
            <a:ext cx="9906000" cy="769441"/>
          </a:xfrm>
          <a:prstGeom prst="rect">
            <a:avLst/>
          </a:prstGeom>
          <a:noFill/>
        </p:spPr>
        <p:txBody>
          <a:bodyPr wrap="square" rtlCol="0">
            <a:spAutoFit/>
          </a:bodyPr>
          <a:lstStyle/>
          <a:p>
            <a:r>
              <a:rPr lang="fr-FR" sz="2200" b="0" smtClean="0">
                <a:solidFill>
                  <a:srgbClr val="002060"/>
                </a:solidFill>
                <a:latin typeface="+mj-lt"/>
              </a:rPr>
              <a:t>Where the </a:t>
            </a:r>
            <a:r>
              <a:rPr lang="fr-FR" sz="2200" b="0" dirty="0" smtClean="0">
                <a:solidFill>
                  <a:srgbClr val="002060"/>
                </a:solidFill>
                <a:latin typeface="+mj-lt"/>
              </a:rPr>
              <a:t>coefficients </a:t>
            </a:r>
            <a:r>
              <a:rPr lang="fr-FR" sz="2200" b="0" dirty="0" err="1">
                <a:solidFill>
                  <a:srgbClr val="002060"/>
                </a:solidFill>
                <a:latin typeface="+mj-lt"/>
              </a:rPr>
              <a:t>a</a:t>
            </a:r>
            <a:r>
              <a:rPr lang="fr-FR" sz="2200" b="0" baseline="-25000" dirty="0" err="1">
                <a:solidFill>
                  <a:srgbClr val="002060"/>
                </a:solidFill>
                <a:latin typeface="+mj-lt"/>
              </a:rPr>
              <a:t>k</a:t>
            </a:r>
            <a:r>
              <a:rPr lang="fr-FR" sz="2200" b="0" dirty="0">
                <a:solidFill>
                  <a:srgbClr val="002060"/>
                </a:solidFill>
                <a:latin typeface="+mj-lt"/>
              </a:rPr>
              <a:t> et </a:t>
            </a:r>
            <a:r>
              <a:rPr lang="fr-FR" sz="2200" b="0" dirty="0" err="1">
                <a:solidFill>
                  <a:srgbClr val="002060"/>
                </a:solidFill>
                <a:latin typeface="+mj-lt"/>
              </a:rPr>
              <a:t>b</a:t>
            </a:r>
            <a:r>
              <a:rPr lang="fr-FR" sz="2200" b="0" baseline="-25000" dirty="0" err="1">
                <a:solidFill>
                  <a:srgbClr val="002060"/>
                </a:solidFill>
                <a:latin typeface="+mj-lt"/>
              </a:rPr>
              <a:t>l</a:t>
            </a:r>
            <a:r>
              <a:rPr lang="fr-FR" sz="2200" b="0" dirty="0">
                <a:solidFill>
                  <a:srgbClr val="002060"/>
                </a:solidFill>
                <a:latin typeface="+mj-lt"/>
              </a:rPr>
              <a:t> </a:t>
            </a:r>
            <a:r>
              <a:rPr lang="fr-FR" sz="2200" b="0" dirty="0" smtClean="0">
                <a:solidFill>
                  <a:srgbClr val="002060"/>
                </a:solidFill>
                <a:latin typeface="+mj-lt"/>
              </a:rPr>
              <a:t>are real constants</a:t>
            </a:r>
            <a:endParaRPr lang="fr-FR" sz="2200" b="0" dirty="0">
              <a:latin typeface="+mj-lt"/>
            </a:endParaRPr>
          </a:p>
          <a:p>
            <a:r>
              <a:rPr lang="fr-FR" sz="2200" b="0" dirty="0" err="1" smtClean="0">
                <a:solidFill>
                  <a:srgbClr val="C00000"/>
                </a:solidFill>
                <a:latin typeface="+mj-lt"/>
              </a:rPr>
              <a:t>Generally</a:t>
            </a:r>
            <a:r>
              <a:rPr lang="fr-FR" sz="2200" b="0" dirty="0" smtClean="0">
                <a:solidFill>
                  <a:srgbClr val="C00000"/>
                </a:solidFill>
                <a:latin typeface="+mj-lt"/>
              </a:rPr>
              <a:t> </a:t>
            </a:r>
            <a:r>
              <a:rPr lang="fr-FR" sz="2200" b="0" dirty="0">
                <a:solidFill>
                  <a:srgbClr val="C00000"/>
                </a:solidFill>
                <a:latin typeface="+mj-lt"/>
              </a:rPr>
              <a:t>N≥M.   </a:t>
            </a:r>
            <a:r>
              <a:rPr lang="fr-FR" sz="2200" b="0" u="sng" dirty="0" err="1" smtClean="0">
                <a:solidFill>
                  <a:srgbClr val="C00000"/>
                </a:solidFill>
                <a:latin typeface="+mj-lt"/>
              </a:rPr>
              <a:t>We</a:t>
            </a:r>
            <a:r>
              <a:rPr lang="fr-FR" sz="2200" b="0" u="sng" dirty="0" smtClean="0">
                <a:solidFill>
                  <a:srgbClr val="C00000"/>
                </a:solidFill>
                <a:latin typeface="+mj-lt"/>
              </a:rPr>
              <a:t> </a:t>
            </a:r>
            <a:r>
              <a:rPr lang="fr-FR" sz="2200" b="0" u="sng" dirty="0" err="1" smtClean="0">
                <a:solidFill>
                  <a:srgbClr val="C00000"/>
                </a:solidFill>
                <a:latin typeface="+mj-lt"/>
              </a:rPr>
              <a:t>then</a:t>
            </a:r>
            <a:r>
              <a:rPr lang="fr-FR" sz="2200" b="0" u="sng" dirty="0" smtClean="0">
                <a:solidFill>
                  <a:srgbClr val="C00000"/>
                </a:solidFill>
                <a:latin typeface="+mj-lt"/>
              </a:rPr>
              <a:t> </a:t>
            </a:r>
            <a:r>
              <a:rPr lang="fr-FR" sz="2200" b="0" u="sng" dirty="0" err="1" smtClean="0">
                <a:solidFill>
                  <a:srgbClr val="C00000"/>
                </a:solidFill>
                <a:latin typeface="+mj-lt"/>
              </a:rPr>
              <a:t>say</a:t>
            </a:r>
            <a:r>
              <a:rPr lang="fr-FR" sz="2200" b="0" u="sng" dirty="0" smtClean="0">
                <a:solidFill>
                  <a:srgbClr val="C00000"/>
                </a:solidFill>
                <a:latin typeface="+mj-lt"/>
              </a:rPr>
              <a:t> </a:t>
            </a:r>
            <a:r>
              <a:rPr lang="fr-FR" sz="2200" b="0" u="sng" dirty="0" err="1" smtClean="0">
                <a:solidFill>
                  <a:srgbClr val="C00000"/>
                </a:solidFill>
                <a:latin typeface="+mj-lt"/>
              </a:rPr>
              <a:t>that</a:t>
            </a:r>
            <a:r>
              <a:rPr lang="fr-FR" sz="2200" b="0" u="sng" dirty="0" smtClean="0">
                <a:solidFill>
                  <a:srgbClr val="C00000"/>
                </a:solidFill>
                <a:latin typeface="+mj-lt"/>
              </a:rPr>
              <a:t> the system </a:t>
            </a:r>
            <a:r>
              <a:rPr lang="fr-FR" sz="2200" b="0" u="sng" dirty="0" err="1" smtClean="0">
                <a:solidFill>
                  <a:srgbClr val="C00000"/>
                </a:solidFill>
                <a:latin typeface="+mj-lt"/>
              </a:rPr>
              <a:t>is</a:t>
            </a:r>
            <a:r>
              <a:rPr lang="fr-FR" sz="2200" b="0" u="sng" dirty="0" smtClean="0">
                <a:solidFill>
                  <a:srgbClr val="C00000"/>
                </a:solidFill>
                <a:latin typeface="+mj-lt"/>
              </a:rPr>
              <a:t> of  </a:t>
            </a:r>
            <a:r>
              <a:rPr lang="fr-FR" sz="2200" b="0" u="sng" dirty="0" err="1" smtClean="0">
                <a:solidFill>
                  <a:srgbClr val="C00000"/>
                </a:solidFill>
                <a:latin typeface="+mj-lt"/>
              </a:rPr>
              <a:t>order</a:t>
            </a:r>
            <a:r>
              <a:rPr lang="fr-FR" sz="2200" b="0" u="sng" dirty="0" smtClean="0">
                <a:solidFill>
                  <a:srgbClr val="C00000"/>
                </a:solidFill>
                <a:latin typeface="+mj-lt"/>
              </a:rPr>
              <a:t> N</a:t>
            </a:r>
            <a:endParaRPr lang="fr-FR" sz="2200" b="0" u="sng" dirty="0">
              <a:solidFill>
                <a:srgbClr val="C00000"/>
              </a:solidFill>
              <a:latin typeface="+mj-lt"/>
            </a:endParaRPr>
          </a:p>
        </p:txBody>
      </p:sp>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DEFINITION OF A SLIT</a:t>
            </a:r>
            <a:endParaRPr lang="fr-FR" sz="3000" dirty="0">
              <a:solidFill>
                <a:srgbClr val="FF0000"/>
              </a:solidFill>
            </a:endParaRPr>
          </a:p>
        </p:txBody>
      </p:sp>
      <p:sp>
        <p:nvSpPr>
          <p:cNvPr id="9" name="ZoneTexte 8"/>
          <p:cNvSpPr txBox="1"/>
          <p:nvPr/>
        </p:nvSpPr>
        <p:spPr>
          <a:xfrm>
            <a:off x="0" y="876300"/>
            <a:ext cx="7099300" cy="430887"/>
          </a:xfrm>
          <a:prstGeom prst="rect">
            <a:avLst/>
          </a:prstGeom>
          <a:noFill/>
        </p:spPr>
        <p:txBody>
          <a:bodyPr wrap="square" rtlCol="0">
            <a:spAutoFit/>
          </a:bodyPr>
          <a:lstStyle/>
          <a:p>
            <a:r>
              <a:rPr lang="fr-FR" sz="2200" u="sng" dirty="0">
                <a:solidFill>
                  <a:srgbClr val="002060"/>
                </a:solidFill>
                <a:latin typeface="+mj-lt"/>
              </a:rPr>
              <a:t>1. </a:t>
            </a:r>
            <a:r>
              <a:rPr lang="fr-FR" sz="2200" u="sng" dirty="0" err="1" smtClean="0">
                <a:solidFill>
                  <a:srgbClr val="002060"/>
                </a:solidFill>
                <a:latin typeface="+mj-lt"/>
              </a:rPr>
              <a:t>Linear</a:t>
            </a:r>
            <a:r>
              <a:rPr lang="fr-FR" sz="2200" u="sng" dirty="0" smtClean="0">
                <a:solidFill>
                  <a:srgbClr val="002060"/>
                </a:solidFill>
                <a:latin typeface="+mj-lt"/>
              </a:rPr>
              <a:t> </a:t>
            </a:r>
            <a:r>
              <a:rPr lang="fr-FR" sz="2200" u="sng" dirty="0" err="1" smtClean="0">
                <a:solidFill>
                  <a:srgbClr val="002060"/>
                </a:solidFill>
                <a:latin typeface="+mj-lt"/>
              </a:rPr>
              <a:t>sustem</a:t>
            </a:r>
            <a:r>
              <a:rPr lang="fr-FR" sz="2200" u="sng" dirty="0" smtClean="0">
                <a:solidFill>
                  <a:srgbClr val="002060"/>
                </a:solidFill>
                <a:latin typeface="+mj-lt"/>
              </a:rPr>
              <a:t>:</a:t>
            </a:r>
            <a:endParaRPr lang="fr-FR" sz="2200" u="sng" dirty="0">
              <a:solidFill>
                <a:srgbClr val="002060"/>
              </a:solidFill>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0" y="876300"/>
            <a:ext cx="9906000" cy="3816429"/>
          </a:xfrm>
          <a:prstGeom prst="rect">
            <a:avLst/>
          </a:prstGeom>
          <a:noFill/>
        </p:spPr>
        <p:txBody>
          <a:bodyPr wrap="square" rtlCol="0">
            <a:spAutoFit/>
          </a:bodyPr>
          <a:lstStyle/>
          <a:p>
            <a:r>
              <a:rPr lang="fr-FR" sz="2200" u="sng" dirty="0" smtClean="0">
                <a:latin typeface="+mj-lt"/>
              </a:rPr>
              <a:t>2</a:t>
            </a:r>
            <a:r>
              <a:rPr lang="fr-FR" sz="2200" b="0" dirty="0" smtClean="0">
                <a:latin typeface="+mj-lt"/>
              </a:rPr>
              <a:t> </a:t>
            </a:r>
            <a:r>
              <a:rPr lang="en-US" sz="2200" b="0" dirty="0">
                <a:latin typeface="+mj-lt"/>
              </a:rPr>
              <a:t>. </a:t>
            </a:r>
            <a:r>
              <a:rPr lang="en-US" sz="2200" u="sng" dirty="0">
                <a:latin typeface="+mj-lt"/>
              </a:rPr>
              <a:t>Time-invariant system:</a:t>
            </a:r>
          </a:p>
          <a:p>
            <a:endParaRPr lang="en-US" sz="2200" b="0" dirty="0">
              <a:latin typeface="+mj-lt"/>
            </a:endParaRPr>
          </a:p>
          <a:p>
            <a:r>
              <a:rPr lang="en-US" sz="2200" b="0" dirty="0">
                <a:latin typeface="+mj-lt"/>
              </a:rPr>
              <a:t>A system is invariant when the behavioral characteristics do not change over time. In other words, a system is invariant when its response (its output) does not depend on the moment when the input signal is applied.</a:t>
            </a:r>
          </a:p>
          <a:p>
            <a:endParaRPr lang="en-US" sz="2200" b="0" dirty="0">
              <a:latin typeface="+mj-lt"/>
            </a:endParaRPr>
          </a:p>
          <a:p>
            <a:r>
              <a:rPr lang="fr-FR" sz="2200" b="0" dirty="0" smtClean="0">
                <a:solidFill>
                  <a:srgbClr val="00B050"/>
                </a:solidFill>
                <a:latin typeface="+mj-lt"/>
              </a:rPr>
              <a:t>For </a:t>
            </a:r>
            <a:r>
              <a:rPr lang="fr-FR" sz="2200" b="0" dirty="0">
                <a:solidFill>
                  <a:srgbClr val="00B050"/>
                </a:solidFill>
                <a:latin typeface="+mj-lt"/>
              </a:rPr>
              <a:t>the </a:t>
            </a:r>
            <a:r>
              <a:rPr lang="fr-FR" sz="2200" b="0" dirty="0" smtClean="0">
                <a:solidFill>
                  <a:srgbClr val="00B050"/>
                </a:solidFill>
                <a:latin typeface="+mj-lt"/>
              </a:rPr>
              <a:t>input               an </a:t>
            </a:r>
            <a:r>
              <a:rPr lang="fr-FR" sz="2200" b="0" dirty="0">
                <a:solidFill>
                  <a:srgbClr val="00B050"/>
                </a:solidFill>
                <a:latin typeface="+mj-lt"/>
              </a:rPr>
              <a:t>invariant system </a:t>
            </a:r>
            <a:r>
              <a:rPr lang="fr-FR" sz="2200" b="0" dirty="0" err="1">
                <a:solidFill>
                  <a:srgbClr val="00B050"/>
                </a:solidFill>
                <a:latin typeface="+mj-lt"/>
              </a:rPr>
              <a:t>gives</a:t>
            </a:r>
            <a:r>
              <a:rPr lang="fr-FR" sz="2200" b="0" dirty="0">
                <a:solidFill>
                  <a:srgbClr val="00B050"/>
                </a:solidFill>
                <a:latin typeface="+mj-lt"/>
              </a:rPr>
              <a:t> </a:t>
            </a:r>
          </a:p>
          <a:p>
            <a:endParaRPr lang="fr-FR" sz="2200" b="0" dirty="0">
              <a:latin typeface="+mj-lt"/>
            </a:endParaRPr>
          </a:p>
          <a:p>
            <a:r>
              <a:rPr lang="fr-FR" sz="2200" b="0" dirty="0" smtClean="0">
                <a:solidFill>
                  <a:srgbClr val="FF0000"/>
                </a:solidFill>
                <a:latin typeface="+mj-lt"/>
              </a:rPr>
              <a:t>              </a:t>
            </a:r>
            <a:r>
              <a:rPr lang="en-US" sz="2200" b="0" dirty="0">
                <a:solidFill>
                  <a:srgbClr val="FF0000"/>
                </a:solidFill>
                <a:latin typeface="+mj-lt"/>
              </a:rPr>
              <a:t>So for an </a:t>
            </a:r>
            <a:r>
              <a:rPr lang="en-US" sz="2200" b="0" dirty="0" smtClean="0">
                <a:solidFill>
                  <a:srgbClr val="FF0000"/>
                </a:solidFill>
                <a:latin typeface="+mj-lt"/>
              </a:rPr>
              <a:t>input                     </a:t>
            </a:r>
            <a:r>
              <a:rPr lang="en-US" sz="2200" b="0" dirty="0">
                <a:solidFill>
                  <a:srgbClr val="FF0000"/>
                </a:solidFill>
                <a:latin typeface="+mj-lt"/>
              </a:rPr>
              <a:t>it must give</a:t>
            </a:r>
            <a:r>
              <a:rPr lang="fr-FR" sz="2200" b="0" dirty="0" smtClean="0">
                <a:solidFill>
                  <a:srgbClr val="FF0000"/>
                </a:solidFill>
                <a:latin typeface="+mj-lt"/>
              </a:rPr>
              <a:t>       </a:t>
            </a:r>
            <a:endParaRPr lang="fr-FR" sz="2200" b="0" dirty="0">
              <a:solidFill>
                <a:srgbClr val="FF0000"/>
              </a:solidFill>
              <a:latin typeface="+mj-lt"/>
            </a:endParaRPr>
          </a:p>
          <a:p>
            <a:endParaRPr lang="fr-FR" sz="2200" b="0" dirty="0">
              <a:latin typeface="+mj-lt"/>
            </a:endParaRPr>
          </a:p>
          <a:p>
            <a:r>
              <a:rPr lang="fr-FR" sz="2200" u="sng" dirty="0">
                <a:effectLst>
                  <a:outerShdw blurRad="38100" dist="38100" dir="2700000" algn="tl">
                    <a:srgbClr val="000000">
                      <a:alpha val="43137"/>
                    </a:srgbClr>
                  </a:outerShdw>
                </a:effectLst>
                <a:latin typeface="+mj-lt"/>
              </a:rPr>
              <a:t>         </a:t>
            </a:r>
            <a:r>
              <a:rPr lang="fr-FR" sz="2200" u="sng" dirty="0" err="1">
                <a:effectLst>
                  <a:outerShdw blurRad="38100" dist="38100" dir="2700000" algn="tl">
                    <a:srgbClr val="000000">
                      <a:alpha val="43137"/>
                    </a:srgbClr>
                  </a:outerShdw>
                </a:effectLst>
                <a:latin typeface="+mj-lt"/>
              </a:rPr>
              <a:t>Example</a:t>
            </a:r>
            <a:r>
              <a:rPr lang="fr-FR" sz="2200" u="sng" dirty="0">
                <a:effectLst>
                  <a:outerShdw blurRad="38100" dist="38100" dir="2700000" algn="tl">
                    <a:srgbClr val="000000">
                      <a:alpha val="43137"/>
                    </a:srgbClr>
                  </a:outerShdw>
                </a:effectLst>
                <a:latin typeface="+mj-lt"/>
              </a:rPr>
              <a:t> 1: Invariant system                     </a:t>
            </a:r>
            <a:r>
              <a:rPr lang="fr-FR" sz="2200" u="sng" dirty="0" err="1" smtClean="0">
                <a:effectLst>
                  <a:outerShdw blurRad="38100" dist="38100" dir="2700000" algn="tl">
                    <a:srgbClr val="000000">
                      <a:alpha val="43137"/>
                    </a:srgbClr>
                  </a:outerShdw>
                </a:effectLst>
                <a:latin typeface="+mj-lt"/>
              </a:rPr>
              <a:t>Example</a:t>
            </a:r>
            <a:r>
              <a:rPr lang="fr-FR" sz="2200" u="sng" dirty="0" smtClean="0">
                <a:effectLst>
                  <a:outerShdw blurRad="38100" dist="38100" dir="2700000" algn="tl">
                    <a:srgbClr val="000000">
                      <a:alpha val="43137"/>
                    </a:srgbClr>
                  </a:outerShdw>
                </a:effectLst>
                <a:latin typeface="+mj-lt"/>
              </a:rPr>
              <a:t> </a:t>
            </a:r>
            <a:r>
              <a:rPr lang="fr-FR" sz="2200" u="sng" dirty="0">
                <a:effectLst>
                  <a:outerShdw blurRad="38100" dist="38100" dir="2700000" algn="tl">
                    <a:srgbClr val="000000">
                      <a:alpha val="43137"/>
                    </a:srgbClr>
                  </a:outerShdw>
                </a:effectLst>
                <a:latin typeface="+mj-lt"/>
              </a:rPr>
              <a:t>2: </a:t>
            </a:r>
            <a:r>
              <a:rPr lang="fr-FR" sz="2200" u="sng" dirty="0" smtClean="0">
                <a:effectLst>
                  <a:outerShdw blurRad="38100" dist="38100" dir="2700000" algn="tl">
                    <a:srgbClr val="000000">
                      <a:alpha val="43137"/>
                    </a:srgbClr>
                  </a:outerShdw>
                </a:effectLst>
                <a:latin typeface="+mj-lt"/>
              </a:rPr>
              <a:t>invariant system</a:t>
            </a:r>
            <a:endParaRPr lang="fr-FR" sz="2200" u="sng" dirty="0">
              <a:effectLst>
                <a:outerShdw blurRad="38100" dist="38100" dir="2700000" algn="tl">
                  <a:srgbClr val="000000">
                    <a:alpha val="43137"/>
                  </a:srgbClr>
                </a:outerShdw>
              </a:effectLst>
              <a:latin typeface="+mj-lt"/>
            </a:endParaRPr>
          </a:p>
        </p:txBody>
      </p:sp>
      <p:graphicFrame>
        <p:nvGraphicFramePr>
          <p:cNvPr id="178179" name="Object 3"/>
          <p:cNvGraphicFramePr>
            <a:graphicFrameLocks noChangeAspect="1"/>
          </p:cNvGraphicFramePr>
          <p:nvPr>
            <p:extLst>
              <p:ext uri="{D42A27DB-BD31-4B8C-83A1-F6EECF244321}">
                <p14:modId xmlns:p14="http://schemas.microsoft.com/office/powerpoint/2010/main" val="1058568331"/>
              </p:ext>
            </p:extLst>
          </p:nvPr>
        </p:nvGraphicFramePr>
        <p:xfrm>
          <a:off x="1704276" y="2874963"/>
          <a:ext cx="646113" cy="492125"/>
        </p:xfrm>
        <a:graphic>
          <a:graphicData uri="http://schemas.openxmlformats.org/presentationml/2006/ole">
            <mc:AlternateContent xmlns:mc="http://schemas.openxmlformats.org/markup-compatibility/2006">
              <mc:Choice xmlns:v="urn:schemas-microsoft-com:vml" Requires="v">
                <p:oleObj spid="_x0000_s178339" name="Équation" r:id="rId3" imgW="7620000" imgH="5791200" progId="">
                  <p:embed/>
                </p:oleObj>
              </mc:Choice>
              <mc:Fallback>
                <p:oleObj name="Équation" r:id="rId3" imgW="7620000" imgH="5791200" progId="">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4276" y="2874963"/>
                        <a:ext cx="646113"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0" name="Object 4"/>
          <p:cNvGraphicFramePr>
            <a:graphicFrameLocks noChangeAspect="1"/>
          </p:cNvGraphicFramePr>
          <p:nvPr/>
        </p:nvGraphicFramePr>
        <p:xfrm>
          <a:off x="6124575" y="2874963"/>
          <a:ext cx="671513" cy="490537"/>
        </p:xfrm>
        <a:graphic>
          <a:graphicData uri="http://schemas.openxmlformats.org/presentationml/2006/ole">
            <mc:AlternateContent xmlns:mc="http://schemas.openxmlformats.org/markup-compatibility/2006">
              <mc:Choice xmlns:v="urn:schemas-microsoft-com:vml" Requires="v">
                <p:oleObj spid="_x0000_s178340" name="Équation" r:id="rId5" imgW="7924800" imgH="5791200" progId="">
                  <p:embed/>
                </p:oleObj>
              </mc:Choice>
              <mc:Fallback>
                <p:oleObj name="Équation" r:id="rId5" imgW="7924800" imgH="5791200" progId="">
                  <p:embed/>
                  <p:pic>
                    <p:nvPicPr>
                      <p:cNvPr id="0"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24575" y="2874963"/>
                        <a:ext cx="671513"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1" name="Object 5"/>
          <p:cNvGraphicFramePr>
            <a:graphicFrameLocks noChangeAspect="1"/>
          </p:cNvGraphicFramePr>
          <p:nvPr>
            <p:extLst>
              <p:ext uri="{D42A27DB-BD31-4B8C-83A1-F6EECF244321}">
                <p14:modId xmlns:p14="http://schemas.microsoft.com/office/powerpoint/2010/main" val="3771597529"/>
              </p:ext>
            </p:extLst>
          </p:nvPr>
        </p:nvGraphicFramePr>
        <p:xfrm>
          <a:off x="3071368" y="3535363"/>
          <a:ext cx="1058863" cy="492125"/>
        </p:xfrm>
        <a:graphic>
          <a:graphicData uri="http://schemas.openxmlformats.org/presentationml/2006/ole">
            <mc:AlternateContent xmlns:mc="http://schemas.openxmlformats.org/markup-compatibility/2006">
              <mc:Choice xmlns:v="urn:schemas-microsoft-com:vml" Requires="v">
                <p:oleObj spid="_x0000_s178341" name="Équation" r:id="rId7" imgW="12496800" imgH="5791200" progId="">
                  <p:embed/>
                </p:oleObj>
              </mc:Choice>
              <mc:Fallback>
                <p:oleObj name="Équation" r:id="rId7" imgW="12496800" imgH="5791200" progId="">
                  <p:embed/>
                  <p:pic>
                    <p:nvPicPr>
                      <p:cNvPr id="0" name="Picture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1368" y="3535363"/>
                        <a:ext cx="1058863"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2" name="Object 6"/>
          <p:cNvGraphicFramePr>
            <a:graphicFrameLocks noChangeAspect="1"/>
          </p:cNvGraphicFramePr>
          <p:nvPr/>
        </p:nvGraphicFramePr>
        <p:xfrm>
          <a:off x="5638800" y="3535363"/>
          <a:ext cx="1085850" cy="490537"/>
        </p:xfrm>
        <a:graphic>
          <a:graphicData uri="http://schemas.openxmlformats.org/presentationml/2006/ole">
            <mc:AlternateContent xmlns:mc="http://schemas.openxmlformats.org/markup-compatibility/2006">
              <mc:Choice xmlns:v="urn:schemas-microsoft-com:vml" Requires="v">
                <p:oleObj spid="_x0000_s178342" name="Équation" r:id="rId9" imgW="12801600" imgH="5791200" progId="">
                  <p:embed/>
                </p:oleObj>
              </mc:Choice>
              <mc:Fallback>
                <p:oleObj name="Équation" r:id="rId9" imgW="12801600" imgH="5791200" progId="">
                  <p:embed/>
                  <p:pic>
                    <p:nvPicPr>
                      <p:cNvPr id="0" name="Picture 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8800" y="3535363"/>
                        <a:ext cx="1085850"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8183" name="Picture 7"/>
          <p:cNvPicPr>
            <a:picLocks noChangeAspect="1" noChangeArrowheads="1"/>
          </p:cNvPicPr>
          <p:nvPr/>
        </p:nvPicPr>
        <p:blipFill>
          <a:blip r:embed="rId11" cstate="print"/>
          <a:srcRect/>
          <a:stretch>
            <a:fillRect/>
          </a:stretch>
        </p:blipFill>
        <p:spPr bwMode="auto">
          <a:xfrm>
            <a:off x="330200" y="4897438"/>
            <a:ext cx="2943225" cy="1152525"/>
          </a:xfrm>
          <a:prstGeom prst="rect">
            <a:avLst/>
          </a:prstGeom>
          <a:noFill/>
          <a:ln w="9525">
            <a:noFill/>
            <a:miter lim="800000"/>
            <a:headEnd/>
            <a:tailEnd/>
          </a:ln>
          <a:effectLst/>
        </p:spPr>
      </p:pic>
      <p:pic>
        <p:nvPicPr>
          <p:cNvPr id="178184" name="Picture 8"/>
          <p:cNvPicPr>
            <a:picLocks noChangeAspect="1" noChangeArrowheads="1"/>
          </p:cNvPicPr>
          <p:nvPr/>
        </p:nvPicPr>
        <p:blipFill>
          <a:blip r:embed="rId12" cstate="print"/>
          <a:srcRect/>
          <a:stretch>
            <a:fillRect/>
          </a:stretch>
        </p:blipFill>
        <p:spPr bwMode="auto">
          <a:xfrm>
            <a:off x="5707063" y="4806950"/>
            <a:ext cx="4181475" cy="2019300"/>
          </a:xfrm>
          <a:prstGeom prst="rect">
            <a:avLst/>
          </a:prstGeom>
          <a:noFill/>
          <a:ln w="9525">
            <a:noFill/>
            <a:miter lim="800000"/>
            <a:headEnd/>
            <a:tailEnd/>
          </a:ln>
          <a:effectLst/>
        </p:spPr>
      </p:pic>
      <p:sp>
        <p:nvSpPr>
          <p:cNvPr id="10" name="ZoneTexte 9"/>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a:t>
            </a:r>
            <a:r>
              <a:rPr lang="fr-FR" sz="3000" dirty="0" smtClean="0">
                <a:solidFill>
                  <a:srgbClr val="FF0000"/>
                </a:solidFill>
              </a:rPr>
              <a:t>OF A SLIT</a:t>
            </a:r>
            <a:endParaRPr lang="fr-FR" sz="3000"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2645910"/>
            <a:ext cx="9906000" cy="3785652"/>
          </a:xfrm>
          <a:prstGeom prst="rect">
            <a:avLst/>
          </a:prstGeom>
        </p:spPr>
        <p:txBody>
          <a:bodyPr wrap="square">
            <a:spAutoFit/>
          </a:bodyPr>
          <a:lstStyle/>
          <a:p>
            <a:pPr algn="just"/>
            <a:r>
              <a:rPr lang="en-US" sz="2000" dirty="0">
                <a:solidFill>
                  <a:srgbClr val="7030A0"/>
                </a:solidFill>
              </a:rPr>
              <a:t>4. Impulse response of an SLIT:</a:t>
            </a:r>
          </a:p>
          <a:p>
            <a:pPr algn="just"/>
            <a:r>
              <a:rPr lang="en-US" sz="2000" b="0" dirty="0">
                <a:latin typeface="+mj-lt"/>
              </a:rPr>
              <a:t>The impulse response of an SLIT, often denoted as h(t), is the output of the system when its input is a Dirac pulse.</a:t>
            </a:r>
          </a:p>
          <a:p>
            <a:pPr algn="just"/>
            <a:endParaRPr lang="fr-FR" sz="2000" b="0" dirty="0" smtClean="0">
              <a:latin typeface="+mj-lt"/>
            </a:endParaRPr>
          </a:p>
          <a:p>
            <a:pPr>
              <a:buFont typeface="Wingdings" pitchFamily="2" charset="2"/>
              <a:buChar char="q"/>
            </a:pPr>
            <a:r>
              <a:rPr lang="fr-FR" sz="2000" b="0" dirty="0" smtClean="0">
                <a:latin typeface="+mj-lt"/>
              </a:rPr>
              <a:t> </a:t>
            </a:r>
            <a:r>
              <a:rPr lang="fr-FR" sz="2000" b="0" dirty="0">
                <a:solidFill>
                  <a:srgbClr val="002060"/>
                </a:solidFill>
                <a:latin typeface="+mj-lt"/>
              </a:rPr>
              <a:t>F</a:t>
            </a:r>
            <a:r>
              <a:rPr lang="fr-FR" sz="2000" b="0" dirty="0" smtClean="0">
                <a:solidFill>
                  <a:srgbClr val="002060"/>
                </a:solidFill>
                <a:latin typeface="+mj-lt"/>
              </a:rPr>
              <a:t>or                           </a:t>
            </a:r>
            <a:r>
              <a:rPr lang="fr-FR" sz="2000" b="0" dirty="0" err="1" smtClean="0">
                <a:solidFill>
                  <a:srgbClr val="002060"/>
                </a:solidFill>
                <a:latin typeface="+mj-lt"/>
              </a:rPr>
              <a:t>then</a:t>
            </a:r>
            <a:r>
              <a:rPr lang="fr-FR" sz="2000" b="0" dirty="0" smtClean="0">
                <a:solidFill>
                  <a:srgbClr val="002060"/>
                </a:solidFill>
                <a:latin typeface="+mj-lt"/>
              </a:rPr>
              <a:t> </a:t>
            </a:r>
          </a:p>
          <a:p>
            <a:pPr>
              <a:buFont typeface="Wingdings" pitchFamily="2" charset="2"/>
              <a:buChar char="q"/>
            </a:pPr>
            <a:endParaRPr lang="fr-FR" sz="2000" b="0" dirty="0" smtClean="0">
              <a:latin typeface="+mj-lt"/>
            </a:endParaRPr>
          </a:p>
          <a:p>
            <a:pPr>
              <a:buFont typeface="Wingdings" pitchFamily="2" charset="2"/>
              <a:buChar char="q"/>
            </a:pPr>
            <a:r>
              <a:rPr lang="fr-FR" sz="2000" b="0" dirty="0">
                <a:latin typeface="+mj-lt"/>
              </a:rPr>
              <a:t> </a:t>
            </a:r>
            <a:r>
              <a:rPr lang="fr-FR" sz="2000" b="0" dirty="0" smtClean="0">
                <a:latin typeface="+mj-lt"/>
              </a:rPr>
              <a:t>For </a:t>
            </a:r>
            <a:r>
              <a:rPr lang="fr-FR" sz="2000" b="0" dirty="0" smtClean="0">
                <a:solidFill>
                  <a:srgbClr val="C00000"/>
                </a:solidFill>
                <a:latin typeface="+mj-lt"/>
              </a:rPr>
              <a:t>                                          </a:t>
            </a:r>
            <a:r>
              <a:rPr lang="fr-FR" sz="2000" b="0" dirty="0" err="1" smtClean="0">
                <a:solidFill>
                  <a:srgbClr val="C00000"/>
                </a:solidFill>
                <a:latin typeface="+mj-lt"/>
              </a:rPr>
              <a:t>then</a:t>
            </a:r>
            <a:r>
              <a:rPr lang="fr-FR" sz="2000" b="0" dirty="0" smtClean="0">
                <a:solidFill>
                  <a:srgbClr val="C00000"/>
                </a:solidFill>
                <a:latin typeface="+mj-lt"/>
              </a:rPr>
              <a:t> </a:t>
            </a:r>
          </a:p>
          <a:p>
            <a:endParaRPr lang="fr-FR" sz="2000" b="0" dirty="0" smtClean="0">
              <a:latin typeface="+mj-lt"/>
            </a:endParaRPr>
          </a:p>
          <a:p>
            <a:pPr>
              <a:buFont typeface="Wingdings" pitchFamily="2" charset="2"/>
              <a:buChar char="q"/>
            </a:pPr>
            <a:r>
              <a:rPr lang="fr-FR" sz="2000" b="0" dirty="0" smtClean="0">
                <a:latin typeface="+mj-lt"/>
              </a:rPr>
              <a:t>  For</a:t>
            </a:r>
            <a:endParaRPr lang="fr-FR" sz="2000" b="0" dirty="0" smtClean="0">
              <a:solidFill>
                <a:schemeClr val="tx1">
                  <a:lumMod val="75000"/>
                  <a:lumOff val="25000"/>
                </a:schemeClr>
              </a:solidFill>
              <a:latin typeface="+mj-lt"/>
            </a:endParaRPr>
          </a:p>
          <a:p>
            <a:r>
              <a:rPr lang="fr-FR" sz="2000" b="0" dirty="0" smtClean="0">
                <a:solidFill>
                  <a:schemeClr val="tx1">
                    <a:lumMod val="75000"/>
                    <a:lumOff val="25000"/>
                  </a:schemeClr>
                </a:solidFill>
                <a:latin typeface="+mj-lt"/>
              </a:rPr>
              <a:t>The output</a:t>
            </a:r>
          </a:p>
          <a:p>
            <a:r>
              <a:rPr lang="en-US" sz="2000" b="0" dirty="0">
                <a:solidFill>
                  <a:schemeClr val="tx1">
                    <a:lumMod val="75000"/>
                    <a:lumOff val="25000"/>
                  </a:schemeClr>
                </a:solidFill>
                <a:latin typeface="+mj-lt"/>
              </a:rPr>
              <a:t>Taking into account both the linearity and invariance of the system </a:t>
            </a:r>
          </a:p>
          <a:p>
            <a:endParaRPr lang="fr-FR" sz="2000" b="0" dirty="0">
              <a:solidFill>
                <a:schemeClr val="tx1">
                  <a:lumMod val="75000"/>
                  <a:lumOff val="25000"/>
                </a:schemeClr>
              </a:solidFill>
              <a:latin typeface="+mj-lt"/>
            </a:endParaRPr>
          </a:p>
        </p:txBody>
      </p:sp>
      <p:sp>
        <p:nvSpPr>
          <p:cNvPr id="9" name="ZoneTexte 8"/>
          <p:cNvSpPr txBox="1"/>
          <p:nvPr/>
        </p:nvSpPr>
        <p:spPr>
          <a:xfrm>
            <a:off x="0" y="977900"/>
            <a:ext cx="9400032" cy="1107996"/>
          </a:xfrm>
          <a:prstGeom prst="rect">
            <a:avLst/>
          </a:prstGeom>
          <a:noFill/>
        </p:spPr>
        <p:txBody>
          <a:bodyPr wrap="square" rtlCol="0">
            <a:spAutoFit/>
          </a:bodyPr>
          <a:lstStyle/>
          <a:p>
            <a:r>
              <a:rPr lang="en-US" sz="2200" b="0" dirty="0">
                <a:solidFill>
                  <a:srgbClr val="7030A0"/>
                </a:solidFill>
                <a:latin typeface="+mj-lt"/>
              </a:rPr>
              <a:t>3. Causal system:</a:t>
            </a:r>
          </a:p>
          <a:p>
            <a:endParaRPr lang="en-US" sz="2200" b="0" dirty="0">
              <a:solidFill>
                <a:srgbClr val="7030A0"/>
              </a:solidFill>
              <a:latin typeface="+mj-lt"/>
            </a:endParaRPr>
          </a:p>
          <a:p>
            <a:r>
              <a:rPr lang="en-US" sz="2200" b="0" dirty="0">
                <a:solidFill>
                  <a:srgbClr val="7030A0"/>
                </a:solidFill>
                <a:latin typeface="+mj-lt"/>
              </a:rPr>
              <a:t>A system is causal if for any causal input the output must be causal</a:t>
            </a:r>
          </a:p>
        </p:txBody>
      </p:sp>
      <p:graphicFrame>
        <p:nvGraphicFramePr>
          <p:cNvPr id="10" name="Objet 9"/>
          <p:cNvGraphicFramePr>
            <a:graphicFrameLocks noChangeAspect="1"/>
          </p:cNvGraphicFramePr>
          <p:nvPr>
            <p:extLst>
              <p:ext uri="{D42A27DB-BD31-4B8C-83A1-F6EECF244321}">
                <p14:modId xmlns:p14="http://schemas.microsoft.com/office/powerpoint/2010/main" val="1444645999"/>
              </p:ext>
            </p:extLst>
          </p:nvPr>
        </p:nvGraphicFramePr>
        <p:xfrm>
          <a:off x="939802" y="3913752"/>
          <a:ext cx="1319211" cy="439737"/>
        </p:xfrm>
        <a:graphic>
          <a:graphicData uri="http://schemas.openxmlformats.org/presentationml/2006/ole">
            <mc:AlternateContent xmlns:mc="http://schemas.openxmlformats.org/markup-compatibility/2006">
              <mc:Choice xmlns:v="urn:schemas-microsoft-com:vml" Requires="v">
                <p:oleObj spid="_x0000_s179464" name="Équation" r:id="rId3" imgW="15544800" imgH="5181600" progId="">
                  <p:embed/>
                </p:oleObj>
              </mc:Choice>
              <mc:Fallback>
                <p:oleObj name="Équation" r:id="rId3" imgW="15544800" imgH="5181600" progId="">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9802" y="3913752"/>
                        <a:ext cx="1319211"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7" name="Object 7"/>
          <p:cNvGraphicFramePr>
            <a:graphicFrameLocks noChangeAspect="1"/>
          </p:cNvGraphicFramePr>
          <p:nvPr>
            <p:extLst>
              <p:ext uri="{D42A27DB-BD31-4B8C-83A1-F6EECF244321}">
                <p14:modId xmlns:p14="http://schemas.microsoft.com/office/powerpoint/2010/main" val="1284871227"/>
              </p:ext>
            </p:extLst>
          </p:nvPr>
        </p:nvGraphicFramePr>
        <p:xfrm>
          <a:off x="3318667" y="3888143"/>
          <a:ext cx="1319213" cy="439737"/>
        </p:xfrm>
        <a:graphic>
          <a:graphicData uri="http://schemas.openxmlformats.org/presentationml/2006/ole">
            <mc:AlternateContent xmlns:mc="http://schemas.openxmlformats.org/markup-compatibility/2006">
              <mc:Choice xmlns:v="urn:schemas-microsoft-com:vml" Requires="v">
                <p:oleObj spid="_x0000_s179465" name="Équation" r:id="rId5" imgW="15544800" imgH="5181600" progId="">
                  <p:embed/>
                </p:oleObj>
              </mc:Choice>
              <mc:Fallback>
                <p:oleObj name="Équation" r:id="rId5" imgW="15544800" imgH="5181600" progId="">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8667" y="3888143"/>
                        <a:ext cx="13192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8" name="Object 8"/>
          <p:cNvGraphicFramePr>
            <a:graphicFrameLocks noChangeAspect="1"/>
          </p:cNvGraphicFramePr>
          <p:nvPr>
            <p:extLst>
              <p:ext uri="{D42A27DB-BD31-4B8C-83A1-F6EECF244321}">
                <p14:modId xmlns:p14="http://schemas.microsoft.com/office/powerpoint/2010/main" val="1551458760"/>
              </p:ext>
            </p:extLst>
          </p:nvPr>
        </p:nvGraphicFramePr>
        <p:xfrm>
          <a:off x="1230096" y="4483363"/>
          <a:ext cx="1731963" cy="439737"/>
        </p:xfrm>
        <a:graphic>
          <a:graphicData uri="http://schemas.openxmlformats.org/presentationml/2006/ole">
            <mc:AlternateContent xmlns:mc="http://schemas.openxmlformats.org/markup-compatibility/2006">
              <mc:Choice xmlns:v="urn:schemas-microsoft-com:vml" Requires="v">
                <p:oleObj spid="_x0000_s179466" name="Équation" r:id="rId7" imgW="20421600" imgH="5181600" progId="">
                  <p:embed/>
                </p:oleObj>
              </mc:Choice>
              <mc:Fallback>
                <p:oleObj name="Équation" r:id="rId7" imgW="20421600" imgH="5181600" progId="">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0096" y="4483363"/>
                        <a:ext cx="173196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9" name="Object 9"/>
          <p:cNvGraphicFramePr>
            <a:graphicFrameLocks noChangeAspect="1"/>
          </p:cNvGraphicFramePr>
          <p:nvPr>
            <p:extLst>
              <p:ext uri="{D42A27DB-BD31-4B8C-83A1-F6EECF244321}">
                <p14:modId xmlns:p14="http://schemas.microsoft.com/office/powerpoint/2010/main" val="1402278367"/>
              </p:ext>
            </p:extLst>
          </p:nvPr>
        </p:nvGraphicFramePr>
        <p:xfrm>
          <a:off x="4803739" y="4521829"/>
          <a:ext cx="1731963" cy="439737"/>
        </p:xfrm>
        <a:graphic>
          <a:graphicData uri="http://schemas.openxmlformats.org/presentationml/2006/ole">
            <mc:AlternateContent xmlns:mc="http://schemas.openxmlformats.org/markup-compatibility/2006">
              <mc:Choice xmlns:v="urn:schemas-microsoft-com:vml" Requires="v">
                <p:oleObj spid="_x0000_s179467" name="Équation" r:id="rId9" imgW="20421600" imgH="5181600" progId="">
                  <p:embed/>
                </p:oleObj>
              </mc:Choice>
              <mc:Fallback>
                <p:oleObj name="Équation" r:id="rId9" imgW="20421600" imgH="5181600" progId="">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3739" y="4521829"/>
                        <a:ext cx="173196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10" name="Object 10"/>
          <p:cNvGraphicFramePr>
            <a:graphicFrameLocks noChangeAspect="1"/>
          </p:cNvGraphicFramePr>
          <p:nvPr>
            <p:extLst>
              <p:ext uri="{D42A27DB-BD31-4B8C-83A1-F6EECF244321}">
                <p14:modId xmlns:p14="http://schemas.microsoft.com/office/powerpoint/2010/main" val="2809076610"/>
              </p:ext>
            </p:extLst>
          </p:nvPr>
        </p:nvGraphicFramePr>
        <p:xfrm>
          <a:off x="3086385" y="5067663"/>
          <a:ext cx="5222875" cy="465137"/>
        </p:xfrm>
        <a:graphic>
          <a:graphicData uri="http://schemas.openxmlformats.org/presentationml/2006/ole">
            <mc:AlternateContent xmlns:mc="http://schemas.openxmlformats.org/markup-compatibility/2006">
              <mc:Choice xmlns:v="urn:schemas-microsoft-com:vml" Requires="v">
                <p:oleObj spid="_x0000_s179468" name="Équation" r:id="rId11" imgW="61569600" imgH="5486400" progId="">
                  <p:embed/>
                </p:oleObj>
              </mc:Choice>
              <mc:Fallback>
                <p:oleObj name="Équation" r:id="rId11" imgW="61569600" imgH="5486400" progId="">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86385" y="5067663"/>
                        <a:ext cx="5222875" cy="465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11" name="Object 11"/>
          <p:cNvGraphicFramePr>
            <a:graphicFrameLocks noChangeAspect="1"/>
          </p:cNvGraphicFramePr>
          <p:nvPr>
            <p:extLst>
              <p:ext uri="{D42A27DB-BD31-4B8C-83A1-F6EECF244321}">
                <p14:modId xmlns:p14="http://schemas.microsoft.com/office/powerpoint/2010/main" val="2339781783"/>
              </p:ext>
            </p:extLst>
          </p:nvPr>
        </p:nvGraphicFramePr>
        <p:xfrm>
          <a:off x="2218495" y="5378941"/>
          <a:ext cx="5170487" cy="465137"/>
        </p:xfrm>
        <a:graphic>
          <a:graphicData uri="http://schemas.openxmlformats.org/presentationml/2006/ole">
            <mc:AlternateContent xmlns:mc="http://schemas.openxmlformats.org/markup-compatibility/2006">
              <mc:Choice xmlns:v="urn:schemas-microsoft-com:vml" Requires="v">
                <p:oleObj spid="_x0000_s179469" name="Équation" r:id="rId13" imgW="60960000" imgH="5486400" progId="">
                  <p:embed/>
                </p:oleObj>
              </mc:Choice>
              <mc:Fallback>
                <p:oleObj name="Équation" r:id="rId13" imgW="60960000" imgH="5486400" progId="">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18495" y="5378941"/>
                        <a:ext cx="5170487" cy="465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DEFINITION OF A SLIT</a:t>
            </a:r>
            <a:endParaRPr lang="fr-FR" sz="3000" dirty="0">
              <a:solidFill>
                <a:srgbClr val="FF0000"/>
              </a:solidFill>
            </a:endParaRPr>
          </a:p>
        </p:txBody>
      </p:sp>
      <p:sp>
        <p:nvSpPr>
          <p:cNvPr id="2" name="Rectangle 1"/>
          <p:cNvSpPr/>
          <p:nvPr/>
        </p:nvSpPr>
        <p:spPr>
          <a:xfrm>
            <a:off x="2476500" y="3105835"/>
            <a:ext cx="4953000" cy="646331"/>
          </a:xfrm>
          <a:prstGeom prst="rect">
            <a:avLst/>
          </a:prstGeom>
        </p:spPr>
        <p:txBody>
          <a:bodyPr>
            <a:spAutoFit/>
          </a:bodyPr>
          <a:lstStyle/>
          <a:p>
            <a:r>
              <a:rPr lang="en-US" dirty="0" smtClean="0"/>
              <a:t>:</a:t>
            </a:r>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2965451"/>
          <a:ext cx="151342" cy="290513"/>
        </p:xfrm>
        <a:graphic>
          <a:graphicData uri="http://schemas.openxmlformats.org/presentationml/2006/ole">
            <mc:AlternateContent xmlns:mc="http://schemas.openxmlformats.org/markup-compatibility/2006">
              <mc:Choice xmlns:v="urn:schemas-microsoft-com:vml" Requires="v">
                <p:oleObj spid="_x0000_s161098" name="Équation" r:id="rId4" imgW="3352800" imgH="7010400" progId="">
                  <p:embed/>
                </p:oleObj>
              </mc:Choice>
              <mc:Fallback>
                <p:oleObj name="Équation" r:id="rId4" imgW="3352800" imgH="7010400" progId="">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29654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4877329" y="2965451"/>
          <a:ext cx="151342" cy="290513"/>
        </p:xfrm>
        <a:graphic>
          <a:graphicData uri="http://schemas.openxmlformats.org/presentationml/2006/ole">
            <mc:AlternateContent xmlns:mc="http://schemas.openxmlformats.org/markup-compatibility/2006">
              <mc:Choice xmlns:v="urn:schemas-microsoft-com:vml" Requires="v">
                <p:oleObj spid="_x0000_s161099" name="Équation" r:id="rId6" imgW="139639" imgH="291973" progId="">
                  <p:embed/>
                </p:oleObj>
              </mc:Choice>
              <mc:Fallback>
                <p:oleObj name="Équation" r:id="rId6" imgW="139639" imgH="291973" progId="">
                  <p:embed/>
                  <p:pic>
                    <p:nvPicPr>
                      <p:cNvPr id="0" name="Picture 3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29654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7" name="Object 25"/>
          <p:cNvGraphicFramePr>
            <a:graphicFrameLocks noChangeAspect="1"/>
          </p:cNvGraphicFramePr>
          <p:nvPr/>
        </p:nvGraphicFramePr>
        <p:xfrm>
          <a:off x="0" y="4051300"/>
          <a:ext cx="2738437" cy="419100"/>
        </p:xfrm>
        <a:graphic>
          <a:graphicData uri="http://schemas.openxmlformats.org/presentationml/2006/ole">
            <mc:AlternateContent xmlns:mc="http://schemas.openxmlformats.org/markup-compatibility/2006">
              <mc:Choice xmlns:v="urn:schemas-microsoft-com:vml" Requires="v">
                <p:oleObj spid="_x0000_s161100" name="Équation" r:id="rId7" imgW="24384000" imgH="4876800" progId="">
                  <p:embed/>
                </p:oleObj>
              </mc:Choice>
              <mc:Fallback>
                <p:oleObj name="Équation" r:id="rId7" imgW="24384000" imgH="4876800" progId="">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4051300"/>
                        <a:ext cx="2738437"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en-US" sz="3000">
                <a:solidFill>
                  <a:srgbClr val="FF0000"/>
                </a:solidFill>
              </a:rPr>
              <a:t>THE CONVOLUTION FOR A SLIT</a:t>
            </a:r>
            <a:endParaRPr lang="en-US" sz="3000" dirty="0">
              <a:solidFill>
                <a:srgbClr val="FF0000"/>
              </a:solidFill>
            </a:endParaRPr>
          </a:p>
        </p:txBody>
      </p:sp>
      <p:sp>
        <p:nvSpPr>
          <p:cNvPr id="15" name="ZoneTexte 14"/>
          <p:cNvSpPr txBox="1"/>
          <p:nvPr/>
        </p:nvSpPr>
        <p:spPr>
          <a:xfrm>
            <a:off x="0" y="762000"/>
            <a:ext cx="9906000" cy="769441"/>
          </a:xfrm>
          <a:prstGeom prst="rect">
            <a:avLst/>
          </a:prstGeom>
          <a:noFill/>
        </p:spPr>
        <p:txBody>
          <a:bodyPr wrap="square" rtlCol="0">
            <a:spAutoFit/>
          </a:bodyPr>
          <a:lstStyle/>
          <a:p>
            <a:pPr algn="just"/>
            <a:r>
              <a:rPr lang="en-US" sz="2200" b="0">
                <a:solidFill>
                  <a:srgbClr val="002060"/>
                </a:solidFill>
                <a:latin typeface="+mj-lt"/>
              </a:rPr>
              <a:t>Taking into account their linearity and invariance properties, we can then use the convolution equation to describe SLIT in the time domain</a:t>
            </a:r>
            <a:endParaRPr lang="en-US" sz="2200" b="0" dirty="0">
              <a:solidFill>
                <a:srgbClr val="002060"/>
              </a:solidFill>
              <a:latin typeface="+mj-lt"/>
            </a:endParaRPr>
          </a:p>
        </p:txBody>
      </p:sp>
      <p:sp>
        <p:nvSpPr>
          <p:cNvPr id="16" name="Rectangle 15"/>
          <p:cNvSpPr/>
          <p:nvPr/>
        </p:nvSpPr>
        <p:spPr bwMode="auto">
          <a:xfrm>
            <a:off x="4356100" y="2209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2819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2819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2425700"/>
            <a:ext cx="1841500" cy="830997"/>
          </a:xfrm>
          <a:prstGeom prst="rect">
            <a:avLst/>
          </a:prstGeom>
          <a:noFill/>
        </p:spPr>
        <p:txBody>
          <a:bodyPr wrap="square" rtlCol="0">
            <a:spAutoFit/>
          </a:bodyPr>
          <a:lstStyle/>
          <a:p>
            <a:pPr algn="ctr"/>
            <a:r>
              <a:rPr lang="fr-FR" sz="2400" dirty="0">
                <a:solidFill>
                  <a:srgbClr val="002060"/>
                </a:solidFill>
              </a:rPr>
              <a:t>SLIT analogique</a:t>
            </a:r>
            <a:r>
              <a:rPr lang="fr-FR" dirty="0"/>
              <a:t> </a:t>
            </a:r>
          </a:p>
        </p:txBody>
      </p:sp>
      <p:cxnSp>
        <p:nvCxnSpPr>
          <p:cNvPr id="20" name="Connecteur droit avec flèche 19"/>
          <p:cNvCxnSpPr/>
          <p:nvPr/>
        </p:nvCxnSpPr>
        <p:spPr bwMode="auto">
          <a:xfrm rot="5400000" flipH="1" flipV="1">
            <a:off x="2311400" y="2197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2527300" y="2514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2870200" y="20023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159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2476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1945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6" name="ZoneTexte 25"/>
          <p:cNvSpPr txBox="1"/>
          <p:nvPr/>
        </p:nvSpPr>
        <p:spPr>
          <a:xfrm>
            <a:off x="2400300" y="29210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27" name="ZoneTexte 26"/>
          <p:cNvSpPr txBox="1"/>
          <p:nvPr/>
        </p:nvSpPr>
        <p:spPr>
          <a:xfrm>
            <a:off x="2882900" y="1562100"/>
            <a:ext cx="546100" cy="369332"/>
          </a:xfrm>
          <a:prstGeom prst="rect">
            <a:avLst/>
          </a:prstGeom>
          <a:noFill/>
        </p:spPr>
        <p:txBody>
          <a:bodyPr wrap="square" rtlCol="0">
            <a:spAutoFit/>
          </a:bodyPr>
          <a:lstStyle/>
          <a:p>
            <a:r>
              <a:rPr lang="fr-FR" dirty="0">
                <a:solidFill>
                  <a:srgbClr val="00B050"/>
                </a:solidFill>
              </a:rPr>
              <a:t>x(t)</a:t>
            </a:r>
          </a:p>
        </p:txBody>
      </p:sp>
      <p:sp>
        <p:nvSpPr>
          <p:cNvPr id="28" name="ZoneTexte 27"/>
          <p:cNvSpPr txBox="1"/>
          <p:nvPr/>
        </p:nvSpPr>
        <p:spPr>
          <a:xfrm>
            <a:off x="6629400" y="14986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
        <p:nvSpPr>
          <p:cNvPr id="29" name="ZoneTexte 28"/>
          <p:cNvSpPr txBox="1"/>
          <p:nvPr/>
        </p:nvSpPr>
        <p:spPr>
          <a:xfrm>
            <a:off x="0" y="3556000"/>
            <a:ext cx="2971800" cy="800219"/>
          </a:xfrm>
          <a:prstGeom prst="rect">
            <a:avLst/>
          </a:prstGeom>
          <a:noFill/>
        </p:spPr>
        <p:txBody>
          <a:bodyPr wrap="square" rtlCol="0">
            <a:spAutoFit/>
          </a:bodyPr>
          <a:lstStyle/>
          <a:p>
            <a:r>
              <a:rPr lang="fr-FR" sz="2400" b="0" dirty="0">
                <a:solidFill>
                  <a:srgbClr val="FF0000"/>
                </a:solidFill>
              </a:rPr>
              <a:t>T</a:t>
            </a:r>
            <a:r>
              <a:rPr lang="fr-FR" sz="2400" b="0" dirty="0" smtClean="0">
                <a:solidFill>
                  <a:srgbClr val="FF0000"/>
                </a:solidFill>
              </a:rPr>
              <a:t>ime </a:t>
            </a:r>
            <a:r>
              <a:rPr lang="fr-FR" sz="2400" b="0" dirty="0" err="1">
                <a:solidFill>
                  <a:srgbClr val="FF0000"/>
                </a:solidFill>
              </a:rPr>
              <a:t>domain</a:t>
            </a:r>
            <a:r>
              <a:rPr lang="fr-FR" sz="2400" dirty="0">
                <a:solidFill>
                  <a:srgbClr val="FF0000"/>
                </a:solidFill>
              </a:rPr>
              <a:t/>
            </a:r>
            <a:br>
              <a:rPr lang="fr-FR" sz="2400" dirty="0">
                <a:solidFill>
                  <a:srgbClr val="FF0000"/>
                </a:solidFill>
              </a:rPr>
            </a:br>
            <a:endParaRPr lang="fr-FR" sz="2200" u="sng" dirty="0">
              <a:solidFill>
                <a:srgbClr val="FF0000"/>
              </a:solidFill>
              <a:latin typeface="+mj-lt"/>
            </a:endParaRPr>
          </a:p>
        </p:txBody>
      </p:sp>
      <p:graphicFrame>
        <p:nvGraphicFramePr>
          <p:cNvPr id="160773" name="Object 5"/>
          <p:cNvGraphicFramePr>
            <a:graphicFrameLocks noChangeAspect="1"/>
          </p:cNvGraphicFramePr>
          <p:nvPr/>
        </p:nvGraphicFramePr>
        <p:xfrm>
          <a:off x="6345237" y="4000500"/>
          <a:ext cx="3560763" cy="419100"/>
        </p:xfrm>
        <a:graphic>
          <a:graphicData uri="http://schemas.openxmlformats.org/presentationml/2006/ole">
            <mc:AlternateContent xmlns:mc="http://schemas.openxmlformats.org/markup-compatibility/2006">
              <mc:Choice xmlns:v="urn:schemas-microsoft-com:vml" Requires="v">
                <p:oleObj spid="_x0000_s161101" name="Équation" r:id="rId9" imgW="31699200" imgH="4876800" progId="">
                  <p:embed/>
                </p:oleObj>
              </mc:Choice>
              <mc:Fallback>
                <p:oleObj name="Équation" r:id="rId9" imgW="31699200" imgH="4876800" progId="">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45237" y="4000500"/>
                        <a:ext cx="3560763"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ZoneTexte 30"/>
          <p:cNvSpPr txBox="1"/>
          <p:nvPr/>
        </p:nvSpPr>
        <p:spPr>
          <a:xfrm>
            <a:off x="6921500" y="3530600"/>
            <a:ext cx="2971800" cy="461665"/>
          </a:xfrm>
          <a:prstGeom prst="rect">
            <a:avLst/>
          </a:prstGeom>
          <a:noFill/>
        </p:spPr>
        <p:txBody>
          <a:bodyPr wrap="square" rtlCol="0">
            <a:spAutoFit/>
          </a:bodyPr>
          <a:lstStyle/>
          <a:p>
            <a:r>
              <a:rPr lang="fr-FR" sz="2400" b="0" dirty="0" err="1">
                <a:solidFill>
                  <a:srgbClr val="FF0000"/>
                </a:solidFill>
              </a:rPr>
              <a:t>F</a:t>
            </a:r>
            <a:r>
              <a:rPr lang="fr-FR" sz="2400" b="0" dirty="0" err="1" smtClean="0">
                <a:solidFill>
                  <a:srgbClr val="FF0000"/>
                </a:solidFill>
              </a:rPr>
              <a:t>requency</a:t>
            </a:r>
            <a:r>
              <a:rPr lang="fr-FR" sz="2400" b="0" dirty="0" smtClean="0">
                <a:solidFill>
                  <a:srgbClr val="FF0000"/>
                </a:solidFill>
              </a:rPr>
              <a:t> </a:t>
            </a:r>
            <a:r>
              <a:rPr lang="fr-FR" sz="2400" b="0" dirty="0" err="1">
                <a:solidFill>
                  <a:srgbClr val="FF0000"/>
                </a:solidFill>
              </a:rPr>
              <a:t>domain</a:t>
            </a:r>
            <a:endParaRPr lang="fr-FR" sz="2200" u="sng" dirty="0">
              <a:solidFill>
                <a:srgbClr val="FF0000"/>
              </a:solidFill>
              <a:latin typeface="+mj-lt"/>
            </a:endParaRPr>
          </a:p>
        </p:txBody>
      </p:sp>
      <p:graphicFrame>
        <p:nvGraphicFramePr>
          <p:cNvPr id="160774" name="Object 6"/>
          <p:cNvGraphicFramePr>
            <a:graphicFrameLocks noChangeAspect="1"/>
          </p:cNvGraphicFramePr>
          <p:nvPr>
            <p:extLst>
              <p:ext uri="{D42A27DB-BD31-4B8C-83A1-F6EECF244321}">
                <p14:modId xmlns:p14="http://schemas.microsoft.com/office/powerpoint/2010/main" val="3965072679"/>
              </p:ext>
            </p:extLst>
          </p:nvPr>
        </p:nvGraphicFramePr>
        <p:xfrm>
          <a:off x="0" y="4611807"/>
          <a:ext cx="4486275" cy="266700"/>
        </p:xfrm>
        <a:graphic>
          <a:graphicData uri="http://schemas.openxmlformats.org/presentationml/2006/ole">
            <mc:AlternateContent xmlns:mc="http://schemas.openxmlformats.org/markup-compatibility/2006">
              <mc:Choice xmlns:v="urn:schemas-microsoft-com:vml" Requires="v">
                <p:oleObj spid="_x0000_s161102" name="Équation" r:id="rId11" imgW="54559200" imgH="4876800" progId="">
                  <p:embed/>
                </p:oleObj>
              </mc:Choice>
              <mc:Fallback>
                <p:oleObj name="Équation" r:id="rId11" imgW="54559200" imgH="4876800" progId="">
                  <p:embed/>
                  <p:pic>
                    <p:nvPicPr>
                      <p:cNvPr id="0" name="Picture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4611807"/>
                        <a:ext cx="4486275"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0775" name="Object 7"/>
          <p:cNvGraphicFramePr>
            <a:graphicFrameLocks noChangeAspect="1"/>
          </p:cNvGraphicFramePr>
          <p:nvPr/>
        </p:nvGraphicFramePr>
        <p:xfrm>
          <a:off x="5448300" y="4524375"/>
          <a:ext cx="4457700" cy="301625"/>
        </p:xfrm>
        <a:graphic>
          <a:graphicData uri="http://schemas.openxmlformats.org/presentationml/2006/ole">
            <mc:AlternateContent xmlns:mc="http://schemas.openxmlformats.org/markup-compatibility/2006">
              <mc:Choice xmlns:v="urn:schemas-microsoft-com:vml" Requires="v">
                <p:oleObj spid="_x0000_s161103" name="Équation" r:id="rId13" imgW="74371200" imgH="4876800" progId="">
                  <p:embed/>
                </p:oleObj>
              </mc:Choice>
              <mc:Fallback>
                <p:oleObj name="Équation" r:id="rId13" imgW="74371200" imgH="4876800" progId="">
                  <p:embed/>
                  <p:pic>
                    <p:nvPicPr>
                      <p:cNvPr id="0" name="Picture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48300" y="4524375"/>
                        <a:ext cx="4457700" cy="301625"/>
                      </a:xfrm>
                      <a:prstGeom prst="rect">
                        <a:avLst/>
                      </a:prstGeom>
                      <a:noFill/>
                      <a:extLst/>
                    </p:spPr>
                  </p:pic>
                </p:oleObj>
              </mc:Fallback>
            </mc:AlternateContent>
          </a:graphicData>
        </a:graphic>
      </p:graphicFrame>
      <p:sp>
        <p:nvSpPr>
          <p:cNvPr id="34" name="Double flèche horizontale 33"/>
          <p:cNvSpPr/>
          <p:nvPr/>
        </p:nvSpPr>
        <p:spPr bwMode="auto">
          <a:xfrm>
            <a:off x="3657600" y="3721100"/>
            <a:ext cx="2222500" cy="419100"/>
          </a:xfrm>
          <a:prstGeom prst="leftRightArrow">
            <a:avLst/>
          </a:prstGeom>
          <a:solidFill>
            <a:srgbClr val="C0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35" name="ZoneTexte 34"/>
          <p:cNvSpPr txBox="1"/>
          <p:nvPr/>
        </p:nvSpPr>
        <p:spPr>
          <a:xfrm>
            <a:off x="4406900" y="3441700"/>
            <a:ext cx="736600" cy="461665"/>
          </a:xfrm>
          <a:prstGeom prst="rect">
            <a:avLst/>
          </a:prstGeom>
          <a:noFill/>
        </p:spPr>
        <p:txBody>
          <a:bodyPr wrap="square" rtlCol="0">
            <a:spAutoFit/>
          </a:bodyPr>
          <a:lstStyle/>
          <a:p>
            <a:pPr algn="ctr"/>
            <a:r>
              <a:rPr lang="fr-FR" sz="2400" dirty="0">
                <a:solidFill>
                  <a:srgbClr val="C00000"/>
                </a:solidFill>
              </a:rPr>
              <a:t>TF</a:t>
            </a:r>
          </a:p>
        </p:txBody>
      </p:sp>
      <p:sp>
        <p:nvSpPr>
          <p:cNvPr id="36" name="ZoneTexte 35"/>
          <p:cNvSpPr txBox="1"/>
          <p:nvPr/>
        </p:nvSpPr>
        <p:spPr>
          <a:xfrm>
            <a:off x="4470400" y="4064000"/>
            <a:ext cx="736600" cy="461665"/>
          </a:xfrm>
          <a:prstGeom prst="rect">
            <a:avLst/>
          </a:prstGeom>
          <a:noFill/>
        </p:spPr>
        <p:txBody>
          <a:bodyPr wrap="square" rtlCol="0">
            <a:spAutoFit/>
          </a:bodyPr>
          <a:lstStyle/>
          <a:p>
            <a:pPr algn="ctr"/>
            <a:r>
              <a:rPr lang="fr-FR" sz="2400" dirty="0">
                <a:solidFill>
                  <a:srgbClr val="C00000"/>
                </a:solidFill>
              </a:rPr>
              <a:t>TF</a:t>
            </a:r>
            <a:r>
              <a:rPr lang="fr-FR" sz="2400" baseline="30000" dirty="0">
                <a:solidFill>
                  <a:srgbClr val="C00000"/>
                </a:solidFill>
              </a:rPr>
              <a:t>-1</a:t>
            </a:r>
            <a:endParaRPr lang="fr-FR" sz="2400" dirty="0">
              <a:solidFill>
                <a:srgbClr val="C00000"/>
              </a:solidFill>
            </a:endParaRPr>
          </a:p>
        </p:txBody>
      </p:sp>
      <p:graphicFrame>
        <p:nvGraphicFramePr>
          <p:cNvPr id="160776" name="Object 8"/>
          <p:cNvGraphicFramePr>
            <a:graphicFrameLocks noChangeAspect="1"/>
          </p:cNvGraphicFramePr>
          <p:nvPr/>
        </p:nvGraphicFramePr>
        <p:xfrm>
          <a:off x="3175" y="4992688"/>
          <a:ext cx="4360863" cy="1762125"/>
        </p:xfrm>
        <a:graphic>
          <a:graphicData uri="http://schemas.openxmlformats.org/presentationml/2006/ole">
            <mc:AlternateContent xmlns:mc="http://schemas.openxmlformats.org/markup-compatibility/2006">
              <mc:Choice xmlns:v="urn:schemas-microsoft-com:vml" Requires="v">
                <p:oleObj spid="_x0000_s161104" name="Équation" r:id="rId15" imgW="49987200" imgH="27127200" progId="">
                  <p:embed/>
                </p:oleObj>
              </mc:Choice>
              <mc:Fallback>
                <p:oleObj name="Équation" r:id="rId15" imgW="49987200" imgH="27127200" progId="">
                  <p:embed/>
                  <p:pic>
                    <p:nvPicPr>
                      <p:cNvPr id="0" name="Picture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75" y="4992688"/>
                        <a:ext cx="4360863" cy="176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t 37"/>
          <p:cNvGraphicFramePr>
            <a:graphicFrameLocks noChangeAspect="1"/>
          </p:cNvGraphicFramePr>
          <p:nvPr/>
        </p:nvGraphicFramePr>
        <p:xfrm>
          <a:off x="6960367" y="5072062"/>
          <a:ext cx="1740959" cy="820738"/>
        </p:xfrm>
        <a:graphic>
          <a:graphicData uri="http://schemas.openxmlformats.org/presentationml/2006/ole">
            <mc:AlternateContent xmlns:mc="http://schemas.openxmlformats.org/markup-compatibility/2006">
              <mc:Choice xmlns:v="urn:schemas-microsoft-com:vml" Requires="v">
                <p:oleObj spid="_x0000_s161105" name="Équation" r:id="rId17" imgW="21336000" imgH="10058400" progId="">
                  <p:embed/>
                </p:oleObj>
              </mc:Choice>
              <mc:Fallback>
                <p:oleObj name="Équation" r:id="rId17" imgW="21336000" imgH="10058400" progId="">
                  <p:embed/>
                  <p:pic>
                    <p:nvPicPr>
                      <p:cNvPr id="0" name="Picture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60367" y="5072062"/>
                        <a:ext cx="1740959" cy="820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3638551"/>
          <a:ext cx="151342" cy="290513"/>
        </p:xfrm>
        <a:graphic>
          <a:graphicData uri="http://schemas.openxmlformats.org/presentationml/2006/ole">
            <mc:AlternateContent xmlns:mc="http://schemas.openxmlformats.org/markup-compatibility/2006">
              <mc:Choice xmlns:v="urn:schemas-microsoft-com:vml" Requires="v">
                <p:oleObj spid="_x0000_s272468" name="Équation" r:id="rId4" imgW="139639" imgH="291973" progId="">
                  <p:embed/>
                </p:oleObj>
              </mc:Choice>
              <mc:Fallback>
                <p:oleObj name="Équation" r:id="rId4" imgW="139639" imgH="291973" progId="">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36385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4877329" y="3638551"/>
          <a:ext cx="151342" cy="290513"/>
        </p:xfrm>
        <a:graphic>
          <a:graphicData uri="http://schemas.openxmlformats.org/presentationml/2006/ole">
            <mc:AlternateContent xmlns:mc="http://schemas.openxmlformats.org/markup-compatibility/2006">
              <mc:Choice xmlns:v="urn:schemas-microsoft-com:vml" Requires="v">
                <p:oleObj spid="_x0000_s272469" name="Équation" r:id="rId6" imgW="139639" imgH="291973" progId="">
                  <p:embed/>
                </p:oleObj>
              </mc:Choice>
              <mc:Fallback>
                <p:oleObj name="Équation" r:id="rId6" imgW="139639" imgH="291973" progId="">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36385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en-US" sz="3000">
                <a:solidFill>
                  <a:srgbClr val="FF0000"/>
                </a:solidFill>
              </a:rPr>
              <a:t>THE CONVOLUTION FOR A SLIT</a:t>
            </a:r>
            <a:endParaRPr lang="en-US" sz="3000" dirty="0">
              <a:solidFill>
                <a:srgbClr val="FF0000"/>
              </a:solidFill>
            </a:endParaRPr>
          </a:p>
        </p:txBody>
      </p:sp>
      <p:sp>
        <p:nvSpPr>
          <p:cNvPr id="16" name="Rectangle 15"/>
          <p:cNvSpPr/>
          <p:nvPr/>
        </p:nvSpPr>
        <p:spPr bwMode="auto">
          <a:xfrm>
            <a:off x="4356100" y="28829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34925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34925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3098800"/>
            <a:ext cx="1841500" cy="830997"/>
          </a:xfrm>
          <a:prstGeom prst="rect">
            <a:avLst/>
          </a:prstGeom>
          <a:noFill/>
        </p:spPr>
        <p:txBody>
          <a:bodyPr wrap="square" rtlCol="0">
            <a:spAutoFit/>
          </a:bodyPr>
          <a:lstStyle/>
          <a:p>
            <a:pPr algn="ctr"/>
            <a:r>
              <a:rPr lang="fr-FR" sz="2400" dirty="0">
                <a:solidFill>
                  <a:srgbClr val="002060"/>
                </a:solidFill>
              </a:rPr>
              <a:t>SLIT analogique</a:t>
            </a:r>
            <a:r>
              <a:rPr lang="fr-FR" dirty="0"/>
              <a:t> </a:t>
            </a:r>
          </a:p>
        </p:txBody>
      </p:sp>
      <p:cxnSp>
        <p:nvCxnSpPr>
          <p:cNvPr id="20" name="Connecteur droit avec flèche 19"/>
          <p:cNvCxnSpPr/>
          <p:nvPr/>
        </p:nvCxnSpPr>
        <p:spPr bwMode="auto">
          <a:xfrm rot="5400000" flipH="1" flipV="1">
            <a:off x="266700" y="2870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571500" y="3187700"/>
            <a:ext cx="35687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965200" y="2675467"/>
            <a:ext cx="3094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832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3098800"/>
            <a:ext cx="3644900" cy="635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2618317"/>
            <a:ext cx="31242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6" name="ZoneTexte 25"/>
          <p:cNvSpPr txBox="1"/>
          <p:nvPr/>
        </p:nvSpPr>
        <p:spPr>
          <a:xfrm>
            <a:off x="2400300" y="35941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27" name="ZoneTexte 26"/>
          <p:cNvSpPr txBox="1"/>
          <p:nvPr/>
        </p:nvSpPr>
        <p:spPr>
          <a:xfrm>
            <a:off x="2882900" y="2235200"/>
            <a:ext cx="546100" cy="369332"/>
          </a:xfrm>
          <a:prstGeom prst="rect">
            <a:avLst/>
          </a:prstGeom>
          <a:noFill/>
        </p:spPr>
        <p:txBody>
          <a:bodyPr wrap="square" rtlCol="0">
            <a:spAutoFit/>
          </a:bodyPr>
          <a:lstStyle/>
          <a:p>
            <a:r>
              <a:rPr lang="fr-FR" dirty="0">
                <a:solidFill>
                  <a:srgbClr val="00B050"/>
                </a:solidFill>
              </a:rPr>
              <a:t>x(t)</a:t>
            </a:r>
          </a:p>
        </p:txBody>
      </p:sp>
      <p:sp>
        <p:nvSpPr>
          <p:cNvPr id="28" name="ZoneTexte 27"/>
          <p:cNvSpPr txBox="1"/>
          <p:nvPr/>
        </p:nvSpPr>
        <p:spPr>
          <a:xfrm>
            <a:off x="6629400" y="21717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
        <p:nvSpPr>
          <p:cNvPr id="33" name="ZoneTexte 32"/>
          <p:cNvSpPr txBox="1"/>
          <p:nvPr/>
        </p:nvSpPr>
        <p:spPr>
          <a:xfrm>
            <a:off x="0" y="749300"/>
            <a:ext cx="9906000" cy="1107996"/>
          </a:xfrm>
          <a:prstGeom prst="rect">
            <a:avLst/>
          </a:prstGeom>
          <a:noFill/>
        </p:spPr>
        <p:txBody>
          <a:bodyPr wrap="square" rtlCol="0">
            <a:spAutoFit/>
          </a:bodyPr>
          <a:lstStyle/>
          <a:p>
            <a:pPr algn="just"/>
            <a:r>
              <a:rPr lang="en-US" sz="2200">
                <a:solidFill>
                  <a:srgbClr val="7030A0"/>
                </a:solidFill>
                <a:latin typeface="+mj-lt"/>
              </a:rPr>
              <a:t>To better understand this convolution equation and how it is calculated, let’s take another example of an analog signal x(t) applied to the input of a SLIT. It can be considered as an infinity of Dirac impulses (see figure below.</a:t>
            </a:r>
            <a:endParaRPr lang="en-US" sz="2200" dirty="0">
              <a:solidFill>
                <a:srgbClr val="7030A0"/>
              </a:solidFill>
              <a:latin typeface="+mj-lt"/>
            </a:endParaRPr>
          </a:p>
        </p:txBody>
      </p:sp>
      <p:sp>
        <p:nvSpPr>
          <p:cNvPr id="37" name="ZoneTexte 36"/>
          <p:cNvSpPr txBox="1"/>
          <p:nvPr/>
        </p:nvSpPr>
        <p:spPr>
          <a:xfrm>
            <a:off x="0" y="4102100"/>
            <a:ext cx="9906000" cy="2123658"/>
          </a:xfrm>
          <a:prstGeom prst="rect">
            <a:avLst/>
          </a:prstGeom>
          <a:noFill/>
        </p:spPr>
        <p:txBody>
          <a:bodyPr wrap="square" rtlCol="0">
            <a:spAutoFit/>
          </a:bodyPr>
          <a:lstStyle/>
          <a:p>
            <a:pPr algn="just"/>
            <a:r>
              <a:rPr lang="en-US" sz="2200" b="0">
                <a:solidFill>
                  <a:srgbClr val="00B050"/>
                </a:solidFill>
                <a:latin typeface="+mj-lt"/>
              </a:rPr>
              <a:t>Taking into account the invariance property, each pulse of this signal will create at the output of the SLIT an offset impulse response and with the amplitude of the pulse (or the signal at the time of the pulse).</a:t>
            </a:r>
          </a:p>
          <a:p>
            <a:pPr algn="just"/>
            <a:endParaRPr lang="en-US" sz="2200" b="0">
              <a:solidFill>
                <a:srgbClr val="00B050"/>
              </a:solidFill>
              <a:latin typeface="+mj-lt"/>
            </a:endParaRPr>
          </a:p>
          <a:p>
            <a:pPr algn="just"/>
            <a:r>
              <a:rPr lang="en-US" sz="2200" b="0">
                <a:solidFill>
                  <a:srgbClr val="00B050"/>
                </a:solidFill>
                <a:latin typeface="+mj-lt"/>
              </a:rPr>
              <a:t>Taking into account the linearity property, the global output y(t) will therefore be the sum of all contributions due to each pulse of the input signal</a:t>
            </a:r>
            <a:endParaRPr lang="en-US" sz="2200" b="0" dirty="0">
              <a:solidFill>
                <a:srgbClr val="00B050"/>
              </a:solidFill>
              <a:latin typeface="+mj-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0" y="1676400"/>
            <a:ext cx="9906000" cy="5181600"/>
          </a:xfrm>
        </p:spPr>
        <p:txBody>
          <a:bodyPr/>
          <a:lstStyle/>
          <a:p>
            <a:endParaRPr lang="fr-FR" dirty="0"/>
          </a:p>
          <a:p>
            <a:endParaRPr lang="fr-FR" dirty="0"/>
          </a:p>
          <a:p>
            <a:endParaRPr lang="fr-FR" dirty="0"/>
          </a:p>
          <a:p>
            <a:endParaRPr lang="fr-FR" dirty="0"/>
          </a:p>
        </p:txBody>
      </p:sp>
      <p:sp>
        <p:nvSpPr>
          <p:cNvPr id="6161" name="Text Box 17"/>
          <p:cNvSpPr txBox="1">
            <a:spLocks noChangeArrowheads="1"/>
          </p:cNvSpPr>
          <p:nvPr/>
        </p:nvSpPr>
        <p:spPr bwMode="auto">
          <a:xfrm>
            <a:off x="3119702" y="1946275"/>
            <a:ext cx="184731" cy="369332"/>
          </a:xfrm>
          <a:prstGeom prst="rect">
            <a:avLst/>
          </a:prstGeom>
          <a:noFill/>
          <a:ln w="9525">
            <a:noFill/>
            <a:miter lim="800000"/>
            <a:headEnd/>
            <a:tailEnd/>
          </a:ln>
          <a:effectLst/>
        </p:spPr>
        <p:txBody>
          <a:bodyPr wrap="none">
            <a:spAutoFit/>
          </a:bodyPr>
          <a:lstStyle/>
          <a:p>
            <a:endParaRPr lang="fr-FR"/>
          </a:p>
        </p:txBody>
      </p:sp>
      <p:graphicFrame>
        <p:nvGraphicFramePr>
          <p:cNvPr id="6164" name="Object 20"/>
          <p:cNvGraphicFramePr>
            <a:graphicFrameLocks noChangeAspect="1"/>
          </p:cNvGraphicFramePr>
          <p:nvPr/>
        </p:nvGraphicFramePr>
        <p:xfrm>
          <a:off x="0" y="2120900"/>
          <a:ext cx="9906000" cy="3556000"/>
        </p:xfrm>
        <a:graphic>
          <a:graphicData uri="http://schemas.openxmlformats.org/presentationml/2006/ole">
            <mc:AlternateContent xmlns:mc="http://schemas.openxmlformats.org/markup-compatibility/2006">
              <mc:Choice xmlns:v="urn:schemas-microsoft-com:vml" Requires="v">
                <p:oleObj spid="_x0000_s161878" name="Équation" r:id="rId4" imgW="99669600" imgH="43891200" progId="">
                  <p:embed/>
                </p:oleObj>
              </mc:Choice>
              <mc:Fallback>
                <p:oleObj name="Équation" r:id="rId4" imgW="99669600" imgH="43891200" progId="">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120900"/>
                        <a:ext cx="9906000" cy="355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ZoneTexte 17"/>
          <p:cNvSpPr txBox="1"/>
          <p:nvPr/>
        </p:nvSpPr>
        <p:spPr>
          <a:xfrm>
            <a:off x="0" y="0"/>
            <a:ext cx="9906000" cy="553998"/>
          </a:xfrm>
          <a:prstGeom prst="rect">
            <a:avLst/>
          </a:prstGeom>
          <a:noFill/>
        </p:spPr>
        <p:txBody>
          <a:bodyPr wrap="square" rtlCol="0">
            <a:spAutoFit/>
          </a:bodyPr>
          <a:lstStyle/>
          <a:p>
            <a:pPr algn="ctr"/>
            <a:r>
              <a:rPr lang="en-US" sz="3000">
                <a:solidFill>
                  <a:srgbClr val="FF0000"/>
                </a:solidFill>
              </a:rPr>
              <a:t>THE CONVOLUTION FOR A SLIT</a:t>
            </a:r>
            <a:endParaRPr lang="en-US" sz="3000" dirty="0">
              <a:solidFill>
                <a:srgbClr val="FF0000"/>
              </a:solidFill>
            </a:endParaRPr>
          </a:p>
        </p:txBody>
      </p:sp>
      <p:sp>
        <p:nvSpPr>
          <p:cNvPr id="19" name="ZoneTexte 18"/>
          <p:cNvSpPr txBox="1"/>
          <p:nvPr/>
        </p:nvSpPr>
        <p:spPr>
          <a:xfrm>
            <a:off x="0" y="914400"/>
            <a:ext cx="9906000" cy="769441"/>
          </a:xfrm>
          <a:prstGeom prst="rect">
            <a:avLst/>
          </a:prstGeom>
          <a:noFill/>
        </p:spPr>
        <p:txBody>
          <a:bodyPr wrap="square" rtlCol="0">
            <a:spAutoFit/>
          </a:bodyPr>
          <a:lstStyle/>
          <a:p>
            <a:pPr algn="just"/>
            <a:r>
              <a:rPr lang="en-US" sz="2200" b="0" dirty="0">
                <a:latin typeface="+mj-lt"/>
              </a:rPr>
              <a:t>So, assuming that the thus considered pulses of the input signal are spaced from each other by </a:t>
            </a:r>
            <a:r>
              <a:rPr lang="en-US" sz="2200" b="0" dirty="0" smtClean="0">
                <a:latin typeface="+mj-lt"/>
              </a:rPr>
              <a:t>delta </a:t>
            </a:r>
            <a:r>
              <a:rPr lang="en-US" sz="2200" b="0" dirty="0">
                <a:latin typeface="+mj-lt"/>
              </a:rPr>
              <a:t>, we will have:</a:t>
            </a:r>
          </a:p>
        </p:txBody>
      </p:sp>
      <p:graphicFrame>
        <p:nvGraphicFramePr>
          <p:cNvPr id="20" name="Objet 19"/>
          <p:cNvGraphicFramePr>
            <a:graphicFrameLocks noChangeAspect="1"/>
          </p:cNvGraphicFramePr>
          <p:nvPr/>
        </p:nvGraphicFramePr>
        <p:xfrm>
          <a:off x="1" y="5803900"/>
          <a:ext cx="9906000" cy="908050"/>
        </p:xfrm>
        <a:graphic>
          <a:graphicData uri="http://schemas.openxmlformats.org/presentationml/2006/ole">
            <mc:AlternateContent xmlns:mc="http://schemas.openxmlformats.org/markup-compatibility/2006">
              <mc:Choice xmlns:v="urn:schemas-microsoft-com:vml" Requires="v">
                <p:oleObj spid="_x0000_s161879" name="Équation" r:id="rId6" imgW="92659200" imgH="11277600" progId="">
                  <p:embed/>
                </p:oleObj>
              </mc:Choice>
              <mc:Fallback>
                <p:oleObj name="Équation" r:id="rId6" imgW="92659200" imgH="11277600" progId="">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 y="5803900"/>
                        <a:ext cx="9906000" cy="90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86020" name="Object 4"/>
          <p:cNvGraphicFramePr>
            <a:graphicFrameLocks noChangeAspect="1"/>
          </p:cNvGraphicFramePr>
          <p:nvPr/>
        </p:nvGraphicFramePr>
        <p:xfrm>
          <a:off x="254001" y="1905001"/>
          <a:ext cx="9385300" cy="1016000"/>
        </p:xfrm>
        <a:graphic>
          <a:graphicData uri="http://schemas.openxmlformats.org/presentationml/2006/ole">
            <mc:AlternateContent xmlns:mc="http://schemas.openxmlformats.org/markup-compatibility/2006">
              <mc:Choice xmlns:v="urn:schemas-microsoft-com:vml" Requires="v">
                <p:oleObj spid="_x0000_s86109" name="Équation" r:id="rId3" imgW="100888800" imgH="10058400" progId="">
                  <p:embed/>
                </p:oleObj>
              </mc:Choice>
              <mc:Fallback>
                <p:oleObj name="Équation" r:id="rId3" imgW="100888800" imgH="10058400" progId="">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1" y="1905001"/>
                        <a:ext cx="93853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28" name="Object 12"/>
          <p:cNvGraphicFramePr>
            <a:graphicFrameLocks noChangeAspect="1"/>
          </p:cNvGraphicFramePr>
          <p:nvPr/>
        </p:nvGraphicFramePr>
        <p:xfrm>
          <a:off x="2959100" y="3305175"/>
          <a:ext cx="4064000" cy="1000125"/>
        </p:xfrm>
        <a:graphic>
          <a:graphicData uri="http://schemas.openxmlformats.org/presentationml/2006/ole">
            <mc:AlternateContent xmlns:mc="http://schemas.openxmlformats.org/markup-compatibility/2006">
              <mc:Choice xmlns:v="urn:schemas-microsoft-com:vml" Requires="v">
                <p:oleObj spid="_x0000_s86110" name="Équation" r:id="rId5" imgW="39014400" imgH="10972800" progId="">
                  <p:embed/>
                </p:oleObj>
              </mc:Choice>
              <mc:Fallback>
                <p:oleObj name="Équation" r:id="rId5" imgW="39014400" imgH="10972800" progId="">
                  <p:embed/>
                  <p:pic>
                    <p:nvPicPr>
                      <p:cNvPr id="0"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9100" y="3305175"/>
                        <a:ext cx="40640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en-US" sz="3000">
                <a:solidFill>
                  <a:srgbClr val="FF0000"/>
                </a:solidFill>
              </a:rPr>
              <a:t>DIFFERENTIAL EQUATIONS FOR A SLIT</a:t>
            </a:r>
            <a:endParaRPr lang="en-US" sz="3000" dirty="0">
              <a:solidFill>
                <a:srgbClr val="FF0000"/>
              </a:solidFill>
            </a:endParaRPr>
          </a:p>
        </p:txBody>
      </p:sp>
      <p:sp>
        <p:nvSpPr>
          <p:cNvPr id="15" name="ZoneTexte 14"/>
          <p:cNvSpPr txBox="1"/>
          <p:nvPr/>
        </p:nvSpPr>
        <p:spPr>
          <a:xfrm>
            <a:off x="0" y="812800"/>
            <a:ext cx="9906000" cy="769441"/>
          </a:xfrm>
          <a:prstGeom prst="rect">
            <a:avLst/>
          </a:prstGeom>
          <a:noFill/>
        </p:spPr>
        <p:txBody>
          <a:bodyPr wrap="square" rtlCol="0">
            <a:spAutoFit/>
          </a:bodyPr>
          <a:lstStyle/>
          <a:p>
            <a:pPr algn="just"/>
            <a:r>
              <a:rPr lang="en-US" sz="2200" b="0">
                <a:solidFill>
                  <a:srgbClr val="7030A0"/>
                </a:solidFill>
                <a:latin typeface="+mj-lt"/>
              </a:rPr>
              <a:t>An SLIT can also be represented in the time domain by differential equations always between input x(t) and output y(t), of the form:</a:t>
            </a:r>
            <a:endParaRPr lang="en-US" sz="2200" b="0" dirty="0">
              <a:solidFill>
                <a:srgbClr val="7030A0"/>
              </a:solidFill>
              <a:latin typeface="+mj-lt"/>
            </a:endParaRPr>
          </a:p>
        </p:txBody>
      </p:sp>
      <p:sp>
        <p:nvSpPr>
          <p:cNvPr id="16" name="ZoneTexte 15"/>
          <p:cNvSpPr txBox="1"/>
          <p:nvPr/>
        </p:nvSpPr>
        <p:spPr>
          <a:xfrm>
            <a:off x="0" y="4508500"/>
            <a:ext cx="9906000" cy="1107996"/>
          </a:xfrm>
          <a:prstGeom prst="rect">
            <a:avLst/>
          </a:prstGeom>
          <a:noFill/>
        </p:spPr>
        <p:txBody>
          <a:bodyPr wrap="square" rtlCol="0">
            <a:spAutoFit/>
          </a:bodyPr>
          <a:lstStyle/>
          <a:p>
            <a:pPr>
              <a:buFont typeface="Wingdings" pitchFamily="2" charset="2"/>
              <a:buChar char="q"/>
            </a:pPr>
            <a:r>
              <a:rPr lang="fr-FR" sz="2200" b="0" dirty="0">
                <a:solidFill>
                  <a:srgbClr val="002060"/>
                </a:solidFill>
                <a:latin typeface="+mj-lt"/>
              </a:rPr>
              <a:t> </a:t>
            </a:r>
            <a:r>
              <a:rPr lang="fr-FR" sz="2200" b="0" dirty="0" smtClean="0">
                <a:solidFill>
                  <a:srgbClr val="002060"/>
                </a:solidFill>
                <a:latin typeface="+mj-lt"/>
              </a:rPr>
              <a:t>coefficients </a:t>
            </a:r>
            <a:r>
              <a:rPr lang="fr-FR" sz="2200" b="0" dirty="0" err="1">
                <a:solidFill>
                  <a:srgbClr val="002060"/>
                </a:solidFill>
                <a:latin typeface="+mj-lt"/>
              </a:rPr>
              <a:t>a</a:t>
            </a:r>
            <a:r>
              <a:rPr lang="fr-FR" sz="2200" b="0" baseline="-25000" dirty="0" err="1">
                <a:solidFill>
                  <a:srgbClr val="002060"/>
                </a:solidFill>
                <a:latin typeface="+mj-lt"/>
              </a:rPr>
              <a:t>k</a:t>
            </a:r>
            <a:r>
              <a:rPr lang="fr-FR" sz="2200" b="0" dirty="0">
                <a:solidFill>
                  <a:srgbClr val="002060"/>
                </a:solidFill>
                <a:latin typeface="+mj-lt"/>
              </a:rPr>
              <a:t> et </a:t>
            </a:r>
            <a:r>
              <a:rPr lang="fr-FR" sz="2200" b="0" dirty="0" err="1">
                <a:solidFill>
                  <a:srgbClr val="002060"/>
                </a:solidFill>
                <a:latin typeface="+mj-lt"/>
              </a:rPr>
              <a:t>b</a:t>
            </a:r>
            <a:r>
              <a:rPr lang="fr-FR" sz="2200" b="0" baseline="-25000" dirty="0" err="1">
                <a:solidFill>
                  <a:srgbClr val="002060"/>
                </a:solidFill>
                <a:latin typeface="+mj-lt"/>
              </a:rPr>
              <a:t>l</a:t>
            </a:r>
            <a:r>
              <a:rPr lang="fr-FR" sz="2200" b="0" dirty="0">
                <a:solidFill>
                  <a:srgbClr val="002060"/>
                </a:solidFill>
                <a:latin typeface="+mj-lt"/>
              </a:rPr>
              <a:t> </a:t>
            </a:r>
            <a:r>
              <a:rPr lang="fr-FR" sz="2200" b="0" dirty="0" smtClean="0">
                <a:solidFill>
                  <a:srgbClr val="002060"/>
                </a:solidFill>
                <a:latin typeface="+mj-lt"/>
              </a:rPr>
              <a:t>are constants,</a:t>
            </a:r>
            <a:endParaRPr lang="fr-FR" sz="2200" b="0" dirty="0">
              <a:solidFill>
                <a:srgbClr val="002060"/>
              </a:solidFill>
              <a:latin typeface="+mj-lt"/>
            </a:endParaRPr>
          </a:p>
          <a:p>
            <a:pPr>
              <a:buFont typeface="Wingdings" pitchFamily="2" charset="2"/>
              <a:buChar char="q"/>
            </a:pPr>
            <a:endParaRPr lang="fr-FR" sz="2200" b="0" dirty="0">
              <a:solidFill>
                <a:srgbClr val="3366CC"/>
              </a:solidFill>
              <a:latin typeface="+mj-lt"/>
            </a:endParaRPr>
          </a:p>
          <a:p>
            <a:pPr>
              <a:buFont typeface="Wingdings" pitchFamily="2" charset="2"/>
              <a:buChar char="q"/>
            </a:pPr>
            <a:r>
              <a:rPr lang="fr-FR" sz="2200" b="0" dirty="0">
                <a:solidFill>
                  <a:srgbClr val="3366CC"/>
                </a:solidFill>
                <a:latin typeface="+mj-lt"/>
              </a:rPr>
              <a:t> N</a:t>
            </a:r>
            <a:r>
              <a:rPr lang="fr-FR" sz="2200" b="0" dirty="0">
                <a:solidFill>
                  <a:srgbClr val="3366CC"/>
                </a:solidFill>
                <a:latin typeface="+mj-lt"/>
                <a:sym typeface="Symbol"/>
              </a:rPr>
              <a:t>M : </a:t>
            </a:r>
            <a:r>
              <a:rPr lang="fr-FR" sz="2200" b="0" dirty="0" err="1" smtClean="0">
                <a:solidFill>
                  <a:srgbClr val="3366CC"/>
                </a:solidFill>
                <a:latin typeface="+mj-lt"/>
                <a:sym typeface="Symbol"/>
              </a:rPr>
              <a:t>order</a:t>
            </a:r>
            <a:r>
              <a:rPr lang="fr-FR" sz="2200" b="0" dirty="0" smtClean="0">
                <a:solidFill>
                  <a:srgbClr val="3366CC"/>
                </a:solidFill>
                <a:latin typeface="+mj-lt"/>
                <a:sym typeface="Symbol"/>
              </a:rPr>
              <a:t> of  </a:t>
            </a:r>
            <a:r>
              <a:rPr lang="fr-FR" sz="2200" b="0" dirty="0">
                <a:solidFill>
                  <a:srgbClr val="3366CC"/>
                </a:solidFill>
                <a:latin typeface="+mj-lt"/>
                <a:sym typeface="Symbol"/>
              </a:rPr>
              <a:t>SLIT</a:t>
            </a:r>
            <a:endParaRPr lang="fr-FR" sz="2200" b="0" dirty="0">
              <a:solidFill>
                <a:srgbClr val="3366CC"/>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6020"/>
                                        </p:tgtEl>
                                        <p:attrNameLst>
                                          <p:attrName>style.visibility</p:attrName>
                                        </p:attrNameLst>
                                      </p:cBhvr>
                                      <p:to>
                                        <p:strVal val="visible"/>
                                      </p:to>
                                    </p:set>
                                    <p:anim calcmode="lin" valueType="num">
                                      <p:cBhvr additive="base">
                                        <p:cTn id="7" dur="500" fill="hold"/>
                                        <p:tgtEl>
                                          <p:spTgt spid="86020"/>
                                        </p:tgtEl>
                                        <p:attrNameLst>
                                          <p:attrName>ppt_x</p:attrName>
                                        </p:attrNameLst>
                                      </p:cBhvr>
                                      <p:tavLst>
                                        <p:tav tm="0">
                                          <p:val>
                                            <p:strVal val="0-#ppt_w/2"/>
                                          </p:val>
                                        </p:tav>
                                        <p:tav tm="100000">
                                          <p:val>
                                            <p:strVal val="#ppt_x"/>
                                          </p:val>
                                        </p:tav>
                                      </p:tavLst>
                                    </p:anim>
                                    <p:anim calcmode="lin" valueType="num">
                                      <p:cBhvr additive="base">
                                        <p:cTn id="8" dur="500" fill="hold"/>
                                        <p:tgtEl>
                                          <p:spTgt spid="8602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6028"/>
                                        </p:tgtEl>
                                        <p:attrNameLst>
                                          <p:attrName>style.visibility</p:attrName>
                                        </p:attrNameLst>
                                      </p:cBhvr>
                                      <p:to>
                                        <p:strVal val="visible"/>
                                      </p:to>
                                    </p:set>
                                    <p:anim calcmode="lin" valueType="num">
                                      <p:cBhvr additive="base">
                                        <p:cTn id="13" dur="500" fill="hold"/>
                                        <p:tgtEl>
                                          <p:spTgt spid="86028"/>
                                        </p:tgtEl>
                                        <p:attrNameLst>
                                          <p:attrName>ppt_x</p:attrName>
                                        </p:attrNameLst>
                                      </p:cBhvr>
                                      <p:tavLst>
                                        <p:tav tm="0">
                                          <p:val>
                                            <p:strVal val="0-#ppt_w/2"/>
                                          </p:val>
                                        </p:tav>
                                        <p:tav tm="100000">
                                          <p:val>
                                            <p:strVal val="#ppt_x"/>
                                          </p:val>
                                        </p:tav>
                                      </p:tavLst>
                                    </p:anim>
                                    <p:anim calcmode="lin" valueType="num">
                                      <p:cBhvr additive="base">
                                        <p:cTn id="14" dur="500" fill="hold"/>
                                        <p:tgtEl>
                                          <p:spTgt spid="860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90" name="Rectangle 6"/>
          <p:cNvSpPr>
            <a:spLocks noGrp="1" noChangeArrowheads="1"/>
          </p:cNvSpPr>
          <p:nvPr>
            <p:ph type="body" idx="1"/>
          </p:nvPr>
        </p:nvSpPr>
        <p:spPr>
          <a:xfrm>
            <a:off x="0" y="1892300"/>
            <a:ext cx="9740900" cy="4114800"/>
          </a:xfrm>
        </p:spPr>
        <p:txBody>
          <a:bodyPr/>
          <a:lstStyle/>
          <a:p>
            <a:pPr algn="just"/>
            <a:r>
              <a:rPr lang="fr-FR" dirty="0"/>
              <a:t> </a:t>
            </a:r>
            <a:r>
              <a:rPr lang="fr-FR" sz="2200" dirty="0" smtClean="0">
                <a:solidFill>
                  <a:srgbClr val="002060"/>
                </a:solidFill>
              </a:rPr>
              <a:t>The transformation of </a:t>
            </a:r>
            <a:r>
              <a:rPr lang="fr-FR" sz="2200" dirty="0">
                <a:solidFill>
                  <a:srgbClr val="002060"/>
                </a:solidFill>
              </a:rPr>
              <a:t>Laplace </a:t>
            </a:r>
            <a:r>
              <a:rPr lang="fr-FR" sz="2200" i="1" dirty="0">
                <a:solidFill>
                  <a:srgbClr val="002060"/>
                </a:solidFill>
              </a:rPr>
              <a:t>H(p) =  TL(h(t</a:t>
            </a:r>
            <a:r>
              <a:rPr lang="fr-FR" sz="2200" i="1" dirty="0" smtClean="0">
                <a:solidFill>
                  <a:srgbClr val="002060"/>
                </a:solidFill>
              </a:rPr>
              <a:t>))</a:t>
            </a:r>
            <a:r>
              <a:rPr lang="en-US" sz="2200" i="1" dirty="0">
                <a:solidFill>
                  <a:srgbClr val="002060"/>
                </a:solidFill>
              </a:rPr>
              <a:t> is the function of the complex variable p defined by:</a:t>
            </a:r>
            <a:endParaRPr lang="fr-FR" sz="2200" dirty="0">
              <a:solidFill>
                <a:srgbClr val="002060"/>
              </a:solidFill>
            </a:endParaRPr>
          </a:p>
          <a:p>
            <a:endParaRPr lang="fr-FR" sz="2200" dirty="0"/>
          </a:p>
          <a:p>
            <a:pPr lvl="1">
              <a:buNone/>
            </a:pPr>
            <a:r>
              <a:rPr lang="fr-FR" sz="2200" i="1" dirty="0"/>
              <a:t>                            </a:t>
            </a:r>
          </a:p>
          <a:p>
            <a:pPr lvl="1" algn="ctr">
              <a:buNone/>
            </a:pPr>
            <a:r>
              <a:rPr lang="fr-FR" sz="2200" i="1" dirty="0"/>
              <a:t> p </a:t>
            </a:r>
            <a:r>
              <a:rPr lang="fr-FR" sz="2200" dirty="0" smtClean="0"/>
              <a:t>:</a:t>
            </a:r>
            <a:r>
              <a:rPr lang="en-US" sz="2200" dirty="0"/>
              <a:t>operator of Laplace, noted also s</a:t>
            </a:r>
          </a:p>
          <a:p>
            <a:pPr lvl="1" algn="ctr">
              <a:buNone/>
            </a:pPr>
            <a:endParaRPr lang="fr-FR" sz="2200" dirty="0"/>
          </a:p>
        </p:txBody>
      </p:sp>
      <p:graphicFrame>
        <p:nvGraphicFramePr>
          <p:cNvPr id="67591" name="Object 7"/>
          <p:cNvGraphicFramePr>
            <a:graphicFrameLocks noChangeAspect="1"/>
          </p:cNvGraphicFramePr>
          <p:nvPr/>
        </p:nvGraphicFramePr>
        <p:xfrm>
          <a:off x="3492500" y="2819401"/>
          <a:ext cx="3058928" cy="901699"/>
        </p:xfrm>
        <a:graphic>
          <a:graphicData uri="http://schemas.openxmlformats.org/presentationml/2006/ole">
            <mc:AlternateContent xmlns:mc="http://schemas.openxmlformats.org/markup-compatibility/2006">
              <mc:Choice xmlns:v="urn:schemas-microsoft-com:vml" Requires="v">
                <p:oleObj spid="_x0000_s273615" name="Équation" r:id="rId3" imgW="29260800" imgH="11582400" progId="">
                  <p:embed/>
                </p:oleObj>
              </mc:Choice>
              <mc:Fallback>
                <p:oleObj name="Équation" r:id="rId3" imgW="29260800" imgH="11582400" progId="">
                  <p:embed/>
                  <p:pic>
                    <p:nvPicPr>
                      <p:cNvPr id="0"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819401"/>
                        <a:ext cx="3058928" cy="9016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ZoneTexte 5"/>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THE TRANSFORMATION OF LAPLACE</a:t>
            </a:r>
            <a:endParaRPr lang="fr-FR" sz="3000" dirty="0">
              <a:solidFill>
                <a:srgbClr val="FF0000"/>
              </a:solidFill>
            </a:endParaRPr>
          </a:p>
        </p:txBody>
      </p:sp>
      <p:graphicFrame>
        <p:nvGraphicFramePr>
          <p:cNvPr id="7" name="Objet 6"/>
          <p:cNvGraphicFramePr>
            <a:graphicFrameLocks noChangeAspect="1"/>
          </p:cNvGraphicFramePr>
          <p:nvPr/>
        </p:nvGraphicFramePr>
        <p:xfrm>
          <a:off x="3371849" y="4152900"/>
          <a:ext cx="2952751" cy="433431"/>
        </p:xfrm>
        <a:graphic>
          <a:graphicData uri="http://schemas.openxmlformats.org/presentationml/2006/ole">
            <mc:AlternateContent xmlns:mc="http://schemas.openxmlformats.org/markup-compatibility/2006">
              <mc:Choice xmlns:v="urn:schemas-microsoft-com:vml" Requires="v">
                <p:oleObj spid="_x0000_s273616" name="Équation" r:id="rId5" imgW="33223200" imgH="4876800" progId="">
                  <p:embed/>
                </p:oleObj>
              </mc:Choice>
              <mc:Fallback>
                <p:oleObj name="Équation" r:id="rId5" imgW="33223200" imgH="4876800" progId="">
                  <p:embed/>
                  <p:pic>
                    <p:nvPicPr>
                      <p:cNvPr id="0"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1849" y="4152900"/>
                        <a:ext cx="2952751" cy="4334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t 7"/>
          <p:cNvGraphicFramePr>
            <a:graphicFrameLocks noChangeAspect="1"/>
          </p:cNvGraphicFramePr>
          <p:nvPr/>
        </p:nvGraphicFramePr>
        <p:xfrm>
          <a:off x="1401763" y="4741863"/>
          <a:ext cx="2335212" cy="427037"/>
        </p:xfrm>
        <a:graphic>
          <a:graphicData uri="http://schemas.openxmlformats.org/presentationml/2006/ole">
            <mc:AlternateContent xmlns:mc="http://schemas.openxmlformats.org/markup-compatibility/2006">
              <mc:Choice xmlns:v="urn:schemas-microsoft-com:vml" Requires="v">
                <p:oleObj spid="_x0000_s273617" name="Équation" r:id="rId7" imgW="21031200" imgH="5181600" progId="">
                  <p:embed/>
                </p:oleObj>
              </mc:Choice>
              <mc:Fallback>
                <p:oleObj name="Équation" r:id="rId7" imgW="21031200" imgH="5181600" progId="">
                  <p:embed/>
                  <p:pic>
                    <p:nvPicPr>
                      <p:cNvPr id="0"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1763" y="4741863"/>
                        <a:ext cx="2335212" cy="427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t 8"/>
          <p:cNvGraphicFramePr>
            <a:graphicFrameLocks noChangeAspect="1"/>
          </p:cNvGraphicFramePr>
          <p:nvPr/>
        </p:nvGraphicFramePr>
        <p:xfrm>
          <a:off x="4895850" y="4724400"/>
          <a:ext cx="2597150" cy="457200"/>
        </p:xfrm>
        <a:graphic>
          <a:graphicData uri="http://schemas.openxmlformats.org/presentationml/2006/ole">
            <mc:AlternateContent xmlns:mc="http://schemas.openxmlformats.org/markup-compatibility/2006">
              <mc:Choice xmlns:v="urn:schemas-microsoft-com:vml" Requires="v">
                <p:oleObj spid="_x0000_s273618" name="Équation" r:id="rId9" imgW="28956000" imgH="5181600" progId="">
                  <p:embed/>
                </p:oleObj>
              </mc:Choice>
              <mc:Fallback>
                <p:oleObj name="Équation" r:id="rId9" imgW="28956000" imgH="5181600" progId="">
                  <p:embed/>
                  <p:pic>
                    <p:nvPicPr>
                      <p:cNvPr id="0" name="Picture 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95850" y="4724400"/>
                        <a:ext cx="259715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68964" y="722726"/>
            <a:ext cx="9906000" cy="769441"/>
          </a:xfrm>
          <a:prstGeom prst="rect">
            <a:avLst/>
          </a:prstGeom>
          <a:noFill/>
        </p:spPr>
        <p:txBody>
          <a:bodyPr wrap="square" rtlCol="0">
            <a:spAutoFit/>
          </a:bodyPr>
          <a:lstStyle/>
          <a:p>
            <a:pPr algn="just"/>
            <a:r>
              <a:rPr lang="en-US" sz="2200" b="0">
                <a:solidFill>
                  <a:srgbClr val="7030A0"/>
                </a:solidFill>
                <a:latin typeface="+mj-lt"/>
              </a:rPr>
              <a:t>The analysis of SLIT (analog filters) is usually carried out using the Laplace transform.</a:t>
            </a:r>
            <a:endParaRPr lang="en-US" sz="2200" b="0" dirty="0">
              <a:solidFill>
                <a:srgbClr val="7030A0"/>
              </a:solidFill>
              <a:latin typeface="+mj-lt"/>
            </a:endParaRPr>
          </a:p>
        </p:txBody>
      </p:sp>
      <p:sp>
        <p:nvSpPr>
          <p:cNvPr id="11" name="ZoneTexte 10"/>
          <p:cNvSpPr txBox="1"/>
          <p:nvPr/>
        </p:nvSpPr>
        <p:spPr>
          <a:xfrm>
            <a:off x="0" y="5524500"/>
            <a:ext cx="9906000" cy="646331"/>
          </a:xfrm>
          <a:prstGeom prst="rect">
            <a:avLst/>
          </a:prstGeom>
          <a:noFill/>
        </p:spPr>
        <p:txBody>
          <a:bodyPr wrap="square" rtlCol="0">
            <a:spAutoFit/>
          </a:bodyPr>
          <a:lstStyle/>
          <a:p>
            <a:r>
              <a:rPr lang="en-US"/>
              <a:t>The Laplace transform is also called the generalized Fourier transform. Indeed, it can converge where the Fourier transform can diverge.</a:t>
            </a:r>
            <a:endParaRPr lang="fr-FR" dirty="0"/>
          </a:p>
        </p:txBody>
      </p:sp>
      <p:graphicFrame>
        <p:nvGraphicFramePr>
          <p:cNvPr id="273414" name="Object 6"/>
          <p:cNvGraphicFramePr>
            <a:graphicFrameLocks noChangeAspect="1"/>
          </p:cNvGraphicFramePr>
          <p:nvPr/>
        </p:nvGraphicFramePr>
        <p:xfrm>
          <a:off x="1614488" y="5956300"/>
          <a:ext cx="6054725" cy="901700"/>
        </p:xfrm>
        <a:graphic>
          <a:graphicData uri="http://schemas.openxmlformats.org/presentationml/2006/ole">
            <mc:AlternateContent xmlns:mc="http://schemas.openxmlformats.org/markup-compatibility/2006">
              <mc:Choice xmlns:v="urn:schemas-microsoft-com:vml" Requires="v">
                <p:oleObj spid="_x0000_s273619" name="Équation" r:id="rId11" imgW="57912000" imgH="11582400" progId="">
                  <p:embed/>
                </p:oleObj>
              </mc:Choice>
              <mc:Fallback>
                <p:oleObj name="Équation" r:id="rId11" imgW="57912000" imgH="11582400" progId="">
                  <p:embed/>
                  <p:pic>
                    <p:nvPicPr>
                      <p:cNvPr id="0" name="Picture 2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14488" y="5956300"/>
                        <a:ext cx="6054725"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7591"/>
                                        </p:tgtEl>
                                        <p:attrNameLst>
                                          <p:attrName>style.visibility</p:attrName>
                                        </p:attrNameLst>
                                      </p:cBhvr>
                                      <p:to>
                                        <p:strVal val="visible"/>
                                      </p:to>
                                    </p:set>
                                    <p:anim calcmode="lin" valueType="num">
                                      <p:cBhvr additive="base">
                                        <p:cTn id="7" dur="500" fill="hold"/>
                                        <p:tgtEl>
                                          <p:spTgt spid="67591"/>
                                        </p:tgtEl>
                                        <p:attrNameLst>
                                          <p:attrName>ppt_x</p:attrName>
                                        </p:attrNameLst>
                                      </p:cBhvr>
                                      <p:tavLst>
                                        <p:tav tm="0">
                                          <p:val>
                                            <p:strVal val="0-#ppt_w/2"/>
                                          </p:val>
                                        </p:tav>
                                        <p:tav tm="100000">
                                          <p:val>
                                            <p:strVal val="#ppt_x"/>
                                          </p:val>
                                        </p:tav>
                                      </p:tavLst>
                                    </p:anim>
                                    <p:anim calcmode="lin" valueType="num">
                                      <p:cBhvr additive="base">
                                        <p:cTn id="8" dur="500" fill="hold"/>
                                        <p:tgtEl>
                                          <p:spTgt spid="6759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590">
                                            <p:txEl>
                                              <p:pRg st="0" end="0"/>
                                            </p:txEl>
                                          </p:spTgt>
                                        </p:tgtEl>
                                        <p:attrNameLst>
                                          <p:attrName>style.visibility</p:attrName>
                                        </p:attrNameLst>
                                      </p:cBhvr>
                                      <p:to>
                                        <p:strVal val="visible"/>
                                      </p:to>
                                    </p:set>
                                    <p:anim calcmode="lin" valueType="num">
                                      <p:cBhvr additive="base">
                                        <p:cTn id="13" dur="500" fill="hold"/>
                                        <p:tgtEl>
                                          <p:spTgt spid="67590">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590">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7590">
                                            <p:txEl>
                                              <p:pRg st="2" end="2"/>
                                            </p:txEl>
                                          </p:spTgt>
                                        </p:tgtEl>
                                        <p:attrNameLst>
                                          <p:attrName>style.visibility</p:attrName>
                                        </p:attrNameLst>
                                      </p:cBhvr>
                                      <p:to>
                                        <p:strVal val="visible"/>
                                      </p:to>
                                    </p:set>
                                    <p:anim calcmode="lin" valueType="num">
                                      <p:cBhvr additive="base">
                                        <p:cTn id="17" dur="500" fill="hold"/>
                                        <p:tgtEl>
                                          <p:spTgt spid="67590">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7590">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7590">
                                            <p:txEl>
                                              <p:pRg st="3" end="3"/>
                                            </p:txEl>
                                          </p:spTgt>
                                        </p:tgtEl>
                                        <p:attrNameLst>
                                          <p:attrName>style.visibility</p:attrName>
                                        </p:attrNameLst>
                                      </p:cBhvr>
                                      <p:to>
                                        <p:strVal val="visible"/>
                                      </p:to>
                                    </p:set>
                                    <p:anim calcmode="lin" valueType="num">
                                      <p:cBhvr additive="base">
                                        <p:cTn id="21" dur="500" fill="hold"/>
                                        <p:tgtEl>
                                          <p:spTgt spid="67590">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759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273414"/>
                                        </p:tgtEl>
                                        <p:attrNameLst>
                                          <p:attrName>style.visibility</p:attrName>
                                        </p:attrNameLst>
                                      </p:cBhvr>
                                      <p:to>
                                        <p:strVal val="visible"/>
                                      </p:to>
                                    </p:set>
                                    <p:anim calcmode="lin" valueType="num">
                                      <p:cBhvr additive="base">
                                        <p:cTn id="27" dur="500" fill="hold"/>
                                        <p:tgtEl>
                                          <p:spTgt spid="273414"/>
                                        </p:tgtEl>
                                        <p:attrNameLst>
                                          <p:attrName>ppt_x</p:attrName>
                                        </p:attrNameLst>
                                      </p:cBhvr>
                                      <p:tavLst>
                                        <p:tav tm="0">
                                          <p:val>
                                            <p:strVal val="0-#ppt_w/2"/>
                                          </p:val>
                                        </p:tav>
                                        <p:tav tm="100000">
                                          <p:val>
                                            <p:strVal val="#ppt_x"/>
                                          </p:val>
                                        </p:tav>
                                      </p:tavLst>
                                    </p:anim>
                                    <p:anim calcmode="lin" valueType="num">
                                      <p:cBhvr additive="base">
                                        <p:cTn id="28" dur="500" fill="hold"/>
                                        <p:tgtEl>
                                          <p:spTgt spid="2734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0" y="685800"/>
            <a:ext cx="9906000" cy="5473700"/>
          </a:xfrm>
        </p:spPr>
        <p:txBody>
          <a:bodyPr/>
          <a:lstStyle/>
          <a:p>
            <a:r>
              <a:rPr lang="fr-FR" sz="2200" b="1" u="sng" dirty="0" err="1" smtClean="0">
                <a:solidFill>
                  <a:srgbClr val="C00000"/>
                </a:solidFill>
              </a:rPr>
              <a:t>Linearity</a:t>
            </a:r>
            <a:r>
              <a:rPr lang="fr-FR" sz="2200" b="1" u="sng" dirty="0" smtClean="0">
                <a:solidFill>
                  <a:srgbClr val="C00000"/>
                </a:solidFill>
              </a:rPr>
              <a:t> </a:t>
            </a:r>
            <a:r>
              <a:rPr lang="fr-FR" sz="2200" b="1" u="sng" dirty="0">
                <a:solidFill>
                  <a:srgbClr val="C00000"/>
                </a:solidFill>
              </a:rPr>
              <a:t>:</a:t>
            </a:r>
          </a:p>
          <a:p>
            <a:pPr>
              <a:buNone/>
            </a:pPr>
            <a:endParaRPr lang="fr-FR" sz="2200" dirty="0"/>
          </a:p>
          <a:p>
            <a:r>
              <a:rPr lang="fr-FR" sz="2200" b="1" u="sng" dirty="0" smtClean="0">
                <a:solidFill>
                  <a:srgbClr val="002060"/>
                </a:solidFill>
              </a:rPr>
              <a:t>Delay </a:t>
            </a:r>
            <a:r>
              <a:rPr lang="fr-FR" sz="2200" b="1" u="sng" dirty="0">
                <a:solidFill>
                  <a:srgbClr val="002060"/>
                </a:solidFill>
              </a:rPr>
              <a:t>or </a:t>
            </a:r>
            <a:r>
              <a:rPr lang="fr-FR" sz="2200" b="1" u="sng" dirty="0" smtClean="0">
                <a:solidFill>
                  <a:srgbClr val="002060"/>
                </a:solidFill>
              </a:rPr>
              <a:t>translation :</a:t>
            </a:r>
            <a:endParaRPr lang="fr-FR" sz="2200" b="1" u="sng" dirty="0">
              <a:solidFill>
                <a:srgbClr val="002060"/>
              </a:solidFill>
            </a:endParaRPr>
          </a:p>
          <a:p>
            <a:pPr>
              <a:buNone/>
            </a:pPr>
            <a:endParaRPr lang="fr-FR" sz="2200" dirty="0"/>
          </a:p>
          <a:p>
            <a:r>
              <a:rPr lang="fr-FR" sz="2200" b="1" u="sng" dirty="0">
                <a:solidFill>
                  <a:srgbClr val="0070C0"/>
                </a:solidFill>
              </a:rPr>
              <a:t> Modulation:</a:t>
            </a:r>
          </a:p>
          <a:p>
            <a:pPr>
              <a:buNone/>
            </a:pPr>
            <a:endParaRPr lang="fr-FR" sz="2200" dirty="0"/>
          </a:p>
          <a:p>
            <a:r>
              <a:rPr lang="fr-FR" sz="2200" b="1" u="sng" dirty="0" err="1" smtClean="0">
                <a:solidFill>
                  <a:srgbClr val="00B0F0"/>
                </a:solidFill>
              </a:rPr>
              <a:t>Derivation</a:t>
            </a:r>
            <a:r>
              <a:rPr lang="fr-FR" sz="2200" b="1" u="sng" dirty="0" smtClean="0">
                <a:solidFill>
                  <a:srgbClr val="00B0F0"/>
                </a:solidFill>
              </a:rPr>
              <a:t> </a:t>
            </a:r>
            <a:r>
              <a:rPr lang="fr-FR" sz="2200" b="1" u="sng" dirty="0">
                <a:solidFill>
                  <a:srgbClr val="00B0F0"/>
                </a:solidFill>
              </a:rPr>
              <a:t>:</a:t>
            </a:r>
          </a:p>
          <a:p>
            <a:endParaRPr lang="fr-FR" sz="2200" dirty="0"/>
          </a:p>
          <a:p>
            <a:r>
              <a:rPr lang="fr-FR" sz="2200" b="1" u="sng" dirty="0" err="1" smtClean="0">
                <a:solidFill>
                  <a:srgbClr val="00B050"/>
                </a:solidFill>
              </a:rPr>
              <a:t>Integration</a:t>
            </a:r>
            <a:r>
              <a:rPr lang="fr-FR" sz="2200" b="1" u="sng" dirty="0">
                <a:solidFill>
                  <a:srgbClr val="00B050"/>
                </a:solidFill>
              </a:rPr>
              <a:t>:</a:t>
            </a:r>
          </a:p>
          <a:p>
            <a:endParaRPr lang="fr-FR" sz="2200" dirty="0"/>
          </a:p>
          <a:p>
            <a:r>
              <a:rPr lang="fr-FR" sz="2400" dirty="0"/>
              <a:t>I</a:t>
            </a:r>
            <a:r>
              <a:rPr lang="fr-FR" sz="2400" dirty="0" smtClean="0"/>
              <a:t>nitial value:</a:t>
            </a:r>
            <a:r>
              <a:rPr lang="fr-FR" sz="2400" dirty="0"/>
              <a:t> </a:t>
            </a:r>
            <a:endParaRPr lang="fr-FR" sz="2200" dirty="0"/>
          </a:p>
          <a:p>
            <a:r>
              <a:rPr lang="fr-FR" sz="2200" b="1" u="sng" dirty="0" smtClean="0">
                <a:solidFill>
                  <a:schemeClr val="accent6">
                    <a:lumMod val="50000"/>
                  </a:schemeClr>
                </a:solidFill>
              </a:rPr>
              <a:t>Final value :</a:t>
            </a:r>
            <a:endParaRPr lang="fr-FR" sz="2200" b="1" u="sng" dirty="0">
              <a:solidFill>
                <a:schemeClr val="accent6">
                  <a:lumMod val="50000"/>
                </a:schemeClr>
              </a:solidFill>
            </a:endParaRPr>
          </a:p>
          <a:p>
            <a:endParaRPr lang="fr-FR" dirty="0"/>
          </a:p>
          <a:p>
            <a:endParaRPr lang="fr-FR" dirty="0"/>
          </a:p>
          <a:p>
            <a:endParaRPr lang="fr-FR" dirty="0"/>
          </a:p>
        </p:txBody>
      </p:sp>
      <p:graphicFrame>
        <p:nvGraphicFramePr>
          <p:cNvPr id="78853" name="Object 5"/>
          <p:cNvGraphicFramePr>
            <a:graphicFrameLocks noChangeAspect="1"/>
          </p:cNvGraphicFramePr>
          <p:nvPr/>
        </p:nvGraphicFramePr>
        <p:xfrm>
          <a:off x="4895850" y="3321050"/>
          <a:ext cx="112713" cy="214313"/>
        </p:xfrm>
        <a:graphic>
          <a:graphicData uri="http://schemas.openxmlformats.org/presentationml/2006/ole">
            <mc:AlternateContent xmlns:mc="http://schemas.openxmlformats.org/markup-compatibility/2006">
              <mc:Choice xmlns:v="urn:schemas-microsoft-com:vml" Requires="v">
                <p:oleObj spid="_x0000_s274772" name="Équation" r:id="rId3" imgW="2743200" imgH="5181600" progId="">
                  <p:embed/>
                </p:oleObj>
              </mc:Choice>
              <mc:Fallback>
                <p:oleObj name="Équation" r:id="rId3" imgW="2743200" imgH="5181600" progId="">
                  <p:embed/>
                  <p:pic>
                    <p:nvPicPr>
                      <p:cNvPr id="0"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5850" y="3321050"/>
                        <a:ext cx="112713" cy="214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854" name="Object 6"/>
          <p:cNvGraphicFramePr>
            <a:graphicFrameLocks noChangeAspect="1"/>
          </p:cNvGraphicFramePr>
          <p:nvPr/>
        </p:nvGraphicFramePr>
        <p:xfrm>
          <a:off x="2043113" y="685800"/>
          <a:ext cx="7015162" cy="482600"/>
        </p:xfrm>
        <a:graphic>
          <a:graphicData uri="http://schemas.openxmlformats.org/presentationml/2006/ole">
            <mc:AlternateContent xmlns:mc="http://schemas.openxmlformats.org/markup-compatibility/2006">
              <mc:Choice xmlns:v="urn:schemas-microsoft-com:vml" Requires="v">
                <p:oleObj spid="_x0000_s274773" name="Équation" r:id="rId5" imgW="60350400" imgH="5181600" progId="">
                  <p:embed/>
                </p:oleObj>
              </mc:Choice>
              <mc:Fallback>
                <p:oleObj name="Équation" r:id="rId5" imgW="60350400" imgH="5181600" progId="">
                  <p:embed/>
                  <p:pic>
                    <p:nvPicPr>
                      <p:cNvPr id="0" name="Picture 3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3113" y="685800"/>
                        <a:ext cx="7015162"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0"/>
            <a:ext cx="9906000" cy="461665"/>
          </a:xfrm>
          <a:prstGeom prst="rect">
            <a:avLst/>
          </a:prstGeom>
          <a:noFill/>
        </p:spPr>
        <p:txBody>
          <a:bodyPr wrap="square" rtlCol="0">
            <a:spAutoFit/>
          </a:bodyPr>
          <a:lstStyle/>
          <a:p>
            <a:pPr algn="ctr"/>
            <a:r>
              <a:rPr lang="en-US" sz="2400" dirty="0">
                <a:solidFill>
                  <a:srgbClr val="FF0000"/>
                </a:solidFill>
              </a:rPr>
              <a:t>PROPERTIES </a:t>
            </a:r>
            <a:r>
              <a:rPr lang="en-US" sz="2400" dirty="0" smtClean="0">
                <a:solidFill>
                  <a:srgbClr val="FF0000"/>
                </a:solidFill>
              </a:rPr>
              <a:t>OF THE  LAPLACE TRANSFOFRMATION</a:t>
            </a:r>
            <a:endParaRPr lang="en-US" sz="2400" dirty="0">
              <a:solidFill>
                <a:srgbClr val="FF0000"/>
              </a:solidFill>
            </a:endParaRPr>
          </a:p>
        </p:txBody>
      </p:sp>
      <p:graphicFrame>
        <p:nvGraphicFramePr>
          <p:cNvPr id="274438" name="Object 6"/>
          <p:cNvGraphicFramePr>
            <a:graphicFrameLocks noChangeAspect="1"/>
          </p:cNvGraphicFramePr>
          <p:nvPr/>
        </p:nvGraphicFramePr>
        <p:xfrm>
          <a:off x="3343275" y="1420813"/>
          <a:ext cx="4183063" cy="522287"/>
        </p:xfrm>
        <a:graphic>
          <a:graphicData uri="http://schemas.openxmlformats.org/presentationml/2006/ole">
            <mc:AlternateContent xmlns:mc="http://schemas.openxmlformats.org/markup-compatibility/2006">
              <mc:Choice xmlns:v="urn:schemas-microsoft-com:vml" Requires="v">
                <p:oleObj spid="_x0000_s274774" name="Équation" r:id="rId7" imgW="35966400" imgH="5486400" progId="">
                  <p:embed/>
                </p:oleObj>
              </mc:Choice>
              <mc:Fallback>
                <p:oleObj name="Équation" r:id="rId7" imgW="35966400" imgH="5486400" progId="">
                  <p:embed/>
                  <p:pic>
                    <p:nvPicPr>
                      <p:cNvPr id="0" name="Picture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43275" y="1420813"/>
                        <a:ext cx="4183063" cy="522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39" name="Object 7"/>
          <p:cNvGraphicFramePr>
            <a:graphicFrameLocks noChangeAspect="1"/>
          </p:cNvGraphicFramePr>
          <p:nvPr/>
        </p:nvGraphicFramePr>
        <p:xfrm>
          <a:off x="3282950" y="2305051"/>
          <a:ext cx="4075113" cy="463550"/>
        </p:xfrm>
        <a:graphic>
          <a:graphicData uri="http://schemas.openxmlformats.org/presentationml/2006/ole">
            <mc:AlternateContent xmlns:mc="http://schemas.openxmlformats.org/markup-compatibility/2006">
              <mc:Choice xmlns:v="urn:schemas-microsoft-com:vml" Requires="v">
                <p:oleObj spid="_x0000_s274775" name="Équation" r:id="rId9" imgW="35052000" imgH="5486400" progId="">
                  <p:embed/>
                </p:oleObj>
              </mc:Choice>
              <mc:Fallback>
                <p:oleObj name="Équation" r:id="rId9" imgW="35052000" imgH="5486400" progId="">
                  <p:embed/>
                  <p:pic>
                    <p:nvPicPr>
                      <p:cNvPr id="0" name="Picture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82950" y="2305051"/>
                        <a:ext cx="4075113"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0" name="Object 8"/>
          <p:cNvGraphicFramePr>
            <a:graphicFrameLocks noChangeAspect="1"/>
          </p:cNvGraphicFramePr>
          <p:nvPr/>
        </p:nvGraphicFramePr>
        <p:xfrm>
          <a:off x="3092450" y="3097213"/>
          <a:ext cx="4432300" cy="433387"/>
        </p:xfrm>
        <a:graphic>
          <a:graphicData uri="http://schemas.openxmlformats.org/presentationml/2006/ole">
            <mc:AlternateContent xmlns:mc="http://schemas.openxmlformats.org/markup-compatibility/2006">
              <mc:Choice xmlns:v="urn:schemas-microsoft-com:vml" Requires="v">
                <p:oleObj spid="_x0000_s274776" name="Équation" r:id="rId11" imgW="38100000" imgH="5486400" progId="">
                  <p:embed/>
                </p:oleObj>
              </mc:Choice>
              <mc:Fallback>
                <p:oleObj name="Équation" r:id="rId11" imgW="38100000" imgH="5486400" progId="">
                  <p:embed/>
                  <p:pic>
                    <p:nvPicPr>
                      <p:cNvPr id="0" name="Picture 4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92450" y="3097213"/>
                        <a:ext cx="4432300"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1" name="Object 9"/>
          <p:cNvGraphicFramePr>
            <a:graphicFrameLocks noChangeAspect="1"/>
          </p:cNvGraphicFramePr>
          <p:nvPr/>
        </p:nvGraphicFramePr>
        <p:xfrm>
          <a:off x="2967038" y="3733800"/>
          <a:ext cx="4324350" cy="914400"/>
        </p:xfrm>
        <a:graphic>
          <a:graphicData uri="http://schemas.openxmlformats.org/presentationml/2006/ole">
            <mc:AlternateContent xmlns:mc="http://schemas.openxmlformats.org/markup-compatibility/2006">
              <mc:Choice xmlns:v="urn:schemas-microsoft-com:vml" Requires="v">
                <p:oleObj spid="_x0000_s274777" name="Équation" r:id="rId13" imgW="37185600" imgH="12192000" progId="">
                  <p:embed/>
                </p:oleObj>
              </mc:Choice>
              <mc:Fallback>
                <p:oleObj name="Équation" r:id="rId13" imgW="37185600" imgH="12192000" progId="">
                  <p:embed/>
                  <p:pic>
                    <p:nvPicPr>
                      <p:cNvPr id="0" name="Picture 4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67038" y="3733800"/>
                        <a:ext cx="432435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2" name="Object 10"/>
          <p:cNvGraphicFramePr>
            <a:graphicFrameLocks noChangeAspect="1"/>
          </p:cNvGraphicFramePr>
          <p:nvPr/>
        </p:nvGraphicFramePr>
        <p:xfrm>
          <a:off x="3376613" y="4713288"/>
          <a:ext cx="3227387" cy="582612"/>
        </p:xfrm>
        <a:graphic>
          <a:graphicData uri="http://schemas.openxmlformats.org/presentationml/2006/ole">
            <mc:AlternateContent xmlns:mc="http://schemas.openxmlformats.org/markup-compatibility/2006">
              <mc:Choice xmlns:v="urn:schemas-microsoft-com:vml" Requires="v">
                <p:oleObj spid="_x0000_s274778" name="Équation" r:id="rId15" imgW="27736800" imgH="7010400" progId="">
                  <p:embed/>
                </p:oleObj>
              </mc:Choice>
              <mc:Fallback>
                <p:oleObj name="Équation" r:id="rId15" imgW="27736800" imgH="7010400" progId="">
                  <p:embed/>
                  <p:pic>
                    <p:nvPicPr>
                      <p:cNvPr id="0" name="Picture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76613" y="4713288"/>
                        <a:ext cx="3227387" cy="582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3" name="Object 11"/>
          <p:cNvGraphicFramePr>
            <a:graphicFrameLocks noChangeAspect="1"/>
          </p:cNvGraphicFramePr>
          <p:nvPr/>
        </p:nvGraphicFramePr>
        <p:xfrm>
          <a:off x="3351213" y="5487988"/>
          <a:ext cx="3227387" cy="671512"/>
        </p:xfrm>
        <a:graphic>
          <a:graphicData uri="http://schemas.openxmlformats.org/presentationml/2006/ole">
            <mc:AlternateContent xmlns:mc="http://schemas.openxmlformats.org/markup-compatibility/2006">
              <mc:Choice xmlns:v="urn:schemas-microsoft-com:vml" Requires="v">
                <p:oleObj spid="_x0000_s274779" name="Équation" r:id="rId17" imgW="27736800" imgH="7010400" progId="">
                  <p:embed/>
                </p:oleObj>
              </mc:Choice>
              <mc:Fallback>
                <p:oleObj name="Équation" r:id="rId17" imgW="27736800" imgH="7010400" progId="">
                  <p:embed/>
                  <p:pic>
                    <p:nvPicPr>
                      <p:cNvPr id="0" name="Picture 4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51213" y="5487988"/>
                        <a:ext cx="3227387" cy="671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6612" name="Object 4"/>
          <p:cNvGraphicFramePr>
            <a:graphicFrameLocks noChangeAspect="1"/>
          </p:cNvGraphicFramePr>
          <p:nvPr/>
        </p:nvGraphicFramePr>
        <p:xfrm>
          <a:off x="0" y="2311401"/>
          <a:ext cx="4709434" cy="1231900"/>
        </p:xfrm>
        <a:graphic>
          <a:graphicData uri="http://schemas.openxmlformats.org/presentationml/2006/ole">
            <mc:AlternateContent xmlns:mc="http://schemas.openxmlformats.org/markup-compatibility/2006">
              <mc:Choice xmlns:v="urn:schemas-microsoft-com:vml" Requires="v">
                <p:oleObj spid="_x0000_s278740" name="Équation" r:id="rId3" imgW="44196000" imgH="11582400" progId="">
                  <p:embed/>
                </p:oleObj>
              </mc:Choice>
              <mc:Fallback>
                <p:oleObj name="Équation" r:id="rId3" imgW="44196000" imgH="11582400" progId="">
                  <p:embed/>
                  <p:pic>
                    <p:nvPicPr>
                      <p:cNvPr id="0"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311401"/>
                        <a:ext cx="4709434" cy="123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762000"/>
            <a:ext cx="9906000" cy="1107996"/>
          </a:xfrm>
          <a:prstGeom prst="rect">
            <a:avLst/>
          </a:prstGeom>
          <a:noFill/>
        </p:spPr>
        <p:txBody>
          <a:bodyPr wrap="square" rtlCol="0">
            <a:spAutoFit/>
          </a:bodyPr>
          <a:lstStyle/>
          <a:p>
            <a:pPr algn="just"/>
            <a:r>
              <a:rPr lang="en-US" sz="2200" b="0">
                <a:solidFill>
                  <a:schemeClr val="accent6">
                    <a:lumMod val="50000"/>
                  </a:schemeClr>
                </a:solidFill>
                <a:latin typeface="+mj-lt"/>
              </a:rPr>
              <a:t>As we have already explained above, the Laplace transform is considered a generalized Fourier transform. In other words, the Fourier transform is a special case of the Laplace transform</a:t>
            </a:r>
            <a:endParaRPr lang="en-US" sz="2200" b="0" dirty="0">
              <a:solidFill>
                <a:schemeClr val="accent6">
                  <a:lumMod val="50000"/>
                </a:schemeClr>
              </a:solidFill>
              <a:latin typeface="+mj-lt"/>
            </a:endParaRPr>
          </a:p>
        </p:txBody>
      </p:sp>
      <p:graphicFrame>
        <p:nvGraphicFramePr>
          <p:cNvPr id="196613" name="Object 5"/>
          <p:cNvGraphicFramePr>
            <a:graphicFrameLocks noChangeAspect="1"/>
          </p:cNvGraphicFramePr>
          <p:nvPr/>
        </p:nvGraphicFramePr>
        <p:xfrm>
          <a:off x="5156200" y="2298700"/>
          <a:ext cx="4749800" cy="1169841"/>
        </p:xfrm>
        <a:graphic>
          <a:graphicData uri="http://schemas.openxmlformats.org/presentationml/2006/ole">
            <mc:AlternateContent xmlns:mc="http://schemas.openxmlformats.org/markup-compatibility/2006">
              <mc:Choice xmlns:v="urn:schemas-microsoft-com:vml" Requires="v">
                <p:oleObj spid="_x0000_s278741" name="Équation" r:id="rId5" imgW="46939200" imgH="11582400" progId="">
                  <p:embed/>
                </p:oleObj>
              </mc:Choice>
              <mc:Fallback>
                <p:oleObj name="Équation" r:id="rId5" imgW="46939200" imgH="11582400" progId="">
                  <p:embed/>
                  <p:pic>
                    <p:nvPicPr>
                      <p:cNvPr id="0"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56200" y="2298700"/>
                        <a:ext cx="4749800" cy="11698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0" y="3467100"/>
            <a:ext cx="9906000" cy="646331"/>
          </a:xfrm>
          <a:prstGeom prst="rect">
            <a:avLst/>
          </a:prstGeom>
          <a:noFill/>
        </p:spPr>
        <p:txBody>
          <a:bodyPr wrap="square" rtlCol="0">
            <a:spAutoFit/>
          </a:bodyPr>
          <a:lstStyle/>
          <a:p>
            <a:r>
              <a:rPr lang="en-US" dirty="0"/>
              <a:t>PS: The terminals of the integral are from 0 to + +∞ because we assume that h(t) is causal (h(t)=0 for t&lt;0</a:t>
            </a:r>
          </a:p>
        </p:txBody>
      </p:sp>
      <p:sp>
        <p:nvSpPr>
          <p:cNvPr id="9" name="ZoneTexte 8"/>
          <p:cNvSpPr txBox="1"/>
          <p:nvPr/>
        </p:nvSpPr>
        <p:spPr>
          <a:xfrm>
            <a:off x="0" y="0"/>
            <a:ext cx="9906000" cy="553998"/>
          </a:xfrm>
          <a:prstGeom prst="rect">
            <a:avLst/>
          </a:prstGeom>
          <a:noFill/>
        </p:spPr>
        <p:txBody>
          <a:bodyPr wrap="square" rtlCol="0">
            <a:spAutoFit/>
          </a:bodyPr>
          <a:lstStyle/>
          <a:p>
            <a:pPr algn="ctr"/>
            <a:r>
              <a:rPr lang="en-US" sz="3000">
                <a:solidFill>
                  <a:srgbClr val="FF0000"/>
                </a:solidFill>
              </a:rPr>
              <a:t>RELATIONS BETWEEN TL AND TF</a:t>
            </a:r>
            <a:endParaRPr lang="en-US" sz="3000" dirty="0">
              <a:solidFill>
                <a:srgbClr val="FF0000"/>
              </a:solidFill>
            </a:endParaRPr>
          </a:p>
        </p:txBody>
      </p:sp>
      <p:sp>
        <p:nvSpPr>
          <p:cNvPr id="11" name="ZoneTexte 10"/>
          <p:cNvSpPr txBox="1"/>
          <p:nvPr/>
        </p:nvSpPr>
        <p:spPr>
          <a:xfrm>
            <a:off x="246517" y="2022217"/>
            <a:ext cx="4216400" cy="461665"/>
          </a:xfrm>
          <a:prstGeom prst="rect">
            <a:avLst/>
          </a:prstGeom>
          <a:noFill/>
        </p:spPr>
        <p:txBody>
          <a:bodyPr wrap="square" rtlCol="0">
            <a:spAutoFit/>
          </a:bodyPr>
          <a:lstStyle/>
          <a:p>
            <a:r>
              <a:rPr lang="fr-FR" sz="2400" b="0" dirty="0"/>
              <a:t>Laplace T</a:t>
            </a:r>
            <a:r>
              <a:rPr lang="fr-FR" sz="2400" b="0" dirty="0" smtClean="0"/>
              <a:t>ransform</a:t>
            </a:r>
            <a:endParaRPr lang="fr-FR" sz="2200" u="sng" dirty="0">
              <a:solidFill>
                <a:srgbClr val="002060"/>
              </a:solidFill>
            </a:endParaRPr>
          </a:p>
        </p:txBody>
      </p:sp>
      <p:sp>
        <p:nvSpPr>
          <p:cNvPr id="12" name="ZoneTexte 11"/>
          <p:cNvSpPr txBox="1"/>
          <p:nvPr/>
        </p:nvSpPr>
        <p:spPr>
          <a:xfrm>
            <a:off x="6046463" y="2083256"/>
            <a:ext cx="4216400" cy="430887"/>
          </a:xfrm>
          <a:prstGeom prst="rect">
            <a:avLst/>
          </a:prstGeom>
          <a:noFill/>
        </p:spPr>
        <p:txBody>
          <a:bodyPr wrap="square" rtlCol="0">
            <a:spAutoFit/>
          </a:bodyPr>
          <a:lstStyle/>
          <a:p>
            <a:r>
              <a:rPr lang="fr-FR" sz="2200" u="sng" dirty="0" smtClean="0">
                <a:solidFill>
                  <a:srgbClr val="002060"/>
                </a:solidFill>
              </a:rPr>
              <a:t> Fourier Transform</a:t>
            </a:r>
            <a:endParaRPr lang="fr-FR" sz="2200" u="sng" dirty="0">
              <a:solidFill>
                <a:srgbClr val="002060"/>
              </a:solidFill>
            </a:endParaRPr>
          </a:p>
        </p:txBody>
      </p:sp>
      <p:graphicFrame>
        <p:nvGraphicFramePr>
          <p:cNvPr id="278532" name="Object 4"/>
          <p:cNvGraphicFramePr>
            <a:graphicFrameLocks noChangeAspect="1"/>
          </p:cNvGraphicFramePr>
          <p:nvPr>
            <p:extLst>
              <p:ext uri="{D42A27DB-BD31-4B8C-83A1-F6EECF244321}">
                <p14:modId xmlns:p14="http://schemas.microsoft.com/office/powerpoint/2010/main" val="3219878792"/>
              </p:ext>
            </p:extLst>
          </p:nvPr>
        </p:nvGraphicFramePr>
        <p:xfrm>
          <a:off x="0" y="3936316"/>
          <a:ext cx="5849938" cy="914399"/>
        </p:xfrm>
        <a:graphic>
          <a:graphicData uri="http://schemas.openxmlformats.org/presentationml/2006/ole">
            <mc:AlternateContent xmlns:mc="http://schemas.openxmlformats.org/markup-compatibility/2006">
              <mc:Choice xmlns:v="urn:schemas-microsoft-com:vml" Requires="v">
                <p:oleObj spid="_x0000_s278742" name="Équation" r:id="rId7" imgW="50292000" imgH="11582400" progId="">
                  <p:embed/>
                </p:oleObj>
              </mc:Choice>
              <mc:Fallback>
                <p:oleObj name="Équation" r:id="rId7" imgW="50292000" imgH="11582400" progId="">
                  <p:embed/>
                  <p:pic>
                    <p:nvPicPr>
                      <p:cNvPr id="0"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3936316"/>
                        <a:ext cx="5849938" cy="9143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8533" name="Object 5"/>
          <p:cNvGraphicFramePr>
            <a:graphicFrameLocks noChangeAspect="1"/>
          </p:cNvGraphicFramePr>
          <p:nvPr/>
        </p:nvGraphicFramePr>
        <p:xfrm>
          <a:off x="0" y="4673599"/>
          <a:ext cx="9501187" cy="914401"/>
        </p:xfrm>
        <a:graphic>
          <a:graphicData uri="http://schemas.openxmlformats.org/presentationml/2006/ole">
            <mc:AlternateContent xmlns:mc="http://schemas.openxmlformats.org/markup-compatibility/2006">
              <mc:Choice xmlns:v="urn:schemas-microsoft-com:vml" Requires="v">
                <p:oleObj spid="_x0000_s278743" name="Équation" r:id="rId9" imgW="81686400" imgH="11582400" progId="">
                  <p:embed/>
                </p:oleObj>
              </mc:Choice>
              <mc:Fallback>
                <p:oleObj name="Équation" r:id="rId9" imgW="81686400" imgH="11582400" progId="">
                  <p:embed/>
                  <p:pic>
                    <p:nvPicPr>
                      <p:cNvPr id="0" name="Picture 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4673599"/>
                        <a:ext cx="9501187" cy="9144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t 13"/>
          <p:cNvGraphicFramePr>
            <a:graphicFrameLocks noChangeAspect="1"/>
          </p:cNvGraphicFramePr>
          <p:nvPr/>
        </p:nvGraphicFramePr>
        <p:xfrm>
          <a:off x="3675063" y="6030913"/>
          <a:ext cx="3189287" cy="866775"/>
        </p:xfrm>
        <a:graphic>
          <a:graphicData uri="http://schemas.openxmlformats.org/presentationml/2006/ole">
            <mc:AlternateContent xmlns:mc="http://schemas.openxmlformats.org/markup-compatibility/2006">
              <mc:Choice xmlns:v="urn:schemas-microsoft-com:vml" Requires="v">
                <p:oleObj spid="_x0000_s278744" name="Équation" r:id="rId11" imgW="24688800" imgH="6705600" progId="">
                  <p:embed/>
                </p:oleObj>
              </mc:Choice>
              <mc:Fallback>
                <p:oleObj name="Équation" r:id="rId11" imgW="24688800" imgH="6705600" progId="">
                  <p:embed/>
                  <p:pic>
                    <p:nvPicPr>
                      <p:cNvPr id="0" name="Picture 2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75063" y="6030913"/>
                        <a:ext cx="3189287" cy="866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6612"/>
                                        </p:tgtEl>
                                        <p:attrNameLst>
                                          <p:attrName>style.visibility</p:attrName>
                                        </p:attrNameLst>
                                      </p:cBhvr>
                                      <p:to>
                                        <p:strVal val="visible"/>
                                      </p:to>
                                    </p:set>
                                    <p:anim calcmode="lin" valueType="num">
                                      <p:cBhvr additive="base">
                                        <p:cTn id="7" dur="500" fill="hold"/>
                                        <p:tgtEl>
                                          <p:spTgt spid="196612"/>
                                        </p:tgtEl>
                                        <p:attrNameLst>
                                          <p:attrName>ppt_x</p:attrName>
                                        </p:attrNameLst>
                                      </p:cBhvr>
                                      <p:tavLst>
                                        <p:tav tm="0">
                                          <p:val>
                                            <p:strVal val="0-#ppt_w/2"/>
                                          </p:val>
                                        </p:tav>
                                        <p:tav tm="100000">
                                          <p:val>
                                            <p:strVal val="#ppt_x"/>
                                          </p:val>
                                        </p:tav>
                                      </p:tavLst>
                                    </p:anim>
                                    <p:anim calcmode="lin" valueType="num">
                                      <p:cBhvr additive="base">
                                        <p:cTn id="8" dur="500" fill="hold"/>
                                        <p:tgtEl>
                                          <p:spTgt spid="1966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96613"/>
                                        </p:tgtEl>
                                        <p:attrNameLst>
                                          <p:attrName>style.visibility</p:attrName>
                                        </p:attrNameLst>
                                      </p:cBhvr>
                                      <p:to>
                                        <p:strVal val="visible"/>
                                      </p:to>
                                    </p:set>
                                    <p:anim calcmode="lin" valueType="num">
                                      <p:cBhvr additive="base">
                                        <p:cTn id="13" dur="500" fill="hold"/>
                                        <p:tgtEl>
                                          <p:spTgt spid="196613"/>
                                        </p:tgtEl>
                                        <p:attrNameLst>
                                          <p:attrName>ppt_x</p:attrName>
                                        </p:attrNameLst>
                                      </p:cBhvr>
                                      <p:tavLst>
                                        <p:tav tm="0">
                                          <p:val>
                                            <p:strVal val="0-#ppt_w/2"/>
                                          </p:val>
                                        </p:tav>
                                        <p:tav tm="100000">
                                          <p:val>
                                            <p:strVal val="#ppt_x"/>
                                          </p:val>
                                        </p:tav>
                                      </p:tavLst>
                                    </p:anim>
                                    <p:anim calcmode="lin" valueType="num">
                                      <p:cBhvr additive="base">
                                        <p:cTn id="14" dur="500" fill="hold"/>
                                        <p:tgtEl>
                                          <p:spTgt spid="1966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78532"/>
                                        </p:tgtEl>
                                        <p:attrNameLst>
                                          <p:attrName>style.visibility</p:attrName>
                                        </p:attrNameLst>
                                      </p:cBhvr>
                                      <p:to>
                                        <p:strVal val="visible"/>
                                      </p:to>
                                    </p:set>
                                    <p:anim calcmode="lin" valueType="num">
                                      <p:cBhvr additive="base">
                                        <p:cTn id="19" dur="500" fill="hold"/>
                                        <p:tgtEl>
                                          <p:spTgt spid="278532"/>
                                        </p:tgtEl>
                                        <p:attrNameLst>
                                          <p:attrName>ppt_x</p:attrName>
                                        </p:attrNameLst>
                                      </p:cBhvr>
                                      <p:tavLst>
                                        <p:tav tm="0">
                                          <p:val>
                                            <p:strVal val="0-#ppt_w/2"/>
                                          </p:val>
                                        </p:tav>
                                        <p:tav tm="100000">
                                          <p:val>
                                            <p:strVal val="#ppt_x"/>
                                          </p:val>
                                        </p:tav>
                                      </p:tavLst>
                                    </p:anim>
                                    <p:anim calcmode="lin" valueType="num">
                                      <p:cBhvr additive="base">
                                        <p:cTn id="20" dur="500" fill="hold"/>
                                        <p:tgtEl>
                                          <p:spTgt spid="27853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78533"/>
                                        </p:tgtEl>
                                        <p:attrNameLst>
                                          <p:attrName>style.visibility</p:attrName>
                                        </p:attrNameLst>
                                      </p:cBhvr>
                                      <p:to>
                                        <p:strVal val="visible"/>
                                      </p:to>
                                    </p:set>
                                    <p:anim calcmode="lin" valueType="num">
                                      <p:cBhvr additive="base">
                                        <p:cTn id="25" dur="500" fill="hold"/>
                                        <p:tgtEl>
                                          <p:spTgt spid="278533"/>
                                        </p:tgtEl>
                                        <p:attrNameLst>
                                          <p:attrName>ppt_x</p:attrName>
                                        </p:attrNameLst>
                                      </p:cBhvr>
                                      <p:tavLst>
                                        <p:tav tm="0">
                                          <p:val>
                                            <p:strVal val="0-#ppt_w/2"/>
                                          </p:val>
                                        </p:tav>
                                        <p:tav tm="100000">
                                          <p:val>
                                            <p:strVal val="#ppt_x"/>
                                          </p:val>
                                        </p:tav>
                                      </p:tavLst>
                                    </p:anim>
                                    <p:anim calcmode="lin" valueType="num">
                                      <p:cBhvr additive="base">
                                        <p:cTn id="26" dur="500" fill="hold"/>
                                        <p:tgtEl>
                                          <p:spTgt spid="2785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73101"/>
            <a:ext cx="9906000" cy="2123658"/>
          </a:xfrm>
          <a:prstGeom prst="rect">
            <a:avLst/>
          </a:prstGeom>
          <a:noFill/>
        </p:spPr>
        <p:txBody>
          <a:bodyPr wrap="square" rtlCol="0">
            <a:spAutoFit/>
          </a:bodyPr>
          <a:lstStyle/>
          <a:p>
            <a:pPr algn="just"/>
            <a:r>
              <a:rPr lang="en-US" sz="2200" b="0" dirty="0">
                <a:solidFill>
                  <a:srgbClr val="7030A0"/>
                </a:solidFill>
                <a:latin typeface="+mj-lt"/>
              </a:rPr>
              <a:t>System concepts:</a:t>
            </a:r>
          </a:p>
          <a:p>
            <a:pPr algn="just"/>
            <a:r>
              <a:rPr lang="en-US" sz="2200" b="0" dirty="0">
                <a:solidFill>
                  <a:srgbClr val="7030A0"/>
                </a:solidFill>
                <a:latin typeface="+mj-lt"/>
              </a:rPr>
              <a:t>A system is a process that produces a signal at its output (or reaction), noted for example y(t), when it is excited at its input by a signal (or action) that we note for example x(t).</a:t>
            </a:r>
          </a:p>
          <a:p>
            <a:pPr algn="just"/>
            <a:endParaRPr lang="en-US" sz="2200" b="0" dirty="0">
              <a:solidFill>
                <a:srgbClr val="7030A0"/>
              </a:solidFill>
              <a:latin typeface="+mj-lt"/>
            </a:endParaRPr>
          </a:p>
          <a:p>
            <a:pPr algn="just"/>
            <a:r>
              <a:rPr lang="en-US" sz="2200" b="0" dirty="0">
                <a:solidFill>
                  <a:srgbClr val="7030A0"/>
                </a:solidFill>
                <a:latin typeface="+mj-lt"/>
              </a:rPr>
              <a:t>It is then said that y(t) is the effect of the system on x(t).</a:t>
            </a:r>
          </a:p>
        </p:txBody>
      </p:sp>
      <p:sp>
        <p:nvSpPr>
          <p:cNvPr id="10" name="ZoneTexte 9"/>
          <p:cNvSpPr txBox="1"/>
          <p:nvPr/>
        </p:nvSpPr>
        <p:spPr>
          <a:xfrm>
            <a:off x="0" y="4991100"/>
            <a:ext cx="9906000" cy="769441"/>
          </a:xfrm>
          <a:prstGeom prst="rect">
            <a:avLst/>
          </a:prstGeom>
          <a:noFill/>
        </p:spPr>
        <p:txBody>
          <a:bodyPr wrap="square" rtlCol="0">
            <a:spAutoFit/>
          </a:bodyPr>
          <a:lstStyle/>
          <a:p>
            <a:pPr algn="just"/>
            <a:r>
              <a:rPr lang="en-US" sz="2200" b="0">
                <a:solidFill>
                  <a:srgbClr val="002060"/>
                </a:solidFill>
                <a:latin typeface="+mj-lt"/>
              </a:rPr>
              <a:t>One can model (represent mathematically) a system by an equation linking the input x(t) to the output y(t). </a:t>
            </a:r>
            <a:endParaRPr lang="en-US" sz="2200" b="0" dirty="0">
              <a:solidFill>
                <a:srgbClr val="002060"/>
              </a:solidFill>
              <a:latin typeface="+mj-lt"/>
            </a:endParaRPr>
          </a:p>
        </p:txBody>
      </p:sp>
      <p:sp>
        <p:nvSpPr>
          <p:cNvPr id="8" name="ZoneTexte 7"/>
          <p:cNvSpPr txBox="1"/>
          <p:nvPr/>
        </p:nvSpPr>
        <p:spPr>
          <a:xfrm>
            <a:off x="0" y="0"/>
            <a:ext cx="9906000" cy="584775"/>
          </a:xfrm>
          <a:prstGeom prst="rect">
            <a:avLst/>
          </a:prstGeom>
          <a:noFill/>
        </p:spPr>
        <p:txBody>
          <a:bodyPr wrap="square" rtlCol="0">
            <a:spAutoFit/>
          </a:bodyPr>
          <a:lstStyle/>
          <a:p>
            <a:pPr algn="ctr"/>
            <a:r>
              <a:rPr lang="fr-FR" sz="3200" b="0" dirty="0">
                <a:solidFill>
                  <a:srgbClr val="FF0000"/>
                </a:solidFill>
              </a:rPr>
              <a:t>GENERAL</a:t>
            </a:r>
            <a:endParaRPr lang="fr-FR" sz="3000" dirty="0">
              <a:solidFill>
                <a:srgbClr val="FF0000"/>
              </a:solidFill>
            </a:endParaRPr>
          </a:p>
        </p:txBody>
      </p:sp>
      <p:sp>
        <p:nvSpPr>
          <p:cNvPr id="12" name="Rectangle 11"/>
          <p:cNvSpPr/>
          <p:nvPr/>
        </p:nvSpPr>
        <p:spPr bwMode="auto">
          <a:xfrm>
            <a:off x="4343400" y="3606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4" name="Connecteur droit avec flèche 13"/>
          <p:cNvCxnSpPr>
            <a:endCxn id="12" idx="1"/>
          </p:cNvCxnSpPr>
          <p:nvPr/>
        </p:nvCxnSpPr>
        <p:spPr bwMode="auto">
          <a:xfrm flipV="1">
            <a:off x="2921000" y="4216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7" name="Connecteur droit avec flèche 16"/>
          <p:cNvCxnSpPr/>
          <p:nvPr/>
        </p:nvCxnSpPr>
        <p:spPr bwMode="auto">
          <a:xfrm flipV="1">
            <a:off x="6159500" y="4216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8" name="ZoneTexte 17"/>
          <p:cNvSpPr txBox="1"/>
          <p:nvPr/>
        </p:nvSpPr>
        <p:spPr>
          <a:xfrm>
            <a:off x="4343400" y="4087167"/>
            <a:ext cx="1841500" cy="461665"/>
          </a:xfrm>
          <a:prstGeom prst="rect">
            <a:avLst/>
          </a:prstGeom>
          <a:noFill/>
        </p:spPr>
        <p:txBody>
          <a:bodyPr wrap="square" rtlCol="0">
            <a:spAutoFit/>
          </a:bodyPr>
          <a:lstStyle/>
          <a:p>
            <a:pPr algn="ctr"/>
            <a:r>
              <a:rPr lang="fr-FR" sz="2400" dirty="0" smtClean="0">
                <a:solidFill>
                  <a:srgbClr val="002060"/>
                </a:solidFill>
              </a:rPr>
              <a:t>System</a:t>
            </a:r>
            <a:r>
              <a:rPr lang="fr-FR" dirty="0" smtClean="0"/>
              <a:t> </a:t>
            </a:r>
            <a:endParaRPr lang="fr-FR" dirty="0"/>
          </a:p>
        </p:txBody>
      </p:sp>
      <p:cxnSp>
        <p:nvCxnSpPr>
          <p:cNvPr id="22" name="Connecteur droit avec flèche 21"/>
          <p:cNvCxnSpPr/>
          <p:nvPr/>
        </p:nvCxnSpPr>
        <p:spPr bwMode="auto">
          <a:xfrm rot="5400000" flipH="1" flipV="1">
            <a:off x="2298700" y="3594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3911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9" name="Forme libre 28"/>
          <p:cNvSpPr/>
          <p:nvPr/>
        </p:nvSpPr>
        <p:spPr bwMode="auto">
          <a:xfrm>
            <a:off x="2866341" y="3388784"/>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33" name="Connecteur droit avec flèche 32"/>
          <p:cNvCxnSpPr/>
          <p:nvPr/>
        </p:nvCxnSpPr>
        <p:spPr bwMode="auto">
          <a:xfrm rot="5400000" flipH="1" flipV="1">
            <a:off x="6032500" y="3556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34" name="Connecteur droit avec flèche 33"/>
          <p:cNvCxnSpPr/>
          <p:nvPr/>
        </p:nvCxnSpPr>
        <p:spPr bwMode="auto">
          <a:xfrm flipV="1">
            <a:off x="6248400" y="3873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36" name="Forme libre 35"/>
          <p:cNvSpPr/>
          <p:nvPr/>
        </p:nvSpPr>
        <p:spPr bwMode="auto">
          <a:xfrm>
            <a:off x="6591300" y="3342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37" name="ZoneTexte 36"/>
          <p:cNvSpPr txBox="1"/>
          <p:nvPr/>
        </p:nvSpPr>
        <p:spPr>
          <a:xfrm>
            <a:off x="2387600" y="4318000"/>
            <a:ext cx="1905000" cy="646331"/>
          </a:xfrm>
          <a:prstGeom prst="rect">
            <a:avLst/>
          </a:prstGeom>
          <a:noFill/>
        </p:spPr>
        <p:txBody>
          <a:bodyPr wrap="square" rtlCol="0">
            <a:spAutoFit/>
          </a:bodyPr>
          <a:lstStyle/>
          <a:p>
            <a:r>
              <a:rPr lang="fr-FR" b="0"/>
              <a:t>Input x(t): </a:t>
            </a:r>
          </a:p>
          <a:p>
            <a:r>
              <a:rPr lang="fr-FR" b="0"/>
              <a:t>signal or action</a:t>
            </a:r>
            <a:endParaRPr lang="fr-FR" b="0" dirty="0"/>
          </a:p>
        </p:txBody>
      </p:sp>
      <p:sp>
        <p:nvSpPr>
          <p:cNvPr id="38" name="ZoneTexte 37"/>
          <p:cNvSpPr txBox="1"/>
          <p:nvPr/>
        </p:nvSpPr>
        <p:spPr>
          <a:xfrm>
            <a:off x="6413500" y="4267200"/>
            <a:ext cx="2057400" cy="646331"/>
          </a:xfrm>
          <a:prstGeom prst="rect">
            <a:avLst/>
          </a:prstGeom>
          <a:noFill/>
        </p:spPr>
        <p:txBody>
          <a:bodyPr wrap="square" rtlCol="0">
            <a:spAutoFit/>
          </a:bodyPr>
          <a:lstStyle/>
          <a:p>
            <a:r>
              <a:rPr lang="en-US" b="0"/>
              <a:t>Output y(t): </a:t>
            </a:r>
          </a:p>
          <a:p>
            <a:r>
              <a:rPr lang="en-US" b="0"/>
              <a:t>signal or reaction</a:t>
            </a:r>
            <a:endParaRPr lang="en-US" b="0" dirty="0"/>
          </a:p>
        </p:txBody>
      </p:sp>
      <p:sp>
        <p:nvSpPr>
          <p:cNvPr id="39" name="ZoneTexte 38"/>
          <p:cNvSpPr txBox="1"/>
          <p:nvPr/>
        </p:nvSpPr>
        <p:spPr>
          <a:xfrm>
            <a:off x="2870200" y="2959100"/>
            <a:ext cx="546100" cy="369332"/>
          </a:xfrm>
          <a:prstGeom prst="rect">
            <a:avLst/>
          </a:prstGeom>
          <a:noFill/>
        </p:spPr>
        <p:txBody>
          <a:bodyPr wrap="square" rtlCol="0">
            <a:spAutoFit/>
          </a:bodyPr>
          <a:lstStyle/>
          <a:p>
            <a:r>
              <a:rPr lang="fr-FR" dirty="0">
                <a:solidFill>
                  <a:srgbClr val="00B050"/>
                </a:solidFill>
              </a:rPr>
              <a:t>x(t)</a:t>
            </a:r>
          </a:p>
        </p:txBody>
      </p:sp>
      <p:sp>
        <p:nvSpPr>
          <p:cNvPr id="40" name="ZoneTexte 39"/>
          <p:cNvSpPr txBox="1"/>
          <p:nvPr/>
        </p:nvSpPr>
        <p:spPr>
          <a:xfrm>
            <a:off x="6616700" y="28956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graphicFrame>
        <p:nvGraphicFramePr>
          <p:cNvPr id="41" name="Objet 40"/>
          <p:cNvGraphicFramePr>
            <a:graphicFrameLocks noChangeAspect="1"/>
          </p:cNvGraphicFramePr>
          <p:nvPr/>
        </p:nvGraphicFramePr>
        <p:xfrm>
          <a:off x="3461125" y="5626100"/>
          <a:ext cx="2635619" cy="622299"/>
        </p:xfrm>
        <a:graphic>
          <a:graphicData uri="http://schemas.openxmlformats.org/presentationml/2006/ole">
            <mc:AlternateContent xmlns:mc="http://schemas.openxmlformats.org/markup-compatibility/2006">
              <mc:Choice xmlns:v="urn:schemas-microsoft-com:vml" Requires="v">
                <p:oleObj spid="_x0000_s175147" name="Équation" r:id="rId3" imgW="21945600" imgH="5181600" progId="">
                  <p:embed/>
                </p:oleObj>
              </mc:Choice>
              <mc:Fallback>
                <p:oleObj name="Équation" r:id="rId3" imgW="21945600" imgH="5181600" progId="">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1125" y="5626100"/>
                        <a:ext cx="2635619" cy="6222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ZoneTexte 41"/>
          <p:cNvSpPr txBox="1"/>
          <p:nvPr/>
        </p:nvSpPr>
        <p:spPr>
          <a:xfrm>
            <a:off x="0" y="6375400"/>
            <a:ext cx="9906000" cy="430887"/>
          </a:xfrm>
          <a:prstGeom prst="rect">
            <a:avLst/>
          </a:prstGeom>
          <a:noFill/>
        </p:spPr>
        <p:txBody>
          <a:bodyPr wrap="square" rtlCol="0">
            <a:spAutoFit/>
          </a:bodyPr>
          <a:lstStyle/>
          <a:p>
            <a:r>
              <a:rPr lang="en-US" sz="2200" i="1">
                <a:solidFill>
                  <a:srgbClr val="C00000"/>
                </a:solidFill>
                <a:latin typeface="+mj-lt"/>
              </a:rPr>
              <a:t>fct: refers to a mathematical function</a:t>
            </a:r>
            <a:endParaRPr lang="en-US" sz="2200" i="1" dirty="0">
              <a:solidFill>
                <a:srgbClr val="C00000"/>
              </a:solidFill>
              <a:latin typeface="+mj-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3" name="Rectangle 3"/>
          <p:cNvSpPr>
            <a:spLocks noGrp="1" noChangeArrowheads="1"/>
          </p:cNvSpPr>
          <p:nvPr>
            <p:ph type="body" idx="1"/>
          </p:nvPr>
        </p:nvSpPr>
        <p:spPr>
          <a:xfrm>
            <a:off x="0" y="711200"/>
            <a:ext cx="9906000" cy="4114800"/>
          </a:xfrm>
        </p:spPr>
        <p:txBody>
          <a:bodyPr/>
          <a:lstStyle/>
          <a:p>
            <a:r>
              <a:rPr lang="fr-FR" dirty="0"/>
              <a:t> </a:t>
            </a:r>
            <a:r>
              <a:rPr lang="en-US" sz="2800" dirty="0"/>
              <a:t>We assume the cond. </a:t>
            </a:r>
            <a:r>
              <a:rPr lang="en-US" sz="2800" dirty="0" err="1"/>
              <a:t>init.</a:t>
            </a:r>
            <a:r>
              <a:rPr lang="en-US" sz="2800" dirty="0"/>
              <a:t> nulls; the application of the TL leads to:</a:t>
            </a:r>
          </a:p>
          <a:p>
            <a:endParaRPr lang="fr-FR" sz="2800" dirty="0"/>
          </a:p>
          <a:p>
            <a:endParaRPr lang="fr-FR" sz="2800" dirty="0"/>
          </a:p>
          <a:p>
            <a:pPr algn="just"/>
            <a:r>
              <a:rPr lang="en-US" sz="2800" dirty="0" smtClean="0"/>
              <a:t> </a:t>
            </a:r>
            <a:r>
              <a:rPr lang="en-US" sz="2800" dirty="0"/>
              <a:t>where the transfer function H(p):</a:t>
            </a:r>
          </a:p>
          <a:p>
            <a:pPr algn="just"/>
            <a:endParaRPr lang="en-US" sz="2800" dirty="0"/>
          </a:p>
          <a:p>
            <a:pPr algn="just"/>
            <a:endParaRPr lang="fr-FR" sz="2800" dirty="0"/>
          </a:p>
          <a:p>
            <a:pPr algn="just"/>
            <a:r>
              <a:rPr lang="fr-FR" sz="2800" dirty="0"/>
              <a:t> </a:t>
            </a:r>
            <a:r>
              <a:rPr lang="en-US" sz="2800" dirty="0"/>
              <a:t>The transfer function H(p) is therefore a ratio of a numerator N(p) (p-order polynomial M) to a denominator D(p) (p-order polynomial N)</a:t>
            </a:r>
          </a:p>
          <a:p>
            <a:pPr algn="just"/>
            <a:endParaRPr lang="fr-FR" sz="2200" dirty="0">
              <a:solidFill>
                <a:srgbClr val="00B0F0"/>
              </a:solidFill>
            </a:endParaRPr>
          </a:p>
        </p:txBody>
      </p:sp>
      <p:graphicFrame>
        <p:nvGraphicFramePr>
          <p:cNvPr id="113664" name="Object 0"/>
          <p:cNvGraphicFramePr>
            <a:graphicFrameLocks noChangeAspect="1"/>
          </p:cNvGraphicFramePr>
          <p:nvPr/>
        </p:nvGraphicFramePr>
        <p:xfrm>
          <a:off x="2528888" y="1373188"/>
          <a:ext cx="3906837" cy="973137"/>
        </p:xfrm>
        <a:graphic>
          <a:graphicData uri="http://schemas.openxmlformats.org/presentationml/2006/ole">
            <mc:AlternateContent xmlns:mc="http://schemas.openxmlformats.org/markup-compatibility/2006">
              <mc:Choice xmlns:v="urn:schemas-microsoft-com:vml" Requires="v">
                <p:oleObj spid="_x0000_s281725" name="Équation" r:id="rId3" imgW="41452800" imgH="10363200" progId="">
                  <p:embed/>
                </p:oleObj>
              </mc:Choice>
              <mc:Fallback>
                <p:oleObj name="Équation" r:id="rId3" imgW="41452800" imgH="10363200" progId="">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8888" y="1373188"/>
                        <a:ext cx="3906837" cy="973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665" name="Object 1"/>
          <p:cNvGraphicFramePr>
            <a:graphicFrameLocks noChangeAspect="1"/>
          </p:cNvGraphicFramePr>
          <p:nvPr>
            <p:extLst>
              <p:ext uri="{D42A27DB-BD31-4B8C-83A1-F6EECF244321}">
                <p14:modId xmlns:p14="http://schemas.microsoft.com/office/powerpoint/2010/main" val="2810064649"/>
              </p:ext>
            </p:extLst>
          </p:nvPr>
        </p:nvGraphicFramePr>
        <p:xfrm>
          <a:off x="5358439" y="2085820"/>
          <a:ext cx="3471863" cy="1844986"/>
        </p:xfrm>
        <a:graphic>
          <a:graphicData uri="http://schemas.openxmlformats.org/presentationml/2006/ole">
            <mc:AlternateContent xmlns:mc="http://schemas.openxmlformats.org/markup-compatibility/2006">
              <mc:Choice xmlns:v="urn:schemas-microsoft-com:vml" Requires="v">
                <p:oleObj spid="_x0000_s281726" name="Équation" r:id="rId5" imgW="37795200" imgH="20116800" progId="">
                  <p:embed/>
                </p:oleObj>
              </mc:Choice>
              <mc:Fallback>
                <p:oleObj name="Équation" r:id="rId5" imgW="37795200" imgH="20116800" progId="">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58439" y="2085820"/>
                        <a:ext cx="3471863" cy="1844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SLIT TRANSFER FUNCTION</a:t>
            </a:r>
          </a:p>
        </p:txBody>
      </p:sp>
      <p:graphicFrame>
        <p:nvGraphicFramePr>
          <p:cNvPr id="113666" name="Object 2"/>
          <p:cNvGraphicFramePr>
            <a:graphicFrameLocks noChangeAspect="1"/>
          </p:cNvGraphicFramePr>
          <p:nvPr>
            <p:extLst>
              <p:ext uri="{D42A27DB-BD31-4B8C-83A1-F6EECF244321}">
                <p14:modId xmlns:p14="http://schemas.microsoft.com/office/powerpoint/2010/main" val="1499154863"/>
              </p:ext>
            </p:extLst>
          </p:nvPr>
        </p:nvGraphicFramePr>
        <p:xfrm>
          <a:off x="683418" y="5305426"/>
          <a:ext cx="8539163" cy="1666875"/>
        </p:xfrm>
        <a:graphic>
          <a:graphicData uri="http://schemas.openxmlformats.org/presentationml/2006/ole">
            <mc:AlternateContent xmlns:mc="http://schemas.openxmlformats.org/markup-compatibility/2006">
              <mc:Choice xmlns:v="urn:schemas-microsoft-com:vml" Requires="v">
                <p:oleObj spid="_x0000_s281727" name="Équation" r:id="rId7" imgW="92964000" imgH="20116800" progId="">
                  <p:embed/>
                </p:oleObj>
              </mc:Choice>
              <mc:Fallback>
                <p:oleObj name="Équation" r:id="rId7" imgW="92964000" imgH="20116800" progId="">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3418" y="5305426"/>
                        <a:ext cx="8539163"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3664"/>
                                        </p:tgtEl>
                                        <p:attrNameLst>
                                          <p:attrName>style.visibility</p:attrName>
                                        </p:attrNameLst>
                                      </p:cBhvr>
                                      <p:to>
                                        <p:strVal val="visible"/>
                                      </p:to>
                                    </p:set>
                                    <p:anim calcmode="lin" valueType="num">
                                      <p:cBhvr additive="base">
                                        <p:cTn id="7" dur="500" fill="hold"/>
                                        <p:tgtEl>
                                          <p:spTgt spid="113664"/>
                                        </p:tgtEl>
                                        <p:attrNameLst>
                                          <p:attrName>ppt_x</p:attrName>
                                        </p:attrNameLst>
                                      </p:cBhvr>
                                      <p:tavLst>
                                        <p:tav tm="0">
                                          <p:val>
                                            <p:strVal val="0-#ppt_w/2"/>
                                          </p:val>
                                        </p:tav>
                                        <p:tav tm="100000">
                                          <p:val>
                                            <p:strVal val="#ppt_x"/>
                                          </p:val>
                                        </p:tav>
                                      </p:tavLst>
                                    </p:anim>
                                    <p:anim calcmode="lin" valueType="num">
                                      <p:cBhvr additive="base">
                                        <p:cTn id="8" dur="500" fill="hold"/>
                                        <p:tgtEl>
                                          <p:spTgt spid="11366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043">
                                            <p:txEl>
                                              <p:pRg st="0" end="0"/>
                                            </p:txEl>
                                          </p:spTgt>
                                        </p:tgtEl>
                                        <p:attrNameLst>
                                          <p:attrName>style.visibility</p:attrName>
                                        </p:attrNameLst>
                                      </p:cBhvr>
                                      <p:to>
                                        <p:strVal val="visible"/>
                                      </p:to>
                                    </p:set>
                                    <p:anim calcmode="lin" valueType="num">
                                      <p:cBhvr additive="base">
                                        <p:cTn id="13" dur="500" fill="hold"/>
                                        <p:tgtEl>
                                          <p:spTgt spid="8704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0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043">
                                            <p:txEl>
                                              <p:pRg st="3" end="3"/>
                                            </p:txEl>
                                          </p:spTgt>
                                        </p:tgtEl>
                                        <p:attrNameLst>
                                          <p:attrName>style.visibility</p:attrName>
                                        </p:attrNameLst>
                                      </p:cBhvr>
                                      <p:to>
                                        <p:strVal val="visible"/>
                                      </p:to>
                                    </p:set>
                                    <p:anim calcmode="lin" valueType="num">
                                      <p:cBhvr additive="base">
                                        <p:cTn id="19" dur="500" fill="hold"/>
                                        <p:tgtEl>
                                          <p:spTgt spid="8704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0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043">
                                            <p:txEl>
                                              <p:pRg st="6" end="6"/>
                                            </p:txEl>
                                          </p:spTgt>
                                        </p:tgtEl>
                                        <p:attrNameLst>
                                          <p:attrName>style.visibility</p:attrName>
                                        </p:attrNameLst>
                                      </p:cBhvr>
                                      <p:to>
                                        <p:strVal val="visible"/>
                                      </p:to>
                                    </p:set>
                                    <p:anim calcmode="lin" valueType="num">
                                      <p:cBhvr additive="base">
                                        <p:cTn id="25" dur="500" fill="hold"/>
                                        <p:tgtEl>
                                          <p:spTgt spid="8704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04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13665"/>
                                        </p:tgtEl>
                                        <p:attrNameLst>
                                          <p:attrName>style.visibility</p:attrName>
                                        </p:attrNameLst>
                                      </p:cBhvr>
                                      <p:to>
                                        <p:strVal val="visible"/>
                                      </p:to>
                                    </p:set>
                                    <p:anim calcmode="lin" valueType="num">
                                      <p:cBhvr additive="base">
                                        <p:cTn id="31" dur="500" fill="hold"/>
                                        <p:tgtEl>
                                          <p:spTgt spid="113665"/>
                                        </p:tgtEl>
                                        <p:attrNameLst>
                                          <p:attrName>ppt_x</p:attrName>
                                        </p:attrNameLst>
                                      </p:cBhvr>
                                      <p:tavLst>
                                        <p:tav tm="0">
                                          <p:val>
                                            <p:strVal val="0-#ppt_w/2"/>
                                          </p:val>
                                        </p:tav>
                                        <p:tav tm="100000">
                                          <p:val>
                                            <p:strVal val="#ppt_x"/>
                                          </p:val>
                                        </p:tav>
                                      </p:tavLst>
                                    </p:anim>
                                    <p:anim calcmode="lin" valueType="num">
                                      <p:cBhvr additive="base">
                                        <p:cTn id="32" dur="500" fill="hold"/>
                                        <p:tgtEl>
                                          <p:spTgt spid="11366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13666"/>
                                        </p:tgtEl>
                                        <p:attrNameLst>
                                          <p:attrName>style.visibility</p:attrName>
                                        </p:attrNameLst>
                                      </p:cBhvr>
                                      <p:to>
                                        <p:strVal val="visible"/>
                                      </p:to>
                                    </p:set>
                                    <p:anim calcmode="lin" valueType="num">
                                      <p:cBhvr additive="base">
                                        <p:cTn id="37" dur="500" fill="hold"/>
                                        <p:tgtEl>
                                          <p:spTgt spid="113666"/>
                                        </p:tgtEl>
                                        <p:attrNameLst>
                                          <p:attrName>ppt_x</p:attrName>
                                        </p:attrNameLst>
                                      </p:cBhvr>
                                      <p:tavLst>
                                        <p:tav tm="0">
                                          <p:val>
                                            <p:strVal val="0-#ppt_w/2"/>
                                          </p:val>
                                        </p:tav>
                                        <p:tav tm="100000">
                                          <p:val>
                                            <p:strVal val="#ppt_x"/>
                                          </p:val>
                                        </p:tav>
                                      </p:tavLst>
                                    </p:anim>
                                    <p:anim calcmode="lin" valueType="num">
                                      <p:cBhvr additive="base">
                                        <p:cTn id="38" dur="500" fill="hold"/>
                                        <p:tgtEl>
                                          <p:spTgt spid="1136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762000"/>
            <a:ext cx="10083800" cy="3429000"/>
          </a:xfrm>
        </p:spPr>
        <p:txBody>
          <a:bodyPr/>
          <a:lstStyle/>
          <a:p>
            <a:pPr algn="just"/>
            <a:r>
              <a:rPr lang="fr-FR" sz="2200" dirty="0">
                <a:solidFill>
                  <a:srgbClr val="002060"/>
                </a:solidFill>
                <a:latin typeface="+mj-lt"/>
              </a:rPr>
              <a:t> </a:t>
            </a:r>
            <a:r>
              <a:rPr lang="en-US" sz="2200" dirty="0">
                <a:solidFill>
                  <a:srgbClr val="002060"/>
                </a:solidFill>
                <a:latin typeface="+mj-lt"/>
              </a:rPr>
              <a:t>In H(p), we can factor a0 and b0:</a:t>
            </a:r>
          </a:p>
          <a:p>
            <a:pPr algn="just"/>
            <a:endParaRPr lang="fr-FR" sz="2200" dirty="0">
              <a:latin typeface="+mj-lt"/>
            </a:endParaRPr>
          </a:p>
          <a:p>
            <a:pPr algn="just"/>
            <a:endParaRPr lang="fr-FR" sz="2200" dirty="0">
              <a:latin typeface="+mj-lt"/>
            </a:endParaRPr>
          </a:p>
          <a:p>
            <a:pPr algn="just"/>
            <a:endParaRPr lang="fr-FR" sz="2200" dirty="0">
              <a:latin typeface="+mj-lt"/>
            </a:endParaRPr>
          </a:p>
          <a:p>
            <a:pPr lvl="1" algn="just"/>
            <a:endParaRPr lang="fr-FR" sz="2200" i="1" dirty="0">
              <a:latin typeface="+mj-lt"/>
            </a:endParaRPr>
          </a:p>
          <a:p>
            <a:pPr lvl="1" algn="just"/>
            <a:endParaRPr lang="fr-FR" sz="2200" i="1" dirty="0">
              <a:latin typeface="+mj-lt"/>
            </a:endParaRPr>
          </a:p>
          <a:p>
            <a:pPr lvl="1" algn="just"/>
            <a:r>
              <a:rPr lang="fr-FR" sz="2200" i="1" dirty="0">
                <a:solidFill>
                  <a:srgbClr val="00B0F0"/>
                </a:solidFill>
                <a:latin typeface="+mj-lt"/>
              </a:rPr>
              <a:t>K</a:t>
            </a:r>
            <a:r>
              <a:rPr lang="fr-FR" sz="2200" dirty="0">
                <a:solidFill>
                  <a:srgbClr val="00B0F0"/>
                </a:solidFill>
                <a:latin typeface="+mj-lt"/>
              </a:rPr>
              <a:t> </a:t>
            </a:r>
            <a:r>
              <a:rPr lang="fr-FR" sz="2200" dirty="0" err="1" smtClean="0">
                <a:solidFill>
                  <a:srgbClr val="00B0F0"/>
                </a:solidFill>
                <a:latin typeface="+mj-lt"/>
              </a:rPr>
              <a:t>represents</a:t>
            </a:r>
            <a:r>
              <a:rPr lang="fr-FR" sz="2200" dirty="0" smtClean="0">
                <a:solidFill>
                  <a:srgbClr val="00B0F0"/>
                </a:solidFill>
                <a:latin typeface="+mj-lt"/>
              </a:rPr>
              <a:t> the </a:t>
            </a:r>
            <a:r>
              <a:rPr lang="fr-FR" sz="2200" dirty="0" err="1" smtClean="0">
                <a:solidFill>
                  <a:srgbClr val="00B0F0"/>
                </a:solidFill>
                <a:latin typeface="+mj-lt"/>
              </a:rPr>
              <a:t>static</a:t>
            </a:r>
            <a:r>
              <a:rPr lang="fr-FR" sz="2200" dirty="0" smtClean="0">
                <a:solidFill>
                  <a:srgbClr val="00B0F0"/>
                </a:solidFill>
                <a:latin typeface="+mj-lt"/>
              </a:rPr>
              <a:t> gain  </a:t>
            </a:r>
            <a:endParaRPr lang="fr-FR" sz="2200" dirty="0">
              <a:solidFill>
                <a:srgbClr val="00B0F0"/>
              </a:solidFill>
              <a:latin typeface="+mj-lt"/>
            </a:endParaRPr>
          </a:p>
          <a:p>
            <a:pPr lvl="1" algn="just"/>
            <a:r>
              <a:rPr lang="fr-FR" sz="2200" i="1" dirty="0" err="1">
                <a:solidFill>
                  <a:srgbClr val="00B0F0"/>
                </a:solidFill>
                <a:latin typeface="+mj-lt"/>
              </a:rPr>
              <a:t>H</a:t>
            </a:r>
            <a:r>
              <a:rPr lang="fr-FR" sz="2200" i="1" baseline="-25000" dirty="0" err="1">
                <a:solidFill>
                  <a:srgbClr val="00B0F0"/>
                </a:solidFill>
                <a:latin typeface="+mj-lt"/>
              </a:rPr>
              <a:t>trans</a:t>
            </a:r>
            <a:r>
              <a:rPr lang="fr-FR" sz="2200" i="1" dirty="0">
                <a:solidFill>
                  <a:srgbClr val="00B0F0"/>
                </a:solidFill>
                <a:latin typeface="+mj-lt"/>
              </a:rPr>
              <a:t>(p)</a:t>
            </a:r>
            <a:r>
              <a:rPr lang="fr-FR" sz="2200" dirty="0">
                <a:solidFill>
                  <a:srgbClr val="00B0F0"/>
                </a:solidFill>
                <a:latin typeface="+mj-lt"/>
              </a:rPr>
              <a:t> </a:t>
            </a:r>
            <a:r>
              <a:rPr lang="fr-FR" sz="2200" dirty="0" err="1" smtClean="0">
                <a:solidFill>
                  <a:srgbClr val="00B0F0"/>
                </a:solidFill>
                <a:latin typeface="+mj-lt"/>
              </a:rPr>
              <a:t>represents</a:t>
            </a:r>
            <a:r>
              <a:rPr lang="fr-FR" sz="2200" dirty="0" smtClean="0">
                <a:solidFill>
                  <a:srgbClr val="00B0F0"/>
                </a:solidFill>
                <a:latin typeface="+mj-lt"/>
              </a:rPr>
              <a:t> </a:t>
            </a:r>
            <a:r>
              <a:rPr lang="fr-FR" sz="2200" dirty="0">
                <a:solidFill>
                  <a:srgbClr val="00B0F0"/>
                </a:solidFill>
                <a:latin typeface="+mj-lt"/>
              </a:rPr>
              <a:t> </a:t>
            </a:r>
            <a:r>
              <a:rPr lang="fr-FR" sz="2200" dirty="0" smtClean="0">
                <a:solidFill>
                  <a:srgbClr val="00B0F0"/>
                </a:solidFill>
                <a:latin typeface="+mj-lt"/>
              </a:rPr>
              <a:t>the </a:t>
            </a:r>
            <a:r>
              <a:rPr lang="fr-FR" sz="2200" dirty="0" err="1" smtClean="0">
                <a:solidFill>
                  <a:srgbClr val="00B0F0"/>
                </a:solidFill>
                <a:latin typeface="+mj-lt"/>
              </a:rPr>
              <a:t>transient</a:t>
            </a:r>
            <a:r>
              <a:rPr lang="fr-FR" sz="2200" dirty="0" smtClean="0">
                <a:solidFill>
                  <a:srgbClr val="00B0F0"/>
                </a:solidFill>
                <a:latin typeface="+mj-lt"/>
              </a:rPr>
              <a:t> </a:t>
            </a:r>
            <a:r>
              <a:rPr lang="fr-FR" sz="2200" dirty="0" err="1" smtClean="0">
                <a:solidFill>
                  <a:srgbClr val="00B0F0"/>
                </a:solidFill>
                <a:latin typeface="+mj-lt"/>
              </a:rPr>
              <a:t>regime</a:t>
            </a:r>
            <a:r>
              <a:rPr lang="fr-FR" sz="2200" dirty="0">
                <a:solidFill>
                  <a:srgbClr val="00B0F0"/>
                </a:solidFill>
                <a:latin typeface="+mj-lt"/>
              </a:rPr>
              <a:t> </a:t>
            </a:r>
            <a:endParaRPr lang="fr-FR" sz="2200" dirty="0" smtClean="0">
              <a:solidFill>
                <a:srgbClr val="00B0F0"/>
              </a:solidFill>
              <a:latin typeface="+mj-lt"/>
            </a:endParaRPr>
          </a:p>
          <a:p>
            <a:pPr lvl="1" algn="just"/>
            <a:r>
              <a:rPr lang="en-US" sz="2200" dirty="0" smtClean="0">
                <a:solidFill>
                  <a:srgbClr val="00B0F0"/>
                </a:solidFill>
                <a:latin typeface="+mj-lt"/>
              </a:rPr>
              <a:t>The </a:t>
            </a:r>
            <a:r>
              <a:rPr lang="en-US" sz="2200" dirty="0">
                <a:solidFill>
                  <a:srgbClr val="00B0F0"/>
                </a:solidFill>
                <a:latin typeface="+mj-lt"/>
              </a:rPr>
              <a:t>order of the SLIT is set </a:t>
            </a:r>
            <a:r>
              <a:rPr lang="en-US" sz="2200" dirty="0" smtClean="0">
                <a:solidFill>
                  <a:srgbClr val="00B0F0"/>
                </a:solidFill>
                <a:latin typeface="+mj-lt"/>
              </a:rPr>
              <a:t>by</a:t>
            </a:r>
            <a:r>
              <a:rPr lang="fr-FR" sz="2200" dirty="0" smtClean="0">
                <a:solidFill>
                  <a:srgbClr val="00B0F0"/>
                </a:solidFill>
                <a:latin typeface="+mj-lt"/>
              </a:rPr>
              <a:t> </a:t>
            </a:r>
            <a:r>
              <a:rPr lang="fr-FR" sz="2200" dirty="0">
                <a:solidFill>
                  <a:srgbClr val="00B0F0"/>
                </a:solidFill>
                <a:latin typeface="+mj-lt"/>
              </a:rPr>
              <a:t>N≥M </a:t>
            </a:r>
          </a:p>
        </p:txBody>
      </p:sp>
      <p:graphicFrame>
        <p:nvGraphicFramePr>
          <p:cNvPr id="115712" name="Object 0"/>
          <p:cNvGraphicFramePr>
            <a:graphicFrameLocks noChangeAspect="1"/>
          </p:cNvGraphicFramePr>
          <p:nvPr/>
        </p:nvGraphicFramePr>
        <p:xfrm>
          <a:off x="1676400" y="1487488"/>
          <a:ext cx="6264275" cy="1839912"/>
        </p:xfrm>
        <a:graphic>
          <a:graphicData uri="http://schemas.openxmlformats.org/presentationml/2006/ole">
            <mc:AlternateContent xmlns:mc="http://schemas.openxmlformats.org/markup-compatibility/2006">
              <mc:Choice xmlns:v="urn:schemas-microsoft-com:vml" Requires="v">
                <p:oleObj spid="_x0000_s283690" name="Équation" r:id="rId3" imgW="76809600" imgH="22555200" progId="">
                  <p:embed/>
                </p:oleObj>
              </mc:Choice>
              <mc:Fallback>
                <p:oleObj name="Équation" r:id="rId3" imgW="76809600" imgH="22555200" progId="">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487488"/>
                        <a:ext cx="6264275" cy="183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ZoneTexte 4"/>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SLIT TRANSFER FUNCTION</a:t>
            </a:r>
            <a:endParaRPr lang="fr-FR" sz="3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5712"/>
                                        </p:tgtEl>
                                        <p:attrNameLst>
                                          <p:attrName>style.visibility</p:attrName>
                                        </p:attrNameLst>
                                      </p:cBhvr>
                                      <p:to>
                                        <p:strVal val="visible"/>
                                      </p:to>
                                    </p:set>
                                    <p:anim calcmode="lin" valueType="num">
                                      <p:cBhvr additive="base">
                                        <p:cTn id="7" dur="500" fill="hold"/>
                                        <p:tgtEl>
                                          <p:spTgt spid="115712"/>
                                        </p:tgtEl>
                                        <p:attrNameLst>
                                          <p:attrName>ppt_x</p:attrName>
                                        </p:attrNameLst>
                                      </p:cBhvr>
                                      <p:tavLst>
                                        <p:tav tm="0">
                                          <p:val>
                                            <p:strVal val="0-#ppt_w/2"/>
                                          </p:val>
                                        </p:tav>
                                        <p:tav tm="100000">
                                          <p:val>
                                            <p:strVal val="#ppt_x"/>
                                          </p:val>
                                        </p:tav>
                                      </p:tavLst>
                                    </p:anim>
                                    <p:anim calcmode="lin" valueType="num">
                                      <p:cBhvr additive="base">
                                        <p:cTn id="8" dur="500" fill="hold"/>
                                        <p:tgtEl>
                                          <p:spTgt spid="1157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0" end="0"/>
                                            </p:txEl>
                                          </p:spTgt>
                                        </p:tgtEl>
                                        <p:attrNameLst>
                                          <p:attrName>style.visibility</p:attrName>
                                        </p:attrNameLst>
                                      </p:cBhvr>
                                      <p:to>
                                        <p:strVal val="visible"/>
                                      </p:to>
                                    </p:set>
                                    <p:anim calcmode="lin" valueType="num">
                                      <p:cBhvr additive="base">
                                        <p:cTn id="13"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91139">
                                            <p:txEl>
                                              <p:pRg st="6" end="6"/>
                                            </p:txEl>
                                          </p:spTgt>
                                        </p:tgtEl>
                                        <p:attrNameLst>
                                          <p:attrName>style.visibility</p:attrName>
                                        </p:attrNameLst>
                                      </p:cBhvr>
                                      <p:to>
                                        <p:strVal val="visible"/>
                                      </p:to>
                                    </p:set>
                                    <p:anim calcmode="lin" valueType="num">
                                      <p:cBhvr additive="base">
                                        <p:cTn id="17" dur="500" fill="hold"/>
                                        <p:tgtEl>
                                          <p:spTgt spid="91139">
                                            <p:txEl>
                                              <p:pRg st="6" end="6"/>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1139">
                                            <p:txEl>
                                              <p:pRg st="6" end="6"/>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91139">
                                            <p:txEl>
                                              <p:pRg st="7" end="7"/>
                                            </p:txEl>
                                          </p:spTgt>
                                        </p:tgtEl>
                                        <p:attrNameLst>
                                          <p:attrName>style.visibility</p:attrName>
                                        </p:attrNameLst>
                                      </p:cBhvr>
                                      <p:to>
                                        <p:strVal val="visible"/>
                                      </p:to>
                                    </p:set>
                                    <p:anim calcmode="lin" valueType="num">
                                      <p:cBhvr additive="base">
                                        <p:cTn id="21"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91139">
                                            <p:txEl>
                                              <p:pRg st="7" end="7"/>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91139">
                                            <p:txEl>
                                              <p:pRg st="8" end="8"/>
                                            </p:txEl>
                                          </p:spTgt>
                                        </p:tgtEl>
                                        <p:attrNameLst>
                                          <p:attrName>style.visibility</p:attrName>
                                        </p:attrNameLst>
                                      </p:cBhvr>
                                      <p:to>
                                        <p:strVal val="visible"/>
                                      </p:to>
                                    </p:set>
                                    <p:anim calcmode="lin" valueType="num">
                                      <p:cBhvr additive="base">
                                        <p:cTn id="25" dur="500" fill="hold"/>
                                        <p:tgtEl>
                                          <p:spTgt spid="91139">
                                            <p:txEl>
                                              <p:pRg st="8" end="8"/>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685800"/>
            <a:ext cx="9652000" cy="3429000"/>
          </a:xfrm>
        </p:spPr>
        <p:txBody>
          <a:bodyPr/>
          <a:lstStyle/>
          <a:p>
            <a:pPr algn="just"/>
            <a:r>
              <a:rPr lang="en-US" sz="2200" dirty="0">
                <a:latin typeface="+mj-lt"/>
              </a:rPr>
              <a:t>The frequency response H(f) of an SLIT is a special case of the transfer function H(p), </a:t>
            </a:r>
          </a:p>
          <a:p>
            <a:pPr algn="just"/>
            <a:endParaRPr lang="fr-FR" sz="2200" dirty="0">
              <a:latin typeface="+mj-lt"/>
            </a:endParaRPr>
          </a:p>
          <a:p>
            <a:pPr algn="just"/>
            <a:r>
              <a:rPr lang="fr-FR" sz="2200" dirty="0" smtClean="0">
                <a:solidFill>
                  <a:srgbClr val="0070C0"/>
                </a:solidFill>
                <a:latin typeface="+mj-lt"/>
              </a:rPr>
              <a:t>In </a:t>
            </a:r>
            <a:r>
              <a:rPr lang="fr-FR" sz="2200" dirty="0" err="1" smtClean="0">
                <a:solidFill>
                  <a:srgbClr val="0070C0"/>
                </a:solidFill>
                <a:latin typeface="+mj-lt"/>
              </a:rPr>
              <a:t>fact</a:t>
            </a:r>
            <a:r>
              <a:rPr lang="fr-FR" sz="2200" dirty="0" smtClean="0">
                <a:solidFill>
                  <a:srgbClr val="0070C0"/>
                </a:solidFill>
                <a:latin typeface="+mj-lt"/>
              </a:rPr>
              <a:t>                                         for</a:t>
            </a:r>
            <a:endParaRPr lang="fr-FR" sz="2200" dirty="0">
              <a:latin typeface="+mj-lt"/>
            </a:endParaRP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endParaRPr lang="fr-FR" sz="2200" dirty="0" smtClean="0">
              <a:solidFill>
                <a:srgbClr val="002060"/>
              </a:solidFill>
              <a:latin typeface="+mj-lt"/>
            </a:endParaRPr>
          </a:p>
          <a:p>
            <a:pPr algn="just"/>
            <a:r>
              <a:rPr lang="en-US" sz="2200" dirty="0">
                <a:latin typeface="+mj-lt"/>
              </a:rPr>
              <a:t>The gain in dB of an SLIT can be represented by:</a:t>
            </a:r>
          </a:p>
          <a:p>
            <a:pPr algn="just"/>
            <a:endParaRPr lang="fr-FR" sz="2200" dirty="0">
              <a:latin typeface="+mj-lt"/>
            </a:endParaRPr>
          </a:p>
          <a:p>
            <a:pPr algn="just"/>
            <a:endParaRPr lang="en-US" sz="2200" dirty="0" smtClean="0">
              <a:latin typeface="+mj-lt"/>
            </a:endParaRPr>
          </a:p>
          <a:p>
            <a:pPr algn="just"/>
            <a:r>
              <a:rPr lang="en-US" sz="2200" dirty="0" smtClean="0">
                <a:latin typeface="+mj-lt"/>
              </a:rPr>
              <a:t>The </a:t>
            </a:r>
            <a:r>
              <a:rPr lang="en-US" sz="2200" dirty="0">
                <a:latin typeface="+mj-lt"/>
              </a:rPr>
              <a:t>phase shift brought by the SLIT on the output signal compared to the input signal is given by:</a:t>
            </a:r>
          </a:p>
          <a:p>
            <a:pPr algn="just"/>
            <a:endParaRPr lang="fr-FR" sz="2200" dirty="0">
              <a:latin typeface="+mj-lt"/>
            </a:endParaRPr>
          </a:p>
        </p:txBody>
      </p:sp>
      <p:sp>
        <p:nvSpPr>
          <p:cNvPr id="6" name="ZoneTexte 5"/>
          <p:cNvSpPr txBox="1"/>
          <p:nvPr/>
        </p:nvSpPr>
        <p:spPr>
          <a:xfrm>
            <a:off x="0" y="0"/>
            <a:ext cx="9906000" cy="553998"/>
          </a:xfrm>
          <a:prstGeom prst="rect">
            <a:avLst/>
          </a:prstGeom>
          <a:noFill/>
        </p:spPr>
        <p:txBody>
          <a:bodyPr wrap="square" rtlCol="0">
            <a:spAutoFit/>
          </a:bodyPr>
          <a:lstStyle/>
          <a:p>
            <a:pPr algn="ctr"/>
            <a:r>
              <a:rPr lang="en-US" sz="3000" dirty="0">
                <a:solidFill>
                  <a:srgbClr val="FF0000"/>
                </a:solidFill>
                <a:latin typeface="+mj-lt"/>
              </a:rPr>
              <a:t>FREQUENCY RESPONSE OF A SLIT</a:t>
            </a:r>
          </a:p>
        </p:txBody>
      </p:sp>
      <p:graphicFrame>
        <p:nvGraphicFramePr>
          <p:cNvPr id="7" name="Objet 6"/>
          <p:cNvGraphicFramePr>
            <a:graphicFrameLocks noChangeAspect="1"/>
          </p:cNvGraphicFramePr>
          <p:nvPr/>
        </p:nvGraphicFramePr>
        <p:xfrm>
          <a:off x="2741613" y="4303713"/>
          <a:ext cx="3752850" cy="573087"/>
        </p:xfrm>
        <a:graphic>
          <a:graphicData uri="http://schemas.openxmlformats.org/presentationml/2006/ole">
            <mc:AlternateContent xmlns:mc="http://schemas.openxmlformats.org/markup-compatibility/2006">
              <mc:Choice xmlns:v="urn:schemas-microsoft-com:vml" Requires="v">
                <p:oleObj spid="_x0000_s285898" name="Équation" r:id="rId3" imgW="39928800" imgH="6096000" progId="">
                  <p:embed/>
                </p:oleObj>
              </mc:Choice>
              <mc:Fallback>
                <p:oleObj name="Équation" r:id="rId3" imgW="39928800" imgH="6096000" progId="">
                  <p:embed/>
                  <p:pic>
                    <p:nvPicPr>
                      <p:cNvPr id="0"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1613" y="4303713"/>
                        <a:ext cx="3752850" cy="573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9684" name="Object 4"/>
          <p:cNvGraphicFramePr>
            <a:graphicFrameLocks noChangeAspect="1"/>
          </p:cNvGraphicFramePr>
          <p:nvPr>
            <p:extLst>
              <p:ext uri="{D42A27DB-BD31-4B8C-83A1-F6EECF244321}">
                <p14:modId xmlns:p14="http://schemas.microsoft.com/office/powerpoint/2010/main" val="2072121188"/>
              </p:ext>
            </p:extLst>
          </p:nvPr>
        </p:nvGraphicFramePr>
        <p:xfrm>
          <a:off x="2755836" y="2152610"/>
          <a:ext cx="3251200" cy="1467143"/>
        </p:xfrm>
        <a:graphic>
          <a:graphicData uri="http://schemas.openxmlformats.org/presentationml/2006/ole">
            <mc:AlternateContent xmlns:mc="http://schemas.openxmlformats.org/markup-compatibility/2006">
              <mc:Choice xmlns:v="urn:schemas-microsoft-com:vml" Requires="v">
                <p:oleObj spid="_x0000_s285899" name="Équation" r:id="rId5" imgW="44500800" imgH="20116800" progId="">
                  <p:embed/>
                </p:oleObj>
              </mc:Choice>
              <mc:Fallback>
                <p:oleObj name="Équation" r:id="rId5" imgW="44500800" imgH="20116800" progId="">
                  <p:embed/>
                  <p:pic>
                    <p:nvPicPr>
                      <p:cNvPr id="0"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55836" y="2152610"/>
                        <a:ext cx="3251200" cy="1467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t 8"/>
          <p:cNvGraphicFramePr>
            <a:graphicFrameLocks noChangeAspect="1"/>
          </p:cNvGraphicFramePr>
          <p:nvPr/>
        </p:nvGraphicFramePr>
        <p:xfrm>
          <a:off x="1701800" y="1790701"/>
          <a:ext cx="1854200" cy="463550"/>
        </p:xfrm>
        <a:graphic>
          <a:graphicData uri="http://schemas.openxmlformats.org/presentationml/2006/ole">
            <mc:AlternateContent xmlns:mc="http://schemas.openxmlformats.org/markup-compatibility/2006">
              <mc:Choice xmlns:v="urn:schemas-microsoft-com:vml" Requires="v">
                <p:oleObj spid="_x0000_s285900" name="Équation" r:id="rId7" imgW="20726400" imgH="5181600" progId="">
                  <p:embed/>
                </p:oleObj>
              </mc:Choice>
              <mc:Fallback>
                <p:oleObj name="Équation" r:id="rId7" imgW="20726400" imgH="5181600" progId="">
                  <p:embed/>
                  <p:pic>
                    <p:nvPicPr>
                      <p:cNvPr id="0"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1800" y="1790701"/>
                        <a:ext cx="1854200"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t 9"/>
          <p:cNvGraphicFramePr>
            <a:graphicFrameLocks noChangeAspect="1"/>
          </p:cNvGraphicFramePr>
          <p:nvPr/>
        </p:nvGraphicFramePr>
        <p:xfrm>
          <a:off x="4622799" y="1778000"/>
          <a:ext cx="2393159" cy="531813"/>
        </p:xfrm>
        <a:graphic>
          <a:graphicData uri="http://schemas.openxmlformats.org/presentationml/2006/ole">
            <mc:AlternateContent xmlns:mc="http://schemas.openxmlformats.org/markup-compatibility/2006">
              <mc:Choice xmlns:v="urn:schemas-microsoft-com:vml" Requires="v">
                <p:oleObj spid="_x0000_s285901" name="Équation" r:id="rId9" imgW="21945600" imgH="4876800" progId="">
                  <p:embed/>
                </p:oleObj>
              </mc:Choice>
              <mc:Fallback>
                <p:oleObj name="Équation" r:id="rId9" imgW="21945600" imgH="4876800" progId="">
                  <p:embed/>
                  <p:pic>
                    <p:nvPicPr>
                      <p:cNvPr id="0" name="Picture 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22799" y="1778000"/>
                        <a:ext cx="2393159" cy="531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t 10"/>
          <p:cNvGraphicFramePr>
            <a:graphicFrameLocks noChangeAspect="1"/>
          </p:cNvGraphicFramePr>
          <p:nvPr/>
        </p:nvGraphicFramePr>
        <p:xfrm>
          <a:off x="3314700" y="5713412"/>
          <a:ext cx="3956842" cy="879298"/>
        </p:xfrm>
        <a:graphic>
          <a:graphicData uri="http://schemas.openxmlformats.org/presentationml/2006/ole">
            <mc:AlternateContent xmlns:mc="http://schemas.openxmlformats.org/markup-compatibility/2006">
              <mc:Choice xmlns:v="urn:schemas-microsoft-com:vml" Requires="v">
                <p:oleObj spid="_x0000_s285902" name="Équation" r:id="rId11" imgW="49377600" imgH="10972800" progId="">
                  <p:embed/>
                </p:oleObj>
              </mc:Choice>
              <mc:Fallback>
                <p:oleObj name="Équation" r:id="rId11" imgW="49377600" imgH="10972800" progId="">
                  <p:embed/>
                  <p:pic>
                    <p:nvPicPr>
                      <p:cNvPr id="0" name="Picture 2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14700" y="5713412"/>
                        <a:ext cx="3956842" cy="8792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2" end="2"/>
                                            </p:txEl>
                                          </p:spTgt>
                                        </p:tgtEl>
                                        <p:attrNameLst>
                                          <p:attrName>style.visibility</p:attrName>
                                        </p:attrNameLst>
                                      </p:cBhvr>
                                      <p:to>
                                        <p:strVal val="visible"/>
                                      </p:to>
                                    </p:set>
                                    <p:anim calcmode="lin" valueType="num">
                                      <p:cBhvr additive="base">
                                        <p:cTn id="13" dur="500" fill="hold"/>
                                        <p:tgtEl>
                                          <p:spTgt spid="91139">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7" end="7"/>
                                            </p:txEl>
                                          </p:spTgt>
                                        </p:tgtEl>
                                        <p:attrNameLst>
                                          <p:attrName>style.visibility</p:attrName>
                                        </p:attrNameLst>
                                      </p:cBhvr>
                                      <p:to>
                                        <p:strVal val="visible"/>
                                      </p:to>
                                    </p:set>
                                    <p:anim calcmode="lin" valueType="num">
                                      <p:cBhvr additive="base">
                                        <p:cTn id="19"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1139">
                                            <p:txEl>
                                              <p:pRg st="10" end="10"/>
                                            </p:txEl>
                                          </p:spTgt>
                                        </p:tgtEl>
                                        <p:attrNameLst>
                                          <p:attrName>style.visibility</p:attrName>
                                        </p:attrNameLst>
                                      </p:cBhvr>
                                      <p:to>
                                        <p:strVal val="visible"/>
                                      </p:to>
                                    </p:set>
                                    <p:anim calcmode="lin" valueType="num">
                                      <p:cBhvr additive="base">
                                        <p:cTn id="25" dur="500" fill="hold"/>
                                        <p:tgtEl>
                                          <p:spTgt spid="91139">
                                            <p:txEl>
                                              <p:pRg st="10" end="1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99684"/>
                                        </p:tgtEl>
                                        <p:attrNameLst>
                                          <p:attrName>style.visibility</p:attrName>
                                        </p:attrNameLst>
                                      </p:cBhvr>
                                      <p:to>
                                        <p:strVal val="visible"/>
                                      </p:to>
                                    </p:set>
                                    <p:anim calcmode="lin" valueType="num">
                                      <p:cBhvr additive="base">
                                        <p:cTn id="31" dur="500" fill="hold"/>
                                        <p:tgtEl>
                                          <p:spTgt spid="199684"/>
                                        </p:tgtEl>
                                        <p:attrNameLst>
                                          <p:attrName>ppt_x</p:attrName>
                                        </p:attrNameLst>
                                      </p:cBhvr>
                                      <p:tavLst>
                                        <p:tav tm="0">
                                          <p:val>
                                            <p:strVal val="0-#ppt_w/2"/>
                                          </p:val>
                                        </p:tav>
                                        <p:tav tm="100000">
                                          <p:val>
                                            <p:strVal val="#ppt_x"/>
                                          </p:val>
                                        </p:tav>
                                      </p:tavLst>
                                    </p:anim>
                                    <p:anim calcmode="lin" valueType="num">
                                      <p:cBhvr additive="base">
                                        <p:cTn id="32" dur="500" fill="hold"/>
                                        <p:tgtEl>
                                          <p:spTgt spid="1996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1054100"/>
            <a:ext cx="9652000" cy="3429000"/>
          </a:xfrm>
        </p:spPr>
        <p:txBody>
          <a:bodyPr/>
          <a:lstStyle/>
          <a:p>
            <a:pPr algn="just"/>
            <a:r>
              <a:rPr lang="fr-FR" sz="2200" dirty="0">
                <a:solidFill>
                  <a:srgbClr val="7030A0"/>
                </a:solidFill>
                <a:latin typeface="+mj-lt"/>
              </a:rPr>
              <a:t> </a:t>
            </a:r>
            <a:r>
              <a:rPr lang="en-US" sz="2200" dirty="0">
                <a:solidFill>
                  <a:srgbClr val="7030A0"/>
                </a:solidFill>
                <a:latin typeface="+mj-lt"/>
              </a:rPr>
              <a:t>The bandwidth (BW) of an SLIT is the frequency range limited by the cut-off frequency(</a:t>
            </a:r>
            <a:r>
              <a:rPr lang="en-US" sz="2200" dirty="0" err="1">
                <a:solidFill>
                  <a:srgbClr val="7030A0"/>
                </a:solidFill>
                <a:latin typeface="+mj-lt"/>
              </a:rPr>
              <a:t>ies</a:t>
            </a:r>
            <a:r>
              <a:rPr lang="en-US" sz="2200" dirty="0">
                <a:solidFill>
                  <a:srgbClr val="7030A0"/>
                </a:solidFill>
                <a:latin typeface="+mj-lt"/>
              </a:rPr>
              <a:t>). The cut-off frequencies correspond:</a:t>
            </a:r>
          </a:p>
          <a:p>
            <a:pPr algn="just"/>
            <a:endParaRPr lang="en-US" sz="2200" dirty="0">
              <a:solidFill>
                <a:srgbClr val="7030A0"/>
              </a:solidFill>
              <a:latin typeface="+mj-lt"/>
            </a:endParaRPr>
          </a:p>
          <a:p>
            <a:pPr algn="just"/>
            <a:endParaRPr lang="fr-FR" sz="2200" dirty="0">
              <a:latin typeface="+mj-lt"/>
            </a:endParaRPr>
          </a:p>
          <a:p>
            <a:pPr algn="just"/>
            <a:endParaRPr lang="fr-FR" sz="2200" dirty="0">
              <a:solidFill>
                <a:srgbClr val="0070C0"/>
              </a:solidFill>
              <a:latin typeface="+mj-lt"/>
            </a:endParaRPr>
          </a:p>
          <a:p>
            <a:pPr algn="just"/>
            <a:r>
              <a:rPr lang="fr-FR" sz="2200" dirty="0">
                <a:solidFill>
                  <a:srgbClr val="0070C0"/>
                </a:solidFill>
                <a:latin typeface="+mj-lt"/>
              </a:rPr>
              <a:t> </a:t>
            </a:r>
            <a:r>
              <a:rPr lang="fr-FR" sz="2400" dirty="0" err="1"/>
              <a:t>They</a:t>
            </a:r>
            <a:r>
              <a:rPr lang="fr-FR" sz="2400" dirty="0"/>
              <a:t> </a:t>
            </a:r>
            <a:r>
              <a:rPr lang="fr-FR" sz="2400" dirty="0" err="1"/>
              <a:t>also</a:t>
            </a:r>
            <a:r>
              <a:rPr lang="fr-FR" sz="2400" dirty="0"/>
              <a:t> correspond</a:t>
            </a:r>
            <a:endParaRPr lang="fr-FR" sz="2200" dirty="0">
              <a:solidFill>
                <a:srgbClr val="0070C0"/>
              </a:solidFill>
              <a:latin typeface="+mj-lt"/>
            </a:endParaRPr>
          </a:p>
          <a:p>
            <a:pPr algn="just"/>
            <a:endParaRPr lang="fr-FR" sz="2200" dirty="0">
              <a:latin typeface="+mj-lt"/>
            </a:endParaRPr>
          </a:p>
          <a:p>
            <a:pPr algn="just"/>
            <a:endParaRPr lang="fr-FR" sz="2200" dirty="0" smtClean="0">
              <a:latin typeface="+mj-lt"/>
            </a:endParaRPr>
          </a:p>
          <a:p>
            <a:pPr algn="just"/>
            <a:endParaRPr lang="fr-FR" sz="2200" dirty="0">
              <a:latin typeface="+mj-lt"/>
            </a:endParaRPr>
          </a:p>
          <a:p>
            <a:pPr algn="just"/>
            <a:r>
              <a:rPr lang="fr-FR" sz="2200" dirty="0">
                <a:latin typeface="+mj-lt"/>
              </a:rPr>
              <a:t> </a:t>
            </a:r>
            <a:r>
              <a:rPr lang="en-US" sz="2200" dirty="0">
                <a:latin typeface="+mj-lt"/>
              </a:rPr>
              <a:t>We often talk about cut frequencies at -3dB</a:t>
            </a:r>
          </a:p>
          <a:p>
            <a:pPr algn="just"/>
            <a:endParaRPr lang="fr-FR" sz="2200" dirty="0" smtClean="0">
              <a:latin typeface="+mj-lt"/>
            </a:endParaRPr>
          </a:p>
          <a:p>
            <a:pPr lvl="1" algn="just"/>
            <a:endParaRPr lang="fr-FR" sz="2200" dirty="0">
              <a:latin typeface="+mj-lt"/>
            </a:endParaRPr>
          </a:p>
          <a:p>
            <a:pPr lvl="1" algn="just"/>
            <a:endParaRPr lang="fr-FR" sz="2200" dirty="0">
              <a:latin typeface="+mj-lt"/>
            </a:endParaRPr>
          </a:p>
          <a:p>
            <a:pPr lvl="1" algn="just"/>
            <a:endParaRPr lang="fr-FR" sz="2200" dirty="0">
              <a:latin typeface="+mj-lt"/>
            </a:endParaRPr>
          </a:p>
          <a:p>
            <a:pPr lvl="1" algn="just"/>
            <a:endParaRPr lang="fr-FR" sz="2200" dirty="0">
              <a:latin typeface="+mj-lt"/>
            </a:endParaRPr>
          </a:p>
        </p:txBody>
      </p:sp>
      <p:graphicFrame>
        <p:nvGraphicFramePr>
          <p:cNvPr id="12" name="Objet 11"/>
          <p:cNvGraphicFramePr>
            <a:graphicFrameLocks noChangeAspect="1"/>
          </p:cNvGraphicFramePr>
          <p:nvPr/>
        </p:nvGraphicFramePr>
        <p:xfrm>
          <a:off x="4585495" y="1778000"/>
          <a:ext cx="3017661" cy="1155700"/>
        </p:xfrm>
        <a:graphic>
          <a:graphicData uri="http://schemas.openxmlformats.org/presentationml/2006/ole">
            <mc:AlternateContent xmlns:mc="http://schemas.openxmlformats.org/markup-compatibility/2006">
              <mc:Choice xmlns:v="urn:schemas-microsoft-com:vml" Requires="v">
                <p:oleObj spid="_x0000_s286802" name="Équation" r:id="rId3" imgW="28651200" imgH="10972800" progId="">
                  <p:embed/>
                </p:oleObj>
              </mc:Choice>
              <mc:Fallback>
                <p:oleObj name="Équation" r:id="rId3" imgW="28651200" imgH="10972800" progId="">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5495" y="1778000"/>
                        <a:ext cx="3017661"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1736" name="Object 8"/>
          <p:cNvGraphicFramePr>
            <a:graphicFrameLocks noChangeAspect="1"/>
          </p:cNvGraphicFramePr>
          <p:nvPr/>
        </p:nvGraphicFramePr>
        <p:xfrm>
          <a:off x="4002088" y="3643313"/>
          <a:ext cx="4584700" cy="573087"/>
        </p:xfrm>
        <a:graphic>
          <a:graphicData uri="http://schemas.openxmlformats.org/presentationml/2006/ole">
            <mc:AlternateContent xmlns:mc="http://schemas.openxmlformats.org/markup-compatibility/2006">
              <mc:Choice xmlns:v="urn:schemas-microsoft-com:vml" Requires="v">
                <p:oleObj spid="_x0000_s286803" name="Équation" r:id="rId5" imgW="48768000" imgH="6096000" progId="">
                  <p:embed/>
                </p:oleObj>
              </mc:Choice>
              <mc:Fallback>
                <p:oleObj name="Équation" r:id="rId5" imgW="48768000" imgH="6096000" progId="">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02088" y="3643313"/>
                        <a:ext cx="4584700" cy="573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en-US" sz="3000">
                <a:solidFill>
                  <a:srgbClr val="FF0000"/>
                </a:solidFill>
              </a:rPr>
              <a:t>FREQUENCY RESPONSE OF A SLIT</a:t>
            </a:r>
            <a:endParaRPr lang="en-US" sz="3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4" end="4"/>
                                            </p:txEl>
                                          </p:spTgt>
                                        </p:tgtEl>
                                        <p:attrNameLst>
                                          <p:attrName>style.visibility</p:attrName>
                                        </p:attrNameLst>
                                      </p:cBhvr>
                                      <p:to>
                                        <p:strVal val="visible"/>
                                      </p:to>
                                    </p:set>
                                    <p:anim calcmode="lin" valueType="num">
                                      <p:cBhvr additive="base">
                                        <p:cTn id="13" dur="500" fill="hold"/>
                                        <p:tgtEl>
                                          <p:spTgt spid="91139">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8" end="8"/>
                                            </p:txEl>
                                          </p:spTgt>
                                        </p:tgtEl>
                                        <p:attrNameLst>
                                          <p:attrName>style.visibility</p:attrName>
                                        </p:attrNameLst>
                                      </p:cBhvr>
                                      <p:to>
                                        <p:strVal val="visible"/>
                                      </p:to>
                                    </p:set>
                                    <p:anim calcmode="lin" valueType="num">
                                      <p:cBhvr additive="base">
                                        <p:cTn id="19" dur="500" fill="hold"/>
                                        <p:tgtEl>
                                          <p:spTgt spid="91139">
                                            <p:txEl>
                                              <p:pRg st="8" end="8"/>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STABILITY OF SLIT</a:t>
            </a:r>
          </a:p>
        </p:txBody>
      </p:sp>
      <p:graphicFrame>
        <p:nvGraphicFramePr>
          <p:cNvPr id="222209" name="Object 1"/>
          <p:cNvGraphicFramePr>
            <a:graphicFrameLocks noChangeAspect="1"/>
          </p:cNvGraphicFramePr>
          <p:nvPr/>
        </p:nvGraphicFramePr>
        <p:xfrm>
          <a:off x="660400" y="1139825"/>
          <a:ext cx="8539163" cy="1666875"/>
        </p:xfrm>
        <a:graphic>
          <a:graphicData uri="http://schemas.openxmlformats.org/presentationml/2006/ole">
            <mc:AlternateContent xmlns:mc="http://schemas.openxmlformats.org/markup-compatibility/2006">
              <mc:Choice xmlns:v="urn:schemas-microsoft-com:vml" Requires="v">
                <p:oleObj spid="_x0000_s288893" name="Équation" r:id="rId3" imgW="92964000" imgH="20116800" progId="">
                  <p:embed/>
                </p:oleObj>
              </mc:Choice>
              <mc:Fallback>
                <p:oleObj name="Équation" r:id="rId3" imgW="92964000" imgH="20116800" progId="">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00" y="1139825"/>
                        <a:ext cx="8539163"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ZoneTexte 3"/>
          <p:cNvSpPr txBox="1"/>
          <p:nvPr/>
        </p:nvSpPr>
        <p:spPr>
          <a:xfrm>
            <a:off x="0" y="698500"/>
            <a:ext cx="9906000" cy="769441"/>
          </a:xfrm>
          <a:prstGeom prst="rect">
            <a:avLst/>
          </a:prstGeom>
          <a:noFill/>
        </p:spPr>
        <p:txBody>
          <a:bodyPr wrap="square" rtlCol="0">
            <a:spAutoFit/>
          </a:bodyPr>
          <a:lstStyle/>
          <a:p>
            <a:pPr algn="just"/>
            <a:r>
              <a:rPr lang="en-US" sz="2200" b="0">
                <a:solidFill>
                  <a:srgbClr val="7030A0"/>
                </a:solidFill>
                <a:latin typeface="+mj-lt"/>
              </a:rPr>
              <a:t>An SLIT is known to have a transfer function H(p) that is formed by a ratio of two polynomials in p.</a:t>
            </a:r>
            <a:endParaRPr lang="fr-FR" sz="2200" b="0" dirty="0">
              <a:solidFill>
                <a:srgbClr val="7030A0"/>
              </a:solidFill>
              <a:latin typeface="+mj-lt"/>
            </a:endParaRPr>
          </a:p>
        </p:txBody>
      </p:sp>
      <p:sp>
        <p:nvSpPr>
          <p:cNvPr id="6" name="ZoneTexte 5"/>
          <p:cNvSpPr txBox="1"/>
          <p:nvPr/>
        </p:nvSpPr>
        <p:spPr>
          <a:xfrm>
            <a:off x="0" y="2590800"/>
            <a:ext cx="9906000" cy="2800767"/>
          </a:xfrm>
          <a:prstGeom prst="rect">
            <a:avLst/>
          </a:prstGeom>
          <a:noFill/>
        </p:spPr>
        <p:txBody>
          <a:bodyPr wrap="square" rtlCol="0">
            <a:spAutoFit/>
          </a:bodyPr>
          <a:lstStyle/>
          <a:p>
            <a:r>
              <a:rPr lang="en-US" sz="2200" b="0" dirty="0">
                <a:latin typeface="+mj-lt"/>
              </a:rPr>
              <a:t>Therefore, we can calculate the roots of N(p) and also the roots of D(p).</a:t>
            </a:r>
          </a:p>
          <a:p>
            <a:endParaRPr lang="fr-FR" sz="2200" b="0" dirty="0" smtClean="0">
              <a:latin typeface="+mj-lt"/>
            </a:endParaRPr>
          </a:p>
          <a:p>
            <a:r>
              <a:rPr lang="en-US" sz="2200" b="0" dirty="0">
                <a:latin typeface="+mj-lt"/>
              </a:rPr>
              <a:t>The roots of </a:t>
            </a:r>
            <a:r>
              <a:rPr lang="en-US" sz="2200" b="0" dirty="0">
                <a:solidFill>
                  <a:srgbClr val="FF0000"/>
                </a:solidFill>
                <a:latin typeface="+mj-lt"/>
              </a:rPr>
              <a:t>N(p), </a:t>
            </a:r>
            <a:r>
              <a:rPr lang="en-US" sz="2200" b="0" dirty="0">
                <a:latin typeface="+mj-lt"/>
              </a:rPr>
              <a:t>where particular values of p </a:t>
            </a:r>
            <a:r>
              <a:rPr lang="en-US" sz="2200" b="0" dirty="0" smtClean="0">
                <a:latin typeface="+mj-lt"/>
              </a:rPr>
              <a:t>cancelling </a:t>
            </a:r>
            <a:r>
              <a:rPr lang="en-US" sz="2200" b="0" dirty="0">
                <a:latin typeface="+mj-lt"/>
              </a:rPr>
              <a:t>the numerator, are called the </a:t>
            </a:r>
            <a:r>
              <a:rPr lang="en-US" sz="2200" b="0" dirty="0">
                <a:solidFill>
                  <a:srgbClr val="7030A0"/>
                </a:solidFill>
                <a:latin typeface="+mj-lt"/>
              </a:rPr>
              <a:t>zeroes</a:t>
            </a:r>
            <a:r>
              <a:rPr lang="en-US" sz="2200" b="0" dirty="0">
                <a:latin typeface="+mj-lt"/>
              </a:rPr>
              <a:t> of H(p)</a:t>
            </a:r>
          </a:p>
          <a:p>
            <a:r>
              <a:rPr lang="en-US" sz="2200" b="0" dirty="0">
                <a:latin typeface="+mj-lt"/>
              </a:rPr>
              <a:t>The roots of </a:t>
            </a:r>
            <a:r>
              <a:rPr lang="en-US" sz="2200" b="0" dirty="0">
                <a:solidFill>
                  <a:srgbClr val="FF0000"/>
                </a:solidFill>
                <a:latin typeface="+mj-lt"/>
              </a:rPr>
              <a:t>D(p)</a:t>
            </a:r>
            <a:r>
              <a:rPr lang="en-US" sz="2200" b="0" dirty="0">
                <a:latin typeface="+mj-lt"/>
              </a:rPr>
              <a:t>, where particular values of p canceling the denominator, are called the </a:t>
            </a:r>
            <a:r>
              <a:rPr lang="en-US" sz="2200" b="0" dirty="0">
                <a:solidFill>
                  <a:srgbClr val="7030A0"/>
                </a:solidFill>
                <a:latin typeface="+mj-lt"/>
              </a:rPr>
              <a:t>poles</a:t>
            </a:r>
            <a:r>
              <a:rPr lang="en-US" sz="2200" b="0" dirty="0">
                <a:latin typeface="+mj-lt"/>
              </a:rPr>
              <a:t> of H(p)</a:t>
            </a:r>
          </a:p>
          <a:p>
            <a:endParaRPr lang="en-US" sz="2200" b="0" dirty="0">
              <a:latin typeface="+mj-lt"/>
            </a:endParaRPr>
          </a:p>
          <a:p>
            <a:endParaRPr lang="fr-FR" sz="2200" b="0" dirty="0">
              <a:latin typeface="+mj-lt"/>
            </a:endParaRPr>
          </a:p>
        </p:txBody>
      </p:sp>
      <p:graphicFrame>
        <p:nvGraphicFramePr>
          <p:cNvPr id="222210" name="Object 2"/>
          <p:cNvGraphicFramePr>
            <a:graphicFrameLocks noChangeAspect="1"/>
          </p:cNvGraphicFramePr>
          <p:nvPr/>
        </p:nvGraphicFramePr>
        <p:xfrm>
          <a:off x="1357313" y="4757738"/>
          <a:ext cx="6915150" cy="908050"/>
        </p:xfrm>
        <a:graphic>
          <a:graphicData uri="http://schemas.openxmlformats.org/presentationml/2006/ole">
            <mc:AlternateContent xmlns:mc="http://schemas.openxmlformats.org/markup-compatibility/2006">
              <mc:Choice xmlns:v="urn:schemas-microsoft-com:vml" Requires="v">
                <p:oleObj spid="_x0000_s288894" name="Équation" r:id="rId5" imgW="75285600" imgH="10972800" progId="">
                  <p:embed/>
                </p:oleObj>
              </mc:Choice>
              <mc:Fallback>
                <p:oleObj name="Équation" r:id="rId5" imgW="75285600" imgH="10972800" progId="">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7313" y="4757738"/>
                        <a:ext cx="6915150"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280416" y="5665788"/>
            <a:ext cx="9906000" cy="400110"/>
          </a:xfrm>
          <a:prstGeom prst="rect">
            <a:avLst/>
          </a:prstGeom>
          <a:noFill/>
        </p:spPr>
        <p:txBody>
          <a:bodyPr wrap="square" rtlCol="0">
            <a:spAutoFit/>
          </a:bodyPr>
          <a:lstStyle/>
          <a:p>
            <a:r>
              <a:rPr lang="fr-FR" sz="2000" b="0" dirty="0" err="1" smtClean="0">
                <a:latin typeface="+mj-lt"/>
              </a:rPr>
              <a:t>where</a:t>
            </a:r>
            <a:r>
              <a:rPr lang="fr-FR" sz="2000" b="0" dirty="0" smtClean="0">
                <a:latin typeface="+mj-lt"/>
              </a:rPr>
              <a:t> </a:t>
            </a:r>
            <a:r>
              <a:rPr lang="fr-FR" sz="2000" b="0" dirty="0" err="1">
                <a:latin typeface="+mj-lt"/>
              </a:rPr>
              <a:t>z</a:t>
            </a:r>
            <a:r>
              <a:rPr lang="fr-FR" sz="2000" b="0" baseline="-25000" dirty="0" err="1">
                <a:latin typeface="+mj-lt"/>
              </a:rPr>
              <a:t>l</a:t>
            </a:r>
            <a:r>
              <a:rPr lang="fr-FR" sz="2000" b="0" dirty="0">
                <a:latin typeface="+mj-lt"/>
              </a:rPr>
              <a:t>=</a:t>
            </a:r>
            <a:r>
              <a:rPr lang="fr-FR" sz="2000" b="0" dirty="0">
                <a:latin typeface="+mj-lt"/>
                <a:sym typeface="Symbol"/>
              </a:rPr>
              <a:t></a:t>
            </a:r>
            <a:r>
              <a:rPr lang="fr-FR" sz="2000" b="0" baseline="-25000" dirty="0">
                <a:latin typeface="+mj-lt"/>
                <a:sym typeface="Symbol"/>
              </a:rPr>
              <a:t>l</a:t>
            </a:r>
            <a:r>
              <a:rPr lang="fr-FR" sz="2000" b="0" dirty="0">
                <a:latin typeface="+mj-lt"/>
                <a:sym typeface="Symbol"/>
              </a:rPr>
              <a:t>+j</a:t>
            </a:r>
            <a:r>
              <a:rPr lang="fr-FR" sz="2000" b="0" baseline="-25000" dirty="0">
                <a:latin typeface="+mj-lt"/>
                <a:sym typeface="Symbol"/>
              </a:rPr>
              <a:t>l</a:t>
            </a:r>
            <a:r>
              <a:rPr lang="fr-FR" sz="2000" b="0" dirty="0">
                <a:latin typeface="+mj-lt"/>
                <a:sym typeface="Symbol"/>
              </a:rPr>
              <a:t>= </a:t>
            </a:r>
            <a:r>
              <a:rPr lang="fr-FR" sz="2000" b="0" baseline="-25000" dirty="0">
                <a:latin typeface="+mj-lt"/>
                <a:sym typeface="Symbol"/>
              </a:rPr>
              <a:t>l</a:t>
            </a:r>
            <a:r>
              <a:rPr lang="fr-FR" sz="2000" b="0" dirty="0">
                <a:latin typeface="+mj-lt"/>
                <a:sym typeface="Symbol"/>
              </a:rPr>
              <a:t>+j2f</a:t>
            </a:r>
            <a:r>
              <a:rPr lang="fr-FR" sz="2000" b="0" baseline="-25000" dirty="0">
                <a:latin typeface="+mj-lt"/>
                <a:sym typeface="Symbol"/>
              </a:rPr>
              <a:t>l</a:t>
            </a:r>
            <a:r>
              <a:rPr lang="fr-FR" sz="2000" b="0" dirty="0">
                <a:latin typeface="+mj-lt"/>
                <a:sym typeface="Symbol"/>
              </a:rPr>
              <a:t>  </a:t>
            </a:r>
            <a:r>
              <a:rPr lang="fr-FR" sz="2000" b="0" dirty="0" smtClean="0">
                <a:latin typeface="+mj-lt"/>
                <a:sym typeface="Symbol"/>
              </a:rPr>
              <a:t>are </a:t>
            </a:r>
            <a:r>
              <a:rPr lang="fr-FR" sz="2000" b="0" dirty="0" err="1" smtClean="0">
                <a:latin typeface="+mj-lt"/>
                <a:sym typeface="Symbol"/>
              </a:rPr>
              <a:t>zeroes</a:t>
            </a:r>
            <a:r>
              <a:rPr lang="fr-FR" sz="2000" b="0" dirty="0" smtClean="0">
                <a:latin typeface="+mj-lt"/>
                <a:sym typeface="Symbol"/>
              </a:rPr>
              <a:t> of </a:t>
            </a:r>
            <a:r>
              <a:rPr lang="fr-FR" sz="2000" b="0" dirty="0">
                <a:latin typeface="+mj-lt"/>
                <a:sym typeface="Symbol"/>
              </a:rPr>
              <a:t>H(p</a:t>
            </a:r>
            <a:r>
              <a:rPr lang="fr-FR" sz="2000" b="0" dirty="0" smtClean="0">
                <a:latin typeface="+mj-lt"/>
                <a:sym typeface="Symbol"/>
              </a:rPr>
              <a:t>) assuming </a:t>
            </a:r>
            <a:r>
              <a:rPr lang="fr-FR" sz="2000" b="0" dirty="0" err="1" smtClean="0">
                <a:latin typeface="+mj-lt"/>
                <a:sym typeface="Symbol"/>
              </a:rPr>
              <a:t>they</a:t>
            </a:r>
            <a:r>
              <a:rPr lang="fr-FR" sz="2000" b="0" dirty="0" smtClean="0">
                <a:latin typeface="+mj-lt"/>
                <a:sym typeface="Symbol"/>
              </a:rPr>
              <a:t> are simple </a:t>
            </a:r>
            <a:r>
              <a:rPr lang="fr-FR" sz="2000" b="0" dirty="0" err="1" smtClean="0">
                <a:latin typeface="+mj-lt"/>
                <a:sym typeface="Symbol"/>
              </a:rPr>
              <a:t>roots</a:t>
            </a:r>
            <a:endParaRPr lang="fr-FR" sz="2000" b="0" dirty="0">
              <a:latin typeface="+mj-lt"/>
            </a:endParaRPr>
          </a:p>
        </p:txBody>
      </p:sp>
      <p:sp>
        <p:nvSpPr>
          <p:cNvPr id="8" name="ZoneTexte 7"/>
          <p:cNvSpPr txBox="1"/>
          <p:nvPr/>
        </p:nvSpPr>
        <p:spPr>
          <a:xfrm>
            <a:off x="86709" y="6340119"/>
            <a:ext cx="9906000" cy="384721"/>
          </a:xfrm>
          <a:prstGeom prst="rect">
            <a:avLst/>
          </a:prstGeom>
          <a:noFill/>
        </p:spPr>
        <p:txBody>
          <a:bodyPr wrap="square" rtlCol="0">
            <a:spAutoFit/>
          </a:bodyPr>
          <a:lstStyle/>
          <a:p>
            <a:r>
              <a:rPr lang="fr-FR" sz="1900" b="0" dirty="0" err="1" smtClean="0">
                <a:latin typeface="+mj-lt"/>
              </a:rPr>
              <a:t>Where</a:t>
            </a:r>
            <a:r>
              <a:rPr lang="fr-FR" sz="1900" b="0" dirty="0" smtClean="0">
                <a:latin typeface="+mj-lt"/>
              </a:rPr>
              <a:t>                                        are </a:t>
            </a:r>
            <a:r>
              <a:rPr lang="fr-FR" sz="1900" b="0" dirty="0" err="1" smtClean="0">
                <a:latin typeface="+mj-lt"/>
              </a:rPr>
              <a:t>poles</a:t>
            </a:r>
            <a:r>
              <a:rPr lang="fr-FR" sz="1900" b="0" dirty="0" smtClean="0">
                <a:latin typeface="+mj-lt"/>
                <a:sym typeface="Symbol"/>
              </a:rPr>
              <a:t>  of  H(p) assuming </a:t>
            </a:r>
            <a:r>
              <a:rPr lang="fr-FR" sz="1900" b="0" dirty="0" err="1" smtClean="0">
                <a:latin typeface="+mj-lt"/>
                <a:sym typeface="Symbol"/>
              </a:rPr>
              <a:t>they</a:t>
            </a:r>
            <a:r>
              <a:rPr lang="fr-FR" sz="1900" b="0" dirty="0" smtClean="0">
                <a:latin typeface="+mj-lt"/>
                <a:sym typeface="Symbol"/>
              </a:rPr>
              <a:t> are simple </a:t>
            </a:r>
            <a:r>
              <a:rPr lang="fr-FR" sz="1900" b="0" dirty="0" err="1" smtClean="0">
                <a:latin typeface="+mj-lt"/>
                <a:sym typeface="Symbol"/>
              </a:rPr>
              <a:t>roots</a:t>
            </a:r>
            <a:r>
              <a:rPr lang="fr-FR" sz="1900" b="0" dirty="0" smtClean="0">
                <a:latin typeface="+mj-lt"/>
                <a:sym typeface="Symbol"/>
              </a:rPr>
              <a:t> </a:t>
            </a:r>
            <a:endParaRPr lang="fr-FR" sz="1900" b="0" dirty="0">
              <a:latin typeface="+mj-lt"/>
            </a:endParaRPr>
          </a:p>
        </p:txBody>
      </p:sp>
      <p:graphicFrame>
        <p:nvGraphicFramePr>
          <p:cNvPr id="10" name="Objet 9"/>
          <p:cNvGraphicFramePr>
            <a:graphicFrameLocks noChangeAspect="1"/>
          </p:cNvGraphicFramePr>
          <p:nvPr>
            <p:extLst>
              <p:ext uri="{D42A27DB-BD31-4B8C-83A1-F6EECF244321}">
                <p14:modId xmlns:p14="http://schemas.microsoft.com/office/powerpoint/2010/main" val="608581537"/>
              </p:ext>
            </p:extLst>
          </p:nvPr>
        </p:nvGraphicFramePr>
        <p:xfrm>
          <a:off x="940816" y="6324719"/>
          <a:ext cx="2219566" cy="379413"/>
        </p:xfrm>
        <a:graphic>
          <a:graphicData uri="http://schemas.openxmlformats.org/presentationml/2006/ole">
            <mc:AlternateContent xmlns:mc="http://schemas.openxmlformats.org/markup-compatibility/2006">
              <mc:Choice xmlns:v="urn:schemas-microsoft-com:vml" Requires="v">
                <p:oleObj spid="_x0000_s288895" name="Équation" r:id="rId7" imgW="35661600" imgH="6096000" progId="">
                  <p:embed/>
                </p:oleObj>
              </mc:Choice>
              <mc:Fallback>
                <p:oleObj name="Équation" r:id="rId7" imgW="35661600" imgH="6096000" progId="">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40816" y="6324719"/>
                        <a:ext cx="2219566" cy="379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09"/>
                                        </p:tgtEl>
                                        <p:attrNameLst>
                                          <p:attrName>style.visibility</p:attrName>
                                        </p:attrNameLst>
                                      </p:cBhvr>
                                      <p:to>
                                        <p:strVal val="visible"/>
                                      </p:to>
                                    </p:set>
                                    <p:anim calcmode="lin" valueType="num">
                                      <p:cBhvr additive="base">
                                        <p:cTn id="7" dur="500" fill="hold"/>
                                        <p:tgtEl>
                                          <p:spTgt spid="222209"/>
                                        </p:tgtEl>
                                        <p:attrNameLst>
                                          <p:attrName>ppt_x</p:attrName>
                                        </p:attrNameLst>
                                      </p:cBhvr>
                                      <p:tavLst>
                                        <p:tav tm="0">
                                          <p:val>
                                            <p:strVal val="0-#ppt_w/2"/>
                                          </p:val>
                                        </p:tav>
                                        <p:tav tm="100000">
                                          <p:val>
                                            <p:strVal val="#ppt_x"/>
                                          </p:val>
                                        </p:tav>
                                      </p:tavLst>
                                    </p:anim>
                                    <p:anim calcmode="lin" valueType="num">
                                      <p:cBhvr additive="base">
                                        <p:cTn id="8" dur="500" fill="hold"/>
                                        <p:tgtEl>
                                          <p:spTgt spid="22220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2210"/>
                                        </p:tgtEl>
                                        <p:attrNameLst>
                                          <p:attrName>style.visibility</p:attrName>
                                        </p:attrNameLst>
                                      </p:cBhvr>
                                      <p:to>
                                        <p:strVal val="visible"/>
                                      </p:to>
                                    </p:set>
                                    <p:anim calcmode="lin" valueType="num">
                                      <p:cBhvr additive="base">
                                        <p:cTn id="13" dur="500" fill="hold"/>
                                        <p:tgtEl>
                                          <p:spTgt spid="222210"/>
                                        </p:tgtEl>
                                        <p:attrNameLst>
                                          <p:attrName>ppt_x</p:attrName>
                                        </p:attrNameLst>
                                      </p:cBhvr>
                                      <p:tavLst>
                                        <p:tav tm="0">
                                          <p:val>
                                            <p:strVal val="0-#ppt_w/2"/>
                                          </p:val>
                                        </p:tav>
                                        <p:tav tm="100000">
                                          <p:val>
                                            <p:strVal val="#ppt_x"/>
                                          </p:val>
                                        </p:tav>
                                      </p:tavLst>
                                    </p:anim>
                                    <p:anim calcmode="lin" valueType="num">
                                      <p:cBhvr additive="base">
                                        <p:cTn id="14"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2210" name="Object 2"/>
          <p:cNvGraphicFramePr>
            <a:graphicFrameLocks noChangeAspect="1"/>
          </p:cNvGraphicFramePr>
          <p:nvPr/>
        </p:nvGraphicFramePr>
        <p:xfrm>
          <a:off x="1458913" y="998538"/>
          <a:ext cx="6915150" cy="908050"/>
        </p:xfrm>
        <a:graphic>
          <a:graphicData uri="http://schemas.openxmlformats.org/presentationml/2006/ole">
            <mc:AlternateContent xmlns:mc="http://schemas.openxmlformats.org/markup-compatibility/2006">
              <mc:Choice xmlns:v="urn:schemas-microsoft-com:vml" Requires="v">
                <p:oleObj spid="_x0000_s289876" name="Équation" r:id="rId3" imgW="75285600" imgH="10972800" progId="">
                  <p:embed/>
                </p:oleObj>
              </mc:Choice>
              <mc:Fallback>
                <p:oleObj name="Équation" r:id="rId3" imgW="75285600" imgH="10972800" progId="">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8913" y="998538"/>
                        <a:ext cx="6915150"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2108200"/>
            <a:ext cx="9906000" cy="369332"/>
          </a:xfrm>
          <a:prstGeom prst="rect">
            <a:avLst/>
          </a:prstGeom>
          <a:noFill/>
        </p:spPr>
        <p:txBody>
          <a:bodyPr wrap="square" rtlCol="0">
            <a:spAutoFit/>
          </a:bodyPr>
          <a:lstStyle/>
          <a:p>
            <a:r>
              <a:rPr lang="fr-FR" dirty="0" err="1"/>
              <a:t>Z</a:t>
            </a:r>
            <a:r>
              <a:rPr lang="fr-FR" dirty="0" err="1" smtClean="0"/>
              <a:t>eroes</a:t>
            </a:r>
            <a:r>
              <a:rPr lang="fr-FR" dirty="0" smtClean="0"/>
              <a:t> of H(p</a:t>
            </a:r>
            <a:r>
              <a:rPr lang="fr-FR" dirty="0"/>
              <a:t>) </a:t>
            </a:r>
            <a:r>
              <a:rPr lang="fr-FR" dirty="0" smtClean="0"/>
              <a:t>are  </a:t>
            </a:r>
            <a:r>
              <a:rPr lang="fr-FR" dirty="0" err="1"/>
              <a:t>z</a:t>
            </a:r>
            <a:r>
              <a:rPr lang="fr-FR" baseline="-25000" dirty="0" err="1"/>
              <a:t>l</a:t>
            </a:r>
            <a:r>
              <a:rPr lang="fr-FR" dirty="0"/>
              <a:t>=</a:t>
            </a:r>
            <a:r>
              <a:rPr lang="fr-FR" dirty="0">
                <a:sym typeface="Symbol"/>
              </a:rPr>
              <a:t></a:t>
            </a:r>
            <a:r>
              <a:rPr lang="fr-FR" baseline="-25000" dirty="0">
                <a:sym typeface="Symbol"/>
              </a:rPr>
              <a:t>l</a:t>
            </a:r>
            <a:r>
              <a:rPr lang="fr-FR" dirty="0">
                <a:sym typeface="Symbol"/>
              </a:rPr>
              <a:t>+j</a:t>
            </a:r>
            <a:r>
              <a:rPr lang="fr-FR" baseline="-25000" dirty="0">
                <a:sym typeface="Symbol"/>
              </a:rPr>
              <a:t>l</a:t>
            </a:r>
            <a:r>
              <a:rPr lang="fr-FR" dirty="0">
                <a:sym typeface="Symbol"/>
              </a:rPr>
              <a:t>= </a:t>
            </a:r>
            <a:r>
              <a:rPr lang="fr-FR" baseline="-25000" dirty="0">
                <a:sym typeface="Symbol"/>
              </a:rPr>
              <a:t>l</a:t>
            </a:r>
            <a:r>
              <a:rPr lang="fr-FR" dirty="0">
                <a:sym typeface="Symbol"/>
              </a:rPr>
              <a:t>+j2f</a:t>
            </a:r>
            <a:r>
              <a:rPr lang="fr-FR" baseline="-25000" dirty="0">
                <a:sym typeface="Symbol"/>
              </a:rPr>
              <a:t>l</a:t>
            </a:r>
            <a:endParaRPr lang="fr-FR" dirty="0"/>
          </a:p>
        </p:txBody>
      </p:sp>
      <p:sp>
        <p:nvSpPr>
          <p:cNvPr id="8" name="ZoneTexte 7"/>
          <p:cNvSpPr txBox="1"/>
          <p:nvPr/>
        </p:nvSpPr>
        <p:spPr>
          <a:xfrm>
            <a:off x="0" y="2654300"/>
            <a:ext cx="9906000" cy="353943"/>
          </a:xfrm>
          <a:prstGeom prst="rect">
            <a:avLst/>
          </a:prstGeom>
          <a:noFill/>
        </p:spPr>
        <p:txBody>
          <a:bodyPr wrap="square" rtlCol="0">
            <a:spAutoFit/>
          </a:bodyPr>
          <a:lstStyle/>
          <a:p>
            <a:r>
              <a:rPr lang="fr-FR" sz="1700" dirty="0" err="1" smtClean="0">
                <a:sym typeface="Symbol"/>
              </a:rPr>
              <a:t>Poles</a:t>
            </a:r>
            <a:r>
              <a:rPr lang="fr-FR" sz="1700" dirty="0" smtClean="0">
                <a:sym typeface="Symbol"/>
              </a:rPr>
              <a:t> of  </a:t>
            </a:r>
            <a:r>
              <a:rPr lang="fr-FR" sz="1700" dirty="0">
                <a:sym typeface="Symbol"/>
              </a:rPr>
              <a:t>H(p</a:t>
            </a:r>
            <a:r>
              <a:rPr lang="fr-FR" sz="1700" dirty="0" smtClean="0">
                <a:sym typeface="Symbol"/>
              </a:rPr>
              <a:t>) are </a:t>
            </a:r>
            <a:endParaRPr lang="fr-FR" sz="1700" dirty="0"/>
          </a:p>
        </p:txBody>
      </p:sp>
      <p:graphicFrame>
        <p:nvGraphicFramePr>
          <p:cNvPr id="10" name="Objet 9"/>
          <p:cNvGraphicFramePr>
            <a:graphicFrameLocks noChangeAspect="1"/>
          </p:cNvGraphicFramePr>
          <p:nvPr/>
        </p:nvGraphicFramePr>
        <p:xfrm>
          <a:off x="2381250" y="2616200"/>
          <a:ext cx="2219566" cy="379413"/>
        </p:xfrm>
        <a:graphic>
          <a:graphicData uri="http://schemas.openxmlformats.org/presentationml/2006/ole">
            <mc:AlternateContent xmlns:mc="http://schemas.openxmlformats.org/markup-compatibility/2006">
              <mc:Choice xmlns:v="urn:schemas-microsoft-com:vml" Requires="v">
                <p:oleObj spid="_x0000_s289877" name="Équation" r:id="rId5" imgW="35661600" imgH="6096000" progId="">
                  <p:embed/>
                </p:oleObj>
              </mc:Choice>
              <mc:Fallback>
                <p:oleObj name="Équation" r:id="rId5" imgW="35661600" imgH="6096000" progId="">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81250" y="2616200"/>
                        <a:ext cx="2219566" cy="379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3086100"/>
            <a:ext cx="4648200" cy="2585323"/>
          </a:xfrm>
          <a:prstGeom prst="rect">
            <a:avLst/>
          </a:prstGeom>
          <a:noFill/>
        </p:spPr>
        <p:txBody>
          <a:bodyPr wrap="square" rtlCol="0">
            <a:spAutoFit/>
          </a:bodyPr>
          <a:lstStyle/>
          <a:p>
            <a:pPr algn="just"/>
            <a:r>
              <a:rPr lang="en-US" b="0" dirty="0"/>
              <a:t>We can therefore represent in the plane p (reference where the axis of the amplitudes is </a:t>
            </a:r>
            <a:r>
              <a:rPr lang="fr-FR" b="0" dirty="0" smtClean="0"/>
              <a:t>j</a:t>
            </a:r>
            <a:r>
              <a:rPr lang="fr-FR" b="0" dirty="0">
                <a:sym typeface="Symbol"/>
              </a:rPr>
              <a:t></a:t>
            </a:r>
            <a:r>
              <a:rPr lang="fr-FR" b="0" dirty="0"/>
              <a:t> </a:t>
            </a:r>
            <a:r>
              <a:rPr lang="en-US" b="0" dirty="0"/>
              <a:t>the imaginary part of p and the x-axis is </a:t>
            </a:r>
            <a:r>
              <a:rPr lang="fr-FR" b="0" dirty="0" smtClean="0"/>
              <a:t> </a:t>
            </a:r>
            <a:r>
              <a:rPr lang="fr-FR" b="0" dirty="0" smtClean="0">
                <a:sym typeface="Symbol"/>
              </a:rPr>
              <a:t></a:t>
            </a:r>
            <a:r>
              <a:rPr lang="fr-FR" b="0" dirty="0" smtClean="0"/>
              <a:t> </a:t>
            </a:r>
            <a:r>
              <a:rPr lang="en-US" b="0" dirty="0"/>
              <a:t>the real part of p.</a:t>
            </a:r>
          </a:p>
          <a:p>
            <a:pPr algn="just"/>
            <a:endParaRPr lang="en-US" b="0" dirty="0"/>
          </a:p>
          <a:p>
            <a:pPr algn="just"/>
            <a:endParaRPr lang="fr-FR" b="0" dirty="0" smtClean="0"/>
          </a:p>
          <a:p>
            <a:pPr algn="just"/>
            <a:r>
              <a:rPr lang="en-US" dirty="0">
                <a:solidFill>
                  <a:srgbClr val="FF0000"/>
                </a:solidFill>
              </a:rPr>
              <a:t>The zeroes are represented by </a:t>
            </a:r>
            <a:r>
              <a:rPr lang="fr-FR" dirty="0" smtClean="0">
                <a:solidFill>
                  <a:srgbClr val="FF0000"/>
                </a:solidFill>
              </a:rPr>
              <a:t>°</a:t>
            </a:r>
            <a:endParaRPr lang="fr-FR" dirty="0">
              <a:solidFill>
                <a:srgbClr val="FF0000"/>
              </a:solidFill>
            </a:endParaRPr>
          </a:p>
          <a:p>
            <a:pPr algn="just"/>
            <a:endParaRPr lang="fr-FR" b="0" dirty="0"/>
          </a:p>
          <a:p>
            <a:pPr algn="just"/>
            <a:r>
              <a:rPr lang="fr-FR" dirty="0" smtClean="0">
                <a:solidFill>
                  <a:srgbClr val="002060"/>
                </a:solidFill>
              </a:rPr>
              <a:t>The </a:t>
            </a:r>
            <a:r>
              <a:rPr lang="fr-FR" dirty="0" err="1" smtClean="0">
                <a:solidFill>
                  <a:srgbClr val="002060"/>
                </a:solidFill>
              </a:rPr>
              <a:t>poles</a:t>
            </a:r>
            <a:r>
              <a:rPr lang="fr-FR" dirty="0" smtClean="0">
                <a:solidFill>
                  <a:srgbClr val="002060"/>
                </a:solidFill>
              </a:rPr>
              <a:t> are </a:t>
            </a:r>
            <a:r>
              <a:rPr lang="fr-FR" dirty="0" err="1" smtClean="0">
                <a:solidFill>
                  <a:srgbClr val="002060"/>
                </a:solidFill>
              </a:rPr>
              <a:t>represented</a:t>
            </a:r>
            <a:r>
              <a:rPr lang="fr-FR" dirty="0" smtClean="0">
                <a:solidFill>
                  <a:srgbClr val="002060"/>
                </a:solidFill>
              </a:rPr>
              <a:t>  by </a:t>
            </a:r>
            <a:r>
              <a:rPr lang="fr-FR" dirty="0">
                <a:solidFill>
                  <a:srgbClr val="002060"/>
                </a:solidFill>
              </a:rPr>
              <a:t>x</a:t>
            </a:r>
          </a:p>
        </p:txBody>
      </p:sp>
      <p:cxnSp>
        <p:nvCxnSpPr>
          <p:cNvPr id="16" name="Connecteur droit avec flèche 15"/>
          <p:cNvCxnSpPr/>
          <p:nvPr/>
        </p:nvCxnSpPr>
        <p:spPr bwMode="auto">
          <a:xfrm>
            <a:off x="5245100" y="4394200"/>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8" name="Connecteur droit avec flèche 17"/>
          <p:cNvCxnSpPr/>
          <p:nvPr/>
        </p:nvCxnSpPr>
        <p:spPr bwMode="auto">
          <a:xfrm rot="5400000" flipH="1" flipV="1">
            <a:off x="5149850" y="4337050"/>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9" name="ZoneTexte 18"/>
          <p:cNvSpPr txBox="1"/>
          <p:nvPr/>
        </p:nvSpPr>
        <p:spPr>
          <a:xfrm>
            <a:off x="9372600" y="4445000"/>
            <a:ext cx="406400" cy="369332"/>
          </a:xfrm>
          <a:prstGeom prst="rect">
            <a:avLst/>
          </a:prstGeom>
          <a:noFill/>
        </p:spPr>
        <p:txBody>
          <a:bodyPr wrap="square" rtlCol="0">
            <a:spAutoFit/>
          </a:bodyPr>
          <a:lstStyle/>
          <a:p>
            <a:r>
              <a:rPr lang="fr-FR" dirty="0">
                <a:sym typeface="Symbol"/>
              </a:rPr>
              <a:t></a:t>
            </a:r>
            <a:endParaRPr lang="fr-FR" dirty="0"/>
          </a:p>
        </p:txBody>
      </p:sp>
      <p:sp>
        <p:nvSpPr>
          <p:cNvPr id="20" name="ZoneTexte 19"/>
          <p:cNvSpPr txBox="1"/>
          <p:nvPr/>
        </p:nvSpPr>
        <p:spPr>
          <a:xfrm>
            <a:off x="7353300" y="2159000"/>
            <a:ext cx="482600" cy="369332"/>
          </a:xfrm>
          <a:prstGeom prst="rect">
            <a:avLst/>
          </a:prstGeom>
          <a:noFill/>
        </p:spPr>
        <p:txBody>
          <a:bodyPr wrap="square" rtlCol="0">
            <a:spAutoFit/>
          </a:bodyPr>
          <a:lstStyle/>
          <a:p>
            <a:r>
              <a:rPr lang="fr-FR" dirty="0">
                <a:sym typeface="Symbol"/>
              </a:rPr>
              <a:t>j</a:t>
            </a:r>
            <a:endParaRPr lang="fr-FR" dirty="0"/>
          </a:p>
        </p:txBody>
      </p:sp>
      <p:sp>
        <p:nvSpPr>
          <p:cNvPr id="21" name="ZoneTexte 20"/>
          <p:cNvSpPr txBox="1"/>
          <p:nvPr/>
        </p:nvSpPr>
        <p:spPr>
          <a:xfrm>
            <a:off x="6362700" y="2844800"/>
            <a:ext cx="368300" cy="369332"/>
          </a:xfrm>
          <a:prstGeom prst="rect">
            <a:avLst/>
          </a:prstGeom>
          <a:noFill/>
        </p:spPr>
        <p:txBody>
          <a:bodyPr wrap="square" rtlCol="0">
            <a:spAutoFit/>
          </a:bodyPr>
          <a:lstStyle/>
          <a:p>
            <a:r>
              <a:rPr lang="fr-FR" dirty="0"/>
              <a:t>X</a:t>
            </a:r>
          </a:p>
        </p:txBody>
      </p:sp>
      <p:sp>
        <p:nvSpPr>
          <p:cNvPr id="22" name="ZoneTexte 21"/>
          <p:cNvSpPr txBox="1"/>
          <p:nvPr/>
        </p:nvSpPr>
        <p:spPr>
          <a:xfrm>
            <a:off x="6375400" y="5600700"/>
            <a:ext cx="368300" cy="369332"/>
          </a:xfrm>
          <a:prstGeom prst="rect">
            <a:avLst/>
          </a:prstGeom>
          <a:noFill/>
        </p:spPr>
        <p:txBody>
          <a:bodyPr wrap="square" rtlCol="0">
            <a:spAutoFit/>
          </a:bodyPr>
          <a:lstStyle/>
          <a:p>
            <a:r>
              <a:rPr lang="fr-FR" dirty="0"/>
              <a:t>X</a:t>
            </a:r>
          </a:p>
        </p:txBody>
      </p:sp>
      <p:sp>
        <p:nvSpPr>
          <p:cNvPr id="23" name="ZoneTexte 22"/>
          <p:cNvSpPr txBox="1"/>
          <p:nvPr/>
        </p:nvSpPr>
        <p:spPr>
          <a:xfrm>
            <a:off x="5346700" y="3987800"/>
            <a:ext cx="368300" cy="369332"/>
          </a:xfrm>
          <a:prstGeom prst="rect">
            <a:avLst/>
          </a:prstGeom>
          <a:noFill/>
        </p:spPr>
        <p:txBody>
          <a:bodyPr wrap="square" rtlCol="0">
            <a:spAutoFit/>
          </a:bodyPr>
          <a:lstStyle/>
          <a:p>
            <a:r>
              <a:rPr lang="fr-FR" dirty="0"/>
              <a:t>X</a:t>
            </a:r>
          </a:p>
        </p:txBody>
      </p:sp>
      <p:sp>
        <p:nvSpPr>
          <p:cNvPr id="24" name="ZoneTexte 23"/>
          <p:cNvSpPr txBox="1"/>
          <p:nvPr/>
        </p:nvSpPr>
        <p:spPr>
          <a:xfrm>
            <a:off x="5359400" y="4394200"/>
            <a:ext cx="368300" cy="369332"/>
          </a:xfrm>
          <a:prstGeom prst="rect">
            <a:avLst/>
          </a:prstGeom>
          <a:noFill/>
        </p:spPr>
        <p:txBody>
          <a:bodyPr wrap="square" rtlCol="0">
            <a:spAutoFit/>
          </a:bodyPr>
          <a:lstStyle/>
          <a:p>
            <a:r>
              <a:rPr lang="fr-FR" dirty="0"/>
              <a:t>X</a:t>
            </a:r>
          </a:p>
        </p:txBody>
      </p:sp>
      <p:sp>
        <p:nvSpPr>
          <p:cNvPr id="25" name="ZoneTexte 24"/>
          <p:cNvSpPr txBox="1"/>
          <p:nvPr/>
        </p:nvSpPr>
        <p:spPr>
          <a:xfrm>
            <a:off x="6858000" y="3365500"/>
            <a:ext cx="368300" cy="369332"/>
          </a:xfrm>
          <a:prstGeom prst="rect">
            <a:avLst/>
          </a:prstGeom>
          <a:noFill/>
        </p:spPr>
        <p:txBody>
          <a:bodyPr wrap="square" rtlCol="0">
            <a:spAutoFit/>
          </a:bodyPr>
          <a:lstStyle/>
          <a:p>
            <a:r>
              <a:rPr lang="fr-FR" dirty="0"/>
              <a:t>0</a:t>
            </a:r>
          </a:p>
        </p:txBody>
      </p:sp>
      <p:sp>
        <p:nvSpPr>
          <p:cNvPr id="26" name="ZoneTexte 25"/>
          <p:cNvSpPr txBox="1"/>
          <p:nvPr/>
        </p:nvSpPr>
        <p:spPr>
          <a:xfrm>
            <a:off x="6858000" y="5003800"/>
            <a:ext cx="368300" cy="369332"/>
          </a:xfrm>
          <a:prstGeom prst="rect">
            <a:avLst/>
          </a:prstGeom>
          <a:noFill/>
        </p:spPr>
        <p:txBody>
          <a:bodyPr wrap="square" rtlCol="0">
            <a:spAutoFit/>
          </a:bodyPr>
          <a:lstStyle/>
          <a:p>
            <a:r>
              <a:rPr lang="fr-FR" dirty="0"/>
              <a:t>0</a:t>
            </a:r>
          </a:p>
        </p:txBody>
      </p:sp>
      <p:sp>
        <p:nvSpPr>
          <p:cNvPr id="27" name="ZoneTexte 26"/>
          <p:cNvSpPr txBox="1"/>
          <p:nvPr/>
        </p:nvSpPr>
        <p:spPr>
          <a:xfrm>
            <a:off x="8521700" y="4216400"/>
            <a:ext cx="368300" cy="369332"/>
          </a:xfrm>
          <a:prstGeom prst="rect">
            <a:avLst/>
          </a:prstGeom>
          <a:noFill/>
        </p:spPr>
        <p:txBody>
          <a:bodyPr wrap="square" rtlCol="0">
            <a:spAutoFit/>
          </a:bodyPr>
          <a:lstStyle/>
          <a:p>
            <a:r>
              <a:rPr lang="fr-FR" dirty="0"/>
              <a:t>0</a:t>
            </a:r>
          </a:p>
        </p:txBody>
      </p:sp>
      <p:sp>
        <p:nvSpPr>
          <p:cNvPr id="28" name="ZoneTexte 27"/>
          <p:cNvSpPr txBox="1"/>
          <p:nvPr/>
        </p:nvSpPr>
        <p:spPr>
          <a:xfrm>
            <a:off x="7937500" y="3213100"/>
            <a:ext cx="1562100" cy="369332"/>
          </a:xfrm>
          <a:prstGeom prst="rect">
            <a:avLst/>
          </a:prstGeom>
          <a:noFill/>
        </p:spPr>
        <p:txBody>
          <a:bodyPr wrap="square" rtlCol="0">
            <a:spAutoFit/>
          </a:bodyPr>
          <a:lstStyle/>
          <a:p>
            <a:r>
              <a:rPr lang="fr-FR" dirty="0"/>
              <a:t>Plan p</a:t>
            </a:r>
          </a:p>
        </p:txBody>
      </p:sp>
      <p:sp>
        <p:nvSpPr>
          <p:cNvPr id="43" name="ZoneTexte 42"/>
          <p:cNvSpPr txBox="1"/>
          <p:nvPr/>
        </p:nvSpPr>
        <p:spPr>
          <a:xfrm>
            <a:off x="7251700" y="5410200"/>
            <a:ext cx="2654300" cy="646331"/>
          </a:xfrm>
          <a:prstGeom prst="rect">
            <a:avLst/>
          </a:prstGeom>
          <a:noFill/>
        </p:spPr>
        <p:txBody>
          <a:bodyPr wrap="square" rtlCol="0">
            <a:spAutoFit/>
          </a:bodyPr>
          <a:lstStyle/>
          <a:p>
            <a:r>
              <a:rPr lang="en-US"/>
              <a:t>Example of a plan p of an SLIT of order 4</a:t>
            </a:r>
            <a:endParaRPr lang="en-US" dirty="0"/>
          </a:p>
        </p:txBody>
      </p:sp>
      <p:sp>
        <p:nvSpPr>
          <p:cNvPr id="44" name="ZoneTexte 43"/>
          <p:cNvSpPr txBox="1"/>
          <p:nvPr/>
        </p:nvSpPr>
        <p:spPr>
          <a:xfrm>
            <a:off x="0" y="5854700"/>
            <a:ext cx="6667500" cy="646331"/>
          </a:xfrm>
          <a:prstGeom prst="rect">
            <a:avLst/>
          </a:prstGeom>
          <a:noFill/>
        </p:spPr>
        <p:txBody>
          <a:bodyPr wrap="square" rtlCol="0">
            <a:spAutoFit/>
          </a:bodyPr>
          <a:lstStyle/>
          <a:p>
            <a:pPr algn="just"/>
            <a:r>
              <a:rPr lang="en-US">
                <a:solidFill>
                  <a:srgbClr val="00B050"/>
                </a:solidFill>
              </a:rPr>
              <a:t>In this example, we have four poles all with a negative real part and three zeros, one of which has no imaginary part.</a:t>
            </a:r>
            <a:endParaRPr lang="en-US" dirty="0">
              <a:solidFill>
                <a:srgbClr val="00B050"/>
              </a:solidFill>
            </a:endParaRPr>
          </a:p>
        </p:txBody>
      </p:sp>
      <p:sp>
        <p:nvSpPr>
          <p:cNvPr id="29" name="ZoneTexte 28"/>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STABILITY OF SLIT</a:t>
            </a:r>
            <a:endParaRPr lang="fr-FR" sz="3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10"/>
                                        </p:tgtEl>
                                        <p:attrNameLst>
                                          <p:attrName>style.visibility</p:attrName>
                                        </p:attrNameLst>
                                      </p:cBhvr>
                                      <p:to>
                                        <p:strVal val="visible"/>
                                      </p:to>
                                    </p:set>
                                    <p:anim calcmode="lin" valueType="num">
                                      <p:cBhvr additive="base">
                                        <p:cTn id="7" dur="500" fill="hold"/>
                                        <p:tgtEl>
                                          <p:spTgt spid="222210"/>
                                        </p:tgtEl>
                                        <p:attrNameLst>
                                          <p:attrName>ppt_x</p:attrName>
                                        </p:attrNameLst>
                                      </p:cBhvr>
                                      <p:tavLst>
                                        <p:tav tm="0">
                                          <p:val>
                                            <p:strVal val="0-#ppt_w/2"/>
                                          </p:val>
                                        </p:tav>
                                        <p:tav tm="100000">
                                          <p:val>
                                            <p:strVal val="#ppt_x"/>
                                          </p:val>
                                        </p:tav>
                                      </p:tavLst>
                                    </p:anim>
                                    <p:anim calcmode="lin" valueType="num">
                                      <p:cBhvr additive="base">
                                        <p:cTn id="8"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ZoneTexte 28"/>
          <p:cNvSpPr txBox="1"/>
          <p:nvPr/>
        </p:nvSpPr>
        <p:spPr>
          <a:xfrm>
            <a:off x="0" y="711200"/>
            <a:ext cx="9906000" cy="1107996"/>
          </a:xfrm>
          <a:prstGeom prst="rect">
            <a:avLst/>
          </a:prstGeom>
          <a:noFill/>
        </p:spPr>
        <p:txBody>
          <a:bodyPr wrap="square" rtlCol="0">
            <a:spAutoFit/>
          </a:bodyPr>
          <a:lstStyle/>
          <a:p>
            <a:r>
              <a:rPr lang="en-US" sz="2200" b="0">
                <a:solidFill>
                  <a:srgbClr val="7030A0"/>
                </a:solidFill>
                <a:latin typeface="+mj-lt"/>
              </a:rPr>
              <a:t>An SLIT is stable if for any input x(t) bounded in amplitude its output y(t) is also bounded in amplitude. In other words, a stable SLIT is a Bounded Input Bounded Output (BIBO) system.</a:t>
            </a:r>
            <a:endParaRPr lang="en-US" sz="2200" b="0" dirty="0">
              <a:solidFill>
                <a:srgbClr val="7030A0"/>
              </a:solidFill>
              <a:latin typeface="+mj-lt"/>
            </a:endParaRPr>
          </a:p>
        </p:txBody>
      </p:sp>
      <p:grpSp>
        <p:nvGrpSpPr>
          <p:cNvPr id="2" name="Group 11"/>
          <p:cNvGrpSpPr>
            <a:grpSpLocks/>
          </p:cNvGrpSpPr>
          <p:nvPr/>
        </p:nvGrpSpPr>
        <p:grpSpPr bwMode="auto">
          <a:xfrm>
            <a:off x="2324100" y="1689100"/>
            <a:ext cx="5238750" cy="914400"/>
            <a:chOff x="1368" y="3432"/>
            <a:chExt cx="3300" cy="576"/>
          </a:xfrm>
        </p:grpSpPr>
        <p:sp>
          <p:nvSpPr>
            <p:cNvPr id="31" name="Rectangle 6"/>
            <p:cNvSpPr>
              <a:spLocks noChangeArrowheads="1"/>
            </p:cNvSpPr>
            <p:nvPr/>
          </p:nvSpPr>
          <p:spPr bwMode="auto">
            <a:xfrm>
              <a:off x="2512" y="3432"/>
              <a:ext cx="1152" cy="576"/>
            </a:xfrm>
            <a:prstGeom prst="rect">
              <a:avLst/>
            </a:prstGeom>
            <a:noFill/>
            <a:ln w="12700">
              <a:solidFill>
                <a:schemeClr val="tx1"/>
              </a:solidFill>
              <a:miter lim="800000"/>
              <a:headEnd/>
              <a:tailEnd/>
            </a:ln>
            <a:effectLst/>
          </p:spPr>
          <p:txBody>
            <a:bodyPr wrap="none" anchor="ctr"/>
            <a:lstStyle/>
            <a:p>
              <a:pPr algn="ctr"/>
              <a:r>
                <a:rPr lang="fr-FR" dirty="0"/>
                <a:t>SLIT stable</a:t>
              </a:r>
            </a:p>
          </p:txBody>
        </p:sp>
        <p:sp>
          <p:nvSpPr>
            <p:cNvPr id="32" name="Line 7"/>
            <p:cNvSpPr>
              <a:spLocks noChangeShapeType="1"/>
            </p:cNvSpPr>
            <p:nvPr/>
          </p:nvSpPr>
          <p:spPr bwMode="auto">
            <a:xfrm>
              <a:off x="1888"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3" name="Line 8"/>
            <p:cNvSpPr>
              <a:spLocks noChangeShapeType="1"/>
            </p:cNvSpPr>
            <p:nvPr/>
          </p:nvSpPr>
          <p:spPr bwMode="auto">
            <a:xfrm>
              <a:off x="3664"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4" name="Text Box 9"/>
            <p:cNvSpPr txBox="1">
              <a:spLocks noChangeArrowheads="1"/>
            </p:cNvSpPr>
            <p:nvPr/>
          </p:nvSpPr>
          <p:spPr bwMode="auto">
            <a:xfrm>
              <a:off x="1368" y="3594"/>
              <a:ext cx="343" cy="233"/>
            </a:xfrm>
            <a:prstGeom prst="rect">
              <a:avLst/>
            </a:prstGeom>
            <a:noFill/>
            <a:ln w="12700">
              <a:noFill/>
              <a:miter lim="800000"/>
              <a:headEnd/>
              <a:tailEnd/>
            </a:ln>
            <a:effectLst/>
          </p:spPr>
          <p:txBody>
            <a:bodyPr wrap="none">
              <a:spAutoFit/>
            </a:bodyPr>
            <a:lstStyle/>
            <a:p>
              <a:r>
                <a:rPr lang="fr-FR" i="1" dirty="0"/>
                <a:t>x(t)</a:t>
              </a:r>
              <a:endParaRPr lang="fr-FR" dirty="0"/>
            </a:p>
          </p:txBody>
        </p:sp>
        <p:sp>
          <p:nvSpPr>
            <p:cNvPr id="35" name="Text Box 10"/>
            <p:cNvSpPr txBox="1">
              <a:spLocks noChangeArrowheads="1"/>
            </p:cNvSpPr>
            <p:nvPr/>
          </p:nvSpPr>
          <p:spPr bwMode="auto">
            <a:xfrm>
              <a:off x="4320" y="3602"/>
              <a:ext cx="348" cy="231"/>
            </a:xfrm>
            <a:prstGeom prst="rect">
              <a:avLst/>
            </a:prstGeom>
            <a:noFill/>
            <a:ln w="12700">
              <a:noFill/>
              <a:miter lim="800000"/>
              <a:headEnd/>
              <a:tailEnd/>
            </a:ln>
            <a:effectLst/>
          </p:spPr>
          <p:txBody>
            <a:bodyPr wrap="none">
              <a:spAutoFit/>
            </a:bodyPr>
            <a:lstStyle/>
            <a:p>
              <a:r>
                <a:rPr lang="fr-FR" i="1"/>
                <a:t>y(t)</a:t>
              </a:r>
              <a:endParaRPr lang="fr-FR"/>
            </a:p>
          </p:txBody>
        </p:sp>
      </p:grpSp>
      <p:graphicFrame>
        <p:nvGraphicFramePr>
          <p:cNvPr id="36" name="Objet 35"/>
          <p:cNvGraphicFramePr>
            <a:graphicFrameLocks noChangeAspect="1"/>
          </p:cNvGraphicFramePr>
          <p:nvPr/>
        </p:nvGraphicFramePr>
        <p:xfrm>
          <a:off x="5933517" y="2654300"/>
          <a:ext cx="3527983" cy="727419"/>
        </p:xfrm>
        <a:graphic>
          <a:graphicData uri="http://schemas.openxmlformats.org/presentationml/2006/ole">
            <mc:AlternateContent xmlns:mc="http://schemas.openxmlformats.org/markup-compatibility/2006">
              <mc:Choice xmlns:v="urn:schemas-microsoft-com:vml" Requires="v">
                <p:oleObj spid="_x0000_s290860" name="Équation" r:id="rId3" imgW="29565600" imgH="6096000" progId="">
                  <p:embed/>
                </p:oleObj>
              </mc:Choice>
              <mc:Fallback>
                <p:oleObj name="Équation" r:id="rId3" imgW="29565600" imgH="6096000" progId="">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3517" y="2654300"/>
                        <a:ext cx="3527983" cy="7274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 name="ZoneTexte 36"/>
          <p:cNvSpPr txBox="1"/>
          <p:nvPr/>
        </p:nvSpPr>
        <p:spPr>
          <a:xfrm>
            <a:off x="0" y="2806700"/>
            <a:ext cx="5842000" cy="430887"/>
          </a:xfrm>
          <a:prstGeom prst="rect">
            <a:avLst/>
          </a:prstGeom>
          <a:noFill/>
        </p:spPr>
        <p:txBody>
          <a:bodyPr wrap="square" rtlCol="0">
            <a:spAutoFit/>
          </a:bodyPr>
          <a:lstStyle/>
          <a:p>
            <a:r>
              <a:rPr lang="en-US" sz="2200" b="0">
                <a:solidFill>
                  <a:srgbClr val="002060"/>
                </a:solidFill>
                <a:latin typeface="+mj-lt"/>
              </a:rPr>
              <a:t>Stability condition in the time domain</a:t>
            </a:r>
            <a:endParaRPr lang="en-US" sz="2200" b="0" dirty="0">
              <a:solidFill>
                <a:srgbClr val="002060"/>
              </a:solidFill>
              <a:latin typeface="+mj-lt"/>
            </a:endParaRPr>
          </a:p>
        </p:txBody>
      </p:sp>
      <p:sp>
        <p:nvSpPr>
          <p:cNvPr id="38" name="ZoneTexte 37"/>
          <p:cNvSpPr txBox="1"/>
          <p:nvPr/>
        </p:nvSpPr>
        <p:spPr>
          <a:xfrm>
            <a:off x="0" y="3962400"/>
            <a:ext cx="9906000" cy="2062103"/>
          </a:xfrm>
          <a:prstGeom prst="rect">
            <a:avLst/>
          </a:prstGeom>
          <a:noFill/>
        </p:spPr>
        <p:txBody>
          <a:bodyPr wrap="square" rtlCol="0">
            <a:spAutoFit/>
          </a:bodyPr>
          <a:lstStyle/>
          <a:p>
            <a:pPr algn="just"/>
            <a:r>
              <a:rPr lang="en-US" sz="2200" b="0" dirty="0">
                <a:solidFill>
                  <a:srgbClr val="00B050"/>
                </a:solidFill>
                <a:latin typeface="+mj-lt"/>
              </a:rPr>
              <a:t>In the spectral domain, from the p plane, an SLIT is stable if all its poles are in the left half plane of the p plane. That is to say, all its poles have a real </a:t>
            </a:r>
            <a:r>
              <a:rPr lang="en-US" sz="2200" b="0" dirty="0" smtClean="0">
                <a:solidFill>
                  <a:srgbClr val="00B050"/>
                </a:solidFill>
                <a:latin typeface="+mj-lt"/>
              </a:rPr>
              <a:t>negative part </a:t>
            </a:r>
            <a:r>
              <a:rPr lang="fr-FR" sz="2200" b="0" dirty="0" smtClean="0">
                <a:solidFill>
                  <a:srgbClr val="00B050"/>
                </a:solidFill>
                <a:latin typeface="+mj-lt"/>
              </a:rPr>
              <a:t>(</a:t>
            </a:r>
            <a:r>
              <a:rPr lang="fr-FR" sz="2200" b="0" dirty="0">
                <a:solidFill>
                  <a:srgbClr val="00B050"/>
                </a:solidFill>
                <a:latin typeface="+mj-lt"/>
                <a:sym typeface="Symbol"/>
              </a:rPr>
              <a:t></a:t>
            </a:r>
            <a:r>
              <a:rPr lang="fr-FR" sz="2200" b="0" dirty="0" smtClean="0">
                <a:solidFill>
                  <a:srgbClr val="00B050"/>
                </a:solidFill>
                <a:latin typeface="+mj-lt"/>
                <a:sym typeface="Symbol"/>
              </a:rPr>
              <a:t>)</a:t>
            </a:r>
            <a:endParaRPr lang="fr-FR" dirty="0">
              <a:solidFill>
                <a:srgbClr val="00B050"/>
              </a:solidFill>
              <a:sym typeface="Symbol"/>
            </a:endParaRPr>
          </a:p>
          <a:p>
            <a:pPr algn="just"/>
            <a:endParaRPr lang="fr-FR" dirty="0">
              <a:solidFill>
                <a:srgbClr val="00B050"/>
              </a:solidFill>
              <a:sym typeface="Symbol"/>
            </a:endParaRPr>
          </a:p>
          <a:p>
            <a:pPr algn="just"/>
            <a:r>
              <a:rPr lang="en-US" sz="2200" b="0" dirty="0">
                <a:solidFill>
                  <a:srgbClr val="C00000"/>
                </a:solidFill>
                <a:latin typeface="+mj-lt"/>
                <a:sym typeface="Symbol"/>
              </a:rPr>
              <a:t>Therefore, it is enough that a single pole of H(p) lies on the imaginary axis of the plane p (its null real part) or in the right half-plane (its positive real part) for this system to become unstable.</a:t>
            </a:r>
            <a:r>
              <a:rPr lang="fr-FR" sz="2200" b="0" dirty="0" smtClean="0">
                <a:solidFill>
                  <a:srgbClr val="C00000"/>
                </a:solidFill>
                <a:latin typeface="+mj-lt"/>
                <a:sym typeface="Symbol"/>
              </a:rPr>
              <a:t>.</a:t>
            </a:r>
            <a:endParaRPr lang="fr-FR" sz="2200" b="0" dirty="0">
              <a:solidFill>
                <a:srgbClr val="C00000"/>
              </a:solidFill>
              <a:latin typeface="+mj-lt"/>
            </a:endParaRPr>
          </a:p>
        </p:txBody>
      </p:sp>
      <p:sp>
        <p:nvSpPr>
          <p:cNvPr id="13" name="ZoneTexte 12"/>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STABILITY OF  </a:t>
            </a:r>
            <a:r>
              <a:rPr lang="fr-FR" sz="3000" dirty="0">
                <a:solidFill>
                  <a:srgbClr val="FF0000"/>
                </a:solidFill>
                <a:latin typeface="+mj-lt"/>
              </a:rPr>
              <a:t>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SLIT EXAMPLES: ANALOG FILTERS</a:t>
            </a:r>
          </a:p>
        </p:txBody>
      </p:sp>
      <p:sp>
        <p:nvSpPr>
          <p:cNvPr id="4" name="ZoneTexte 3"/>
          <p:cNvSpPr txBox="1"/>
          <p:nvPr/>
        </p:nvSpPr>
        <p:spPr>
          <a:xfrm>
            <a:off x="0" y="711200"/>
            <a:ext cx="9906000" cy="5847755"/>
          </a:xfrm>
          <a:prstGeom prst="rect">
            <a:avLst/>
          </a:prstGeom>
          <a:noFill/>
        </p:spPr>
        <p:txBody>
          <a:bodyPr wrap="square" rtlCol="0">
            <a:spAutoFit/>
          </a:bodyPr>
          <a:lstStyle/>
          <a:p>
            <a:r>
              <a:rPr lang="en-US" sz="2200" b="0" dirty="0">
                <a:solidFill>
                  <a:srgbClr val="002060"/>
                </a:solidFill>
                <a:latin typeface="+mj-lt"/>
              </a:rPr>
              <a:t>Among the most requested analog SLIT, we have analog filters. The study and analysis of these analog filters, like all SLIT, is carried out in the time domain but also and especially in the frequency domain. In the spectral domain we need:</a:t>
            </a:r>
          </a:p>
          <a:p>
            <a:endParaRPr lang="fr-FR" sz="2200" b="0" dirty="0">
              <a:solidFill>
                <a:srgbClr val="002060"/>
              </a:solidFill>
              <a:latin typeface="+mj-lt"/>
            </a:endParaRPr>
          </a:p>
          <a:p>
            <a:pPr marL="457200" indent="-457200">
              <a:buFont typeface="+mj-lt"/>
              <a:buAutoNum type="arabicPeriod"/>
            </a:pPr>
            <a:r>
              <a:rPr lang="en-US" sz="2200" b="0" dirty="0">
                <a:solidFill>
                  <a:srgbClr val="7030A0"/>
                </a:solidFill>
              </a:rPr>
              <a:t>of the transfer function in p, H(p) which allows us among other things to:</a:t>
            </a:r>
          </a:p>
          <a:p>
            <a:pPr marL="457200" indent="-457200">
              <a:buFont typeface="+mj-lt"/>
              <a:buAutoNum type="arabicPeriod"/>
            </a:pPr>
            <a:r>
              <a:rPr lang="en-US" sz="2200" b="0" dirty="0">
                <a:solidFill>
                  <a:srgbClr val="C00000"/>
                </a:solidFill>
              </a:rPr>
              <a:t> know the zeroes and poles of the filter</a:t>
            </a:r>
          </a:p>
          <a:p>
            <a:pPr marL="457200" indent="-457200">
              <a:buFont typeface="+mj-lt"/>
              <a:buAutoNum type="arabicPeriod"/>
            </a:pPr>
            <a:r>
              <a:rPr lang="en-US" sz="2200" b="0" dirty="0">
                <a:solidFill>
                  <a:srgbClr val="C00000"/>
                </a:solidFill>
              </a:rPr>
              <a:t> determine the eventual stability of the filter</a:t>
            </a:r>
          </a:p>
          <a:p>
            <a:pPr marL="457200" indent="-457200">
              <a:buFont typeface="+mj-lt"/>
              <a:buAutoNum type="arabicPeriod"/>
            </a:pPr>
            <a:r>
              <a:rPr lang="en-US" sz="2200" b="0" dirty="0">
                <a:solidFill>
                  <a:srgbClr val="C00000"/>
                </a:solidFill>
              </a:rPr>
              <a:t> know the static gain of the filter</a:t>
            </a:r>
          </a:p>
          <a:p>
            <a:pPr marL="457200" indent="-457200">
              <a:buFont typeface="+mj-lt"/>
              <a:buAutoNum type="arabicPeriod"/>
            </a:pPr>
            <a:r>
              <a:rPr lang="en-US" sz="2200" b="0" dirty="0">
                <a:solidFill>
                  <a:srgbClr val="C00000"/>
                </a:solidFill>
              </a:rPr>
              <a:t>...</a:t>
            </a:r>
            <a:r>
              <a:rPr lang="en-US" sz="2200" b="0" dirty="0" err="1">
                <a:solidFill>
                  <a:srgbClr val="C00000"/>
                </a:solidFill>
              </a:rPr>
              <a:t>etc</a:t>
            </a:r>
            <a:endParaRPr lang="en-US" sz="2200" b="0" dirty="0">
              <a:solidFill>
                <a:srgbClr val="C00000"/>
              </a:solidFill>
            </a:endParaRPr>
          </a:p>
          <a:p>
            <a:pPr marL="457200" indent="-457200">
              <a:buFont typeface="+mj-lt"/>
              <a:buAutoNum type="arabicPeriod"/>
            </a:pPr>
            <a:r>
              <a:rPr lang="en-US" sz="2200" b="0" dirty="0">
                <a:solidFill>
                  <a:srgbClr val="7030A0"/>
                </a:solidFill>
              </a:rPr>
              <a:t>of the frequency response H(f), a particular case of H(p), which allows us among other things to know :</a:t>
            </a:r>
          </a:p>
          <a:p>
            <a:pPr marL="457200" indent="-457200">
              <a:buFont typeface="+mj-lt"/>
              <a:buAutoNum type="arabicPeriod"/>
            </a:pPr>
            <a:r>
              <a:rPr lang="en-US" sz="2200" b="0" dirty="0">
                <a:solidFill>
                  <a:srgbClr val="C00000"/>
                </a:solidFill>
              </a:rPr>
              <a:t>the filter </a:t>
            </a:r>
            <a:r>
              <a:rPr lang="en-US" sz="2200" b="0" dirty="0" smtClean="0">
                <a:solidFill>
                  <a:srgbClr val="C00000"/>
                </a:solidFill>
              </a:rPr>
              <a:t>template (gabarit du filter)</a:t>
            </a:r>
            <a:endParaRPr lang="en-US" sz="2200" b="0" dirty="0">
              <a:solidFill>
                <a:srgbClr val="C00000"/>
              </a:solidFill>
            </a:endParaRPr>
          </a:p>
          <a:p>
            <a:pPr marL="457200" indent="-457200">
              <a:buFont typeface="+mj-lt"/>
              <a:buAutoNum type="arabicPeriod"/>
            </a:pPr>
            <a:r>
              <a:rPr lang="en-US" sz="2200" b="0" dirty="0">
                <a:solidFill>
                  <a:srgbClr val="C00000"/>
                </a:solidFill>
              </a:rPr>
              <a:t>its response in amplitude</a:t>
            </a:r>
          </a:p>
          <a:p>
            <a:pPr marL="457200" indent="-457200">
              <a:buFont typeface="+mj-lt"/>
              <a:buAutoNum type="arabicPeriod"/>
            </a:pPr>
            <a:r>
              <a:rPr lang="en-US" sz="2200" b="0" dirty="0" smtClean="0">
                <a:solidFill>
                  <a:srgbClr val="C00000"/>
                </a:solidFill>
              </a:rPr>
              <a:t>its </a:t>
            </a:r>
            <a:r>
              <a:rPr lang="en-US" sz="2200" b="0" dirty="0">
                <a:solidFill>
                  <a:srgbClr val="C00000"/>
                </a:solidFill>
              </a:rPr>
              <a:t>response in phase</a:t>
            </a:r>
          </a:p>
          <a:p>
            <a:pPr marL="457200" indent="-457200">
              <a:buFont typeface="+mj-lt"/>
              <a:buAutoNum type="arabicPeriod"/>
            </a:pPr>
            <a:r>
              <a:rPr lang="en-US" sz="2200" b="0" dirty="0">
                <a:solidFill>
                  <a:srgbClr val="C00000"/>
                </a:solidFill>
              </a:rPr>
              <a:t>the type of the filter</a:t>
            </a:r>
          </a:p>
          <a:p>
            <a:pPr marL="457200" indent="-457200">
              <a:buFont typeface="+mj-lt"/>
              <a:buAutoNum type="arabicPeriod"/>
            </a:pPr>
            <a:endParaRPr lang="en-US" sz="2200" b="0" dirty="0">
              <a:solidFill>
                <a:srgbClr val="C00000"/>
              </a:solidFill>
            </a:endParaRPr>
          </a:p>
          <a:p>
            <a:pPr marL="457200" indent="-457200">
              <a:buFont typeface="+mj-lt"/>
              <a:buAutoNum type="arabicPeriod"/>
            </a:pPr>
            <a:endParaRPr lang="en-US" sz="2200" b="0" dirty="0">
              <a:solidFill>
                <a:srgbClr val="C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8496" y="0"/>
            <a:ext cx="9906000" cy="553998"/>
          </a:xfrm>
          <a:prstGeom prst="rect">
            <a:avLst/>
          </a:prstGeom>
          <a:noFill/>
        </p:spPr>
        <p:txBody>
          <a:bodyPr wrap="square" rtlCol="0">
            <a:spAutoFit/>
          </a:bodyPr>
          <a:lstStyle/>
          <a:p>
            <a:pPr algn="ctr"/>
            <a:r>
              <a:rPr lang="fr-FR" sz="3000" dirty="0">
                <a:solidFill>
                  <a:srgbClr val="FF0000"/>
                </a:solidFill>
              </a:rPr>
              <a:t>SLIT EXAMPLES: ANALOG FILTERS</a:t>
            </a:r>
          </a:p>
        </p:txBody>
      </p:sp>
      <p:sp>
        <p:nvSpPr>
          <p:cNvPr id="4" name="ZoneTexte 3"/>
          <p:cNvSpPr txBox="1"/>
          <p:nvPr/>
        </p:nvSpPr>
        <p:spPr>
          <a:xfrm>
            <a:off x="0" y="711200"/>
            <a:ext cx="9906000" cy="5847755"/>
          </a:xfrm>
          <a:prstGeom prst="rect">
            <a:avLst/>
          </a:prstGeom>
          <a:noFill/>
        </p:spPr>
        <p:txBody>
          <a:bodyPr wrap="square" rtlCol="0">
            <a:spAutoFit/>
          </a:bodyPr>
          <a:lstStyle/>
          <a:p>
            <a:r>
              <a:rPr lang="en-US" sz="2200" b="0" dirty="0">
                <a:solidFill>
                  <a:srgbClr val="002060"/>
                </a:solidFill>
                <a:latin typeface="+mj-lt"/>
              </a:rPr>
              <a:t>There are four types of </a:t>
            </a:r>
            <a:r>
              <a:rPr lang="en-US" sz="2200" b="0" dirty="0" smtClean="0">
                <a:solidFill>
                  <a:srgbClr val="002060"/>
                </a:solidFill>
                <a:latin typeface="+mj-lt"/>
              </a:rPr>
              <a:t>depth (</a:t>
            </a:r>
            <a:r>
              <a:rPr lang="en-US" sz="2200" b="0" dirty="0" err="1" smtClean="0">
                <a:solidFill>
                  <a:srgbClr val="002060"/>
                </a:solidFill>
                <a:latin typeface="+mj-lt"/>
              </a:rPr>
              <a:t>fondamentaux</a:t>
            </a:r>
            <a:r>
              <a:rPr lang="en-US" sz="2200" b="0" dirty="0" smtClean="0">
                <a:solidFill>
                  <a:srgbClr val="002060"/>
                </a:solidFill>
                <a:latin typeface="+mj-lt"/>
              </a:rPr>
              <a:t>) </a:t>
            </a:r>
            <a:r>
              <a:rPr lang="en-US" sz="2200" b="0" dirty="0">
                <a:solidFill>
                  <a:srgbClr val="002060"/>
                </a:solidFill>
                <a:latin typeface="+mj-lt"/>
              </a:rPr>
              <a:t>analog </a:t>
            </a:r>
            <a:r>
              <a:rPr lang="en-US" sz="2200" b="0" dirty="0" smtClean="0">
                <a:solidFill>
                  <a:srgbClr val="002060"/>
                </a:solidFill>
                <a:latin typeface="+mj-lt"/>
              </a:rPr>
              <a:t>filters:</a:t>
            </a:r>
            <a:endParaRPr lang="en-US" sz="2200" b="0" dirty="0">
              <a:solidFill>
                <a:srgbClr val="002060"/>
              </a:solidFill>
              <a:latin typeface="+mj-lt"/>
            </a:endParaRPr>
          </a:p>
          <a:p>
            <a:endParaRPr lang="fr-FR" sz="2200" b="0" dirty="0">
              <a:solidFill>
                <a:srgbClr val="002060"/>
              </a:solidFill>
              <a:latin typeface="+mj-lt"/>
            </a:endParaRPr>
          </a:p>
          <a:p>
            <a:pPr>
              <a:buFont typeface="Wingdings" pitchFamily="2" charset="2"/>
              <a:buChar char="q"/>
            </a:pPr>
            <a:r>
              <a:rPr lang="en-US" sz="2200" b="0" dirty="0">
                <a:solidFill>
                  <a:srgbClr val="0070C0"/>
                </a:solidFill>
              </a:rPr>
              <a:t>Low-pass filter: Its BP bandwidth is limited between 0 Hz and a high notched cutoff frequency fc</a:t>
            </a:r>
          </a:p>
          <a:p>
            <a:pPr>
              <a:buFont typeface="Wingdings" pitchFamily="2" charset="2"/>
              <a:buChar char="q"/>
            </a:pPr>
            <a:endParaRPr lang="en-US" sz="2200" b="0" dirty="0">
              <a:solidFill>
                <a:srgbClr val="0070C0"/>
              </a:solidFill>
            </a:endParaRPr>
          </a:p>
          <a:p>
            <a:pPr>
              <a:buFont typeface="Wingdings" pitchFamily="2" charset="2"/>
              <a:buChar char="q"/>
            </a:pPr>
            <a:r>
              <a:rPr lang="en-US" sz="2200" b="0" dirty="0">
                <a:solidFill>
                  <a:srgbClr val="002060"/>
                </a:solidFill>
              </a:rPr>
              <a:t>High-pass filter: Its BP bandwidth is limited between a notched cutoff frequency fc and a very high-frequency cutoff frequency (theoretically, the latter tends towards infinity)</a:t>
            </a:r>
          </a:p>
          <a:p>
            <a:endParaRPr lang="fr-FR" sz="2200" b="0" dirty="0" smtClean="0">
              <a:solidFill>
                <a:srgbClr val="002060"/>
              </a:solidFill>
            </a:endParaRPr>
          </a:p>
          <a:p>
            <a:pPr>
              <a:buFont typeface="Wingdings" pitchFamily="2" charset="2"/>
              <a:buChar char="q"/>
            </a:pPr>
            <a:r>
              <a:rPr lang="en-US" sz="2200" b="0" dirty="0">
                <a:solidFill>
                  <a:srgbClr val="002060"/>
                </a:solidFill>
              </a:rPr>
              <a:t>Band-pass filter: Its BP bandwidth is limited between a rated low cutoff frequency </a:t>
            </a:r>
            <a:r>
              <a:rPr lang="en-US" sz="2200" b="0" dirty="0" err="1">
                <a:solidFill>
                  <a:srgbClr val="002060"/>
                </a:solidFill>
              </a:rPr>
              <a:t>fcb</a:t>
            </a:r>
            <a:r>
              <a:rPr lang="en-US" sz="2200" b="0" dirty="0">
                <a:solidFill>
                  <a:srgbClr val="002060"/>
                </a:solidFill>
              </a:rPr>
              <a:t> and a rated high cutoff frequency </a:t>
            </a:r>
            <a:r>
              <a:rPr lang="en-US" sz="2200" b="0" dirty="0" err="1">
                <a:solidFill>
                  <a:srgbClr val="002060"/>
                </a:solidFill>
              </a:rPr>
              <a:t>fch</a:t>
            </a:r>
            <a:endParaRPr lang="en-US" sz="2200" b="0" dirty="0">
              <a:solidFill>
                <a:srgbClr val="002060"/>
              </a:solidFill>
            </a:endParaRPr>
          </a:p>
          <a:p>
            <a:pPr>
              <a:buFont typeface="Wingdings" pitchFamily="2" charset="2"/>
              <a:buChar char="q"/>
            </a:pPr>
            <a:endParaRPr lang="en-US" sz="2200" b="0" dirty="0">
              <a:solidFill>
                <a:srgbClr val="002060"/>
              </a:solidFill>
            </a:endParaRPr>
          </a:p>
          <a:p>
            <a:pPr>
              <a:buFont typeface="Wingdings" pitchFamily="2" charset="2"/>
              <a:buChar char="q"/>
            </a:pPr>
            <a:r>
              <a:rPr lang="en-US" sz="2200" b="0" dirty="0">
                <a:solidFill>
                  <a:srgbClr val="002060"/>
                </a:solidFill>
                <a:latin typeface="+mj-lt"/>
              </a:rPr>
              <a:t>Notch filter (reviewer): Its passbands </a:t>
            </a:r>
            <a:r>
              <a:rPr lang="en-US" sz="2200" b="0" dirty="0" err="1">
                <a:solidFill>
                  <a:srgbClr val="002060"/>
                </a:solidFill>
                <a:latin typeface="+mj-lt"/>
              </a:rPr>
              <a:t>BPb</a:t>
            </a:r>
            <a:r>
              <a:rPr lang="en-US" sz="2200" b="0" dirty="0">
                <a:solidFill>
                  <a:srgbClr val="002060"/>
                </a:solidFill>
                <a:latin typeface="+mj-lt"/>
              </a:rPr>
              <a:t> and </a:t>
            </a:r>
            <a:r>
              <a:rPr lang="en-US" sz="2200" b="0" dirty="0" err="1">
                <a:solidFill>
                  <a:srgbClr val="002060"/>
                </a:solidFill>
                <a:latin typeface="+mj-lt"/>
              </a:rPr>
              <a:t>BPh</a:t>
            </a:r>
            <a:r>
              <a:rPr lang="en-US" sz="2200" b="0" dirty="0">
                <a:solidFill>
                  <a:srgbClr val="002060"/>
                </a:solidFill>
                <a:latin typeface="+mj-lt"/>
              </a:rPr>
              <a:t> are limited respectively </a:t>
            </a:r>
          </a:p>
          <a:p>
            <a:r>
              <a:rPr lang="en-US" sz="2200" b="0" dirty="0">
                <a:solidFill>
                  <a:srgbClr val="002060"/>
                </a:solidFill>
                <a:latin typeface="+mj-lt"/>
              </a:rPr>
              <a:t> </a:t>
            </a:r>
            <a:r>
              <a:rPr lang="en-US" sz="2200" b="0" dirty="0" smtClean="0">
                <a:solidFill>
                  <a:srgbClr val="002060"/>
                </a:solidFill>
                <a:latin typeface="+mj-lt"/>
              </a:rPr>
              <a:t>- between </a:t>
            </a:r>
            <a:r>
              <a:rPr lang="en-US" sz="2200" b="0" dirty="0">
                <a:solidFill>
                  <a:srgbClr val="002060"/>
                </a:solidFill>
                <a:latin typeface="+mj-lt"/>
              </a:rPr>
              <a:t>0 Hz and a low cutoff frequency noted </a:t>
            </a:r>
            <a:r>
              <a:rPr lang="en-US" sz="2200" b="0" dirty="0" err="1">
                <a:solidFill>
                  <a:srgbClr val="002060"/>
                </a:solidFill>
                <a:latin typeface="+mj-lt"/>
              </a:rPr>
              <a:t>fcb</a:t>
            </a:r>
            <a:r>
              <a:rPr lang="en-US" sz="2200" b="0" dirty="0">
                <a:solidFill>
                  <a:srgbClr val="002060"/>
                </a:solidFill>
                <a:latin typeface="+mj-lt"/>
              </a:rPr>
              <a:t> for </a:t>
            </a:r>
            <a:r>
              <a:rPr lang="en-US" sz="2200" b="0" dirty="0" err="1">
                <a:solidFill>
                  <a:srgbClr val="002060"/>
                </a:solidFill>
                <a:latin typeface="+mj-lt"/>
              </a:rPr>
              <a:t>BPb</a:t>
            </a:r>
            <a:endParaRPr lang="en-US" sz="2200" b="0" dirty="0">
              <a:solidFill>
                <a:srgbClr val="002060"/>
              </a:solidFill>
              <a:latin typeface="+mj-lt"/>
            </a:endParaRPr>
          </a:p>
          <a:p>
            <a:r>
              <a:rPr lang="en-US" sz="2200" b="0" dirty="0" smtClean="0">
                <a:solidFill>
                  <a:srgbClr val="002060"/>
                </a:solidFill>
                <a:latin typeface="+mj-lt"/>
              </a:rPr>
              <a:t> - between </a:t>
            </a:r>
            <a:r>
              <a:rPr lang="en-US" sz="2200" b="0" dirty="0">
                <a:solidFill>
                  <a:srgbClr val="002060"/>
                </a:solidFill>
                <a:latin typeface="+mj-lt"/>
              </a:rPr>
              <a:t>a high cutoff frequency rated low </a:t>
            </a:r>
            <a:r>
              <a:rPr lang="en-US" sz="2200" b="0" dirty="0" err="1">
                <a:solidFill>
                  <a:srgbClr val="002060"/>
                </a:solidFill>
                <a:latin typeface="+mj-lt"/>
              </a:rPr>
              <a:t>fch</a:t>
            </a:r>
            <a:r>
              <a:rPr lang="en-US" sz="2200" b="0" dirty="0">
                <a:solidFill>
                  <a:srgbClr val="002060"/>
                </a:solidFill>
                <a:latin typeface="+mj-lt"/>
              </a:rPr>
              <a:t> and a very high-frequency cutoff frequency (theoretically the latter tends towards infinity) for </a:t>
            </a:r>
            <a:r>
              <a:rPr lang="en-US" sz="2200" b="0" dirty="0" err="1">
                <a:solidFill>
                  <a:srgbClr val="002060"/>
                </a:solidFill>
                <a:latin typeface="+mj-lt"/>
              </a:rPr>
              <a:t>BPh</a:t>
            </a:r>
            <a:endParaRPr lang="en-US" sz="2200" b="0" dirty="0">
              <a:solidFill>
                <a:srgbClr val="002060"/>
              </a:solidFill>
              <a:latin typeface="+mj-lt"/>
            </a:endParaRPr>
          </a:p>
          <a:p>
            <a:pPr>
              <a:buFont typeface="Wingdings" pitchFamily="2" charset="2"/>
              <a:buChar char="q"/>
            </a:pPr>
            <a:endParaRPr lang="fr-FR" sz="2200" b="0" dirty="0">
              <a:solidFill>
                <a:srgbClr val="002060"/>
              </a:solidFill>
              <a:latin typeface="+mj-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369332"/>
          </a:xfrm>
          <a:prstGeom prst="rect">
            <a:avLst/>
          </a:prstGeom>
          <a:noFill/>
          <a:ln w="9525">
            <a:noFill/>
            <a:miter lim="800000"/>
            <a:headEnd/>
            <a:tailEnd/>
          </a:ln>
          <a:effectLst/>
        </p:spPr>
        <p:txBody>
          <a:bodyPr>
            <a:spAutoFit/>
          </a:bodyPr>
          <a:lstStyle/>
          <a:p>
            <a:pPr>
              <a:spcBef>
                <a:spcPct val="50000"/>
              </a:spcBef>
            </a:pPr>
            <a:r>
              <a:rPr lang="en-US">
                <a:solidFill>
                  <a:srgbClr val="002060"/>
                </a:solidFill>
              </a:rPr>
              <a:t>The Low-Pass filters (only let low frequencies pass)</a:t>
            </a:r>
            <a:endParaRPr lang="en-US" dirty="0">
              <a:solidFill>
                <a:srgbClr val="002060"/>
              </a:solidFill>
            </a:endParaRPr>
          </a:p>
        </p:txBody>
      </p:sp>
      <p:cxnSp>
        <p:nvCxnSpPr>
          <p:cNvPr id="5" name="Connecteur droit avec flèche 4"/>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a:endCxn id="13" idx="1"/>
          </p:cNvCxnSpPr>
          <p:nvPr/>
        </p:nvCxnSpPr>
        <p:spPr>
          <a:xfrm rot="16200000" flipV="1">
            <a:off x="-294657" y="2521201"/>
            <a:ext cx="1672722" cy="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0" name="Rectangle 9"/>
          <p:cNvSpPr/>
          <p:nvPr/>
        </p:nvSpPr>
        <p:spPr>
          <a:xfrm>
            <a:off x="540512" y="2357430"/>
            <a:ext cx="1702606"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2" name="ZoneTexte 11"/>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13" name="ZoneTexte 12"/>
          <p:cNvSpPr txBox="1"/>
          <p:nvPr/>
        </p:nvSpPr>
        <p:spPr>
          <a:xfrm>
            <a:off x="541703" y="1500175"/>
            <a:ext cx="928694" cy="369332"/>
          </a:xfrm>
          <a:prstGeom prst="rect">
            <a:avLst/>
          </a:prstGeom>
          <a:noFill/>
          <a:ln>
            <a:noFill/>
          </a:ln>
        </p:spPr>
        <p:txBody>
          <a:bodyPr wrap="square" rtlCol="0">
            <a:spAutoFit/>
          </a:bodyPr>
          <a:lstStyle/>
          <a:p>
            <a:r>
              <a:rPr lang="fr-FR" dirty="0"/>
              <a:t>H(f)</a:t>
            </a:r>
          </a:p>
        </p:txBody>
      </p:sp>
      <p:sp>
        <p:nvSpPr>
          <p:cNvPr id="14" name="ZoneTexte 13"/>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5" name="ZoneTexte 14"/>
          <p:cNvSpPr txBox="1"/>
          <p:nvPr/>
        </p:nvSpPr>
        <p:spPr>
          <a:xfrm>
            <a:off x="1625180" y="3429001"/>
            <a:ext cx="1160868" cy="369332"/>
          </a:xfrm>
          <a:prstGeom prst="rect">
            <a:avLst/>
          </a:prstGeom>
          <a:noFill/>
          <a:ln>
            <a:noFill/>
          </a:ln>
        </p:spPr>
        <p:txBody>
          <a:bodyPr wrap="square" rtlCol="0">
            <a:spAutoFit/>
          </a:bodyPr>
          <a:lstStyle/>
          <a:p>
            <a:r>
              <a:rPr lang="fr-FR" dirty="0" err="1"/>
              <a:t>fc</a:t>
            </a:r>
            <a:endParaRPr lang="fr-FR" dirty="0"/>
          </a:p>
        </p:txBody>
      </p:sp>
      <p:sp>
        <p:nvSpPr>
          <p:cNvPr id="16" name="Accolade fermante 15"/>
          <p:cNvSpPr/>
          <p:nvPr/>
        </p:nvSpPr>
        <p:spPr>
          <a:xfrm rot="5400000">
            <a:off x="1107254" y="2851544"/>
            <a:ext cx="571504" cy="2012170"/>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ZoneTexte 16"/>
          <p:cNvSpPr txBox="1"/>
          <p:nvPr/>
        </p:nvSpPr>
        <p:spPr>
          <a:xfrm>
            <a:off x="1006051" y="4071943"/>
            <a:ext cx="928694" cy="369332"/>
          </a:xfrm>
          <a:prstGeom prst="rect">
            <a:avLst/>
          </a:prstGeom>
          <a:noFill/>
          <a:ln>
            <a:noFill/>
          </a:ln>
        </p:spPr>
        <p:txBody>
          <a:bodyPr wrap="square" rtlCol="0">
            <a:spAutoFit/>
          </a:bodyPr>
          <a:lstStyle/>
          <a:p>
            <a:r>
              <a:rPr lang="fr-FR" dirty="0"/>
              <a:t>BP</a:t>
            </a:r>
          </a:p>
        </p:txBody>
      </p:sp>
      <p:sp>
        <p:nvSpPr>
          <p:cNvPr id="27" name="ZoneTexte 26"/>
          <p:cNvSpPr txBox="1"/>
          <p:nvPr/>
        </p:nvSpPr>
        <p:spPr>
          <a:xfrm>
            <a:off x="-35" y="4669706"/>
            <a:ext cx="4333905" cy="646331"/>
          </a:xfrm>
          <a:prstGeom prst="rect">
            <a:avLst/>
          </a:prstGeom>
          <a:noFill/>
        </p:spPr>
        <p:txBody>
          <a:bodyPr wrap="square" rtlCol="0">
            <a:spAutoFit/>
          </a:bodyPr>
          <a:lstStyle/>
          <a:p>
            <a:r>
              <a:rPr lang="en-US"/>
              <a:t>Frequency response of an ideal low-pass filter</a:t>
            </a:r>
            <a:endParaRPr lang="en-US" dirty="0"/>
          </a:p>
        </p:txBody>
      </p:sp>
      <p:pic>
        <p:nvPicPr>
          <p:cNvPr id="39937" name="Picture 1"/>
          <p:cNvPicPr>
            <a:picLocks noChangeAspect="1" noChangeArrowheads="1"/>
          </p:cNvPicPr>
          <p:nvPr/>
        </p:nvPicPr>
        <p:blipFill>
          <a:blip r:embed="rId2" cstate="print"/>
          <a:srcRect/>
          <a:stretch>
            <a:fillRect/>
          </a:stretch>
        </p:blipFill>
        <p:spPr bwMode="auto">
          <a:xfrm>
            <a:off x="5726912" y="1795966"/>
            <a:ext cx="2946008" cy="2133101"/>
          </a:xfrm>
          <a:prstGeom prst="rect">
            <a:avLst/>
          </a:prstGeom>
          <a:noFill/>
          <a:ln w="9525">
            <a:noFill/>
            <a:miter lim="800000"/>
            <a:headEnd/>
            <a:tailEnd/>
          </a:ln>
          <a:effectLst/>
        </p:spPr>
      </p:pic>
      <p:sp>
        <p:nvSpPr>
          <p:cNvPr id="29" name="ZoneTexte 28"/>
          <p:cNvSpPr txBox="1"/>
          <p:nvPr/>
        </p:nvSpPr>
        <p:spPr>
          <a:xfrm>
            <a:off x="8667776" y="3753153"/>
            <a:ext cx="1160868" cy="369332"/>
          </a:xfrm>
          <a:prstGeom prst="rect">
            <a:avLst/>
          </a:prstGeom>
          <a:noFill/>
          <a:ln>
            <a:noFill/>
          </a:ln>
        </p:spPr>
        <p:txBody>
          <a:bodyPr wrap="square" rtlCol="0">
            <a:spAutoFit/>
          </a:bodyPr>
          <a:lstStyle/>
          <a:p>
            <a:r>
              <a:rPr lang="fr-FR" dirty="0"/>
              <a:t>f</a:t>
            </a:r>
          </a:p>
        </p:txBody>
      </p:sp>
      <p:cxnSp>
        <p:nvCxnSpPr>
          <p:cNvPr id="30" name="Connecteur droit avec flèche 29"/>
          <p:cNvCxnSpPr/>
          <p:nvPr/>
        </p:nvCxnSpPr>
        <p:spPr>
          <a:xfrm>
            <a:off x="6423432" y="3620015"/>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31" name="ZoneTexte 30"/>
          <p:cNvSpPr txBox="1"/>
          <p:nvPr/>
        </p:nvSpPr>
        <p:spPr>
          <a:xfrm>
            <a:off x="6346041" y="1500175"/>
            <a:ext cx="928694" cy="369332"/>
          </a:xfrm>
          <a:prstGeom prst="rect">
            <a:avLst/>
          </a:prstGeom>
          <a:noFill/>
          <a:ln>
            <a:noFill/>
          </a:ln>
        </p:spPr>
        <p:txBody>
          <a:bodyPr wrap="square" rtlCol="0">
            <a:spAutoFit/>
          </a:bodyPr>
          <a:lstStyle/>
          <a:p>
            <a:r>
              <a:rPr lang="fr-FR" dirty="0"/>
              <a:t>H(f)</a:t>
            </a:r>
          </a:p>
        </p:txBody>
      </p:sp>
      <p:cxnSp>
        <p:nvCxnSpPr>
          <p:cNvPr id="32" name="Connecteur droit avec flèche 31"/>
          <p:cNvCxnSpPr/>
          <p:nvPr/>
        </p:nvCxnSpPr>
        <p:spPr>
          <a:xfrm rot="5400000" flipH="1" flipV="1">
            <a:off x="5009754" y="2643116"/>
            <a:ext cx="1857388" cy="1720"/>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36" name="ZoneTexte 35"/>
          <p:cNvSpPr txBox="1"/>
          <p:nvPr/>
        </p:nvSpPr>
        <p:spPr>
          <a:xfrm>
            <a:off x="5339956" y="3681716"/>
            <a:ext cx="1160868" cy="369332"/>
          </a:xfrm>
          <a:prstGeom prst="rect">
            <a:avLst/>
          </a:prstGeom>
          <a:noFill/>
          <a:ln>
            <a:noFill/>
          </a:ln>
        </p:spPr>
        <p:txBody>
          <a:bodyPr wrap="square" rtlCol="0">
            <a:spAutoFit/>
          </a:bodyPr>
          <a:lstStyle/>
          <a:p>
            <a:r>
              <a:rPr lang="fr-FR" dirty="0"/>
              <a:t>0</a:t>
            </a:r>
          </a:p>
        </p:txBody>
      </p:sp>
      <p:sp>
        <p:nvSpPr>
          <p:cNvPr id="37" name="Accolade fermante 36"/>
          <p:cNvSpPr/>
          <p:nvPr/>
        </p:nvSpPr>
        <p:spPr>
          <a:xfrm rot="5400000">
            <a:off x="6853402" y="2769540"/>
            <a:ext cx="533102" cy="2786082"/>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8" name="ZoneTexte 37"/>
          <p:cNvSpPr txBox="1"/>
          <p:nvPr/>
        </p:nvSpPr>
        <p:spPr>
          <a:xfrm>
            <a:off x="6732997" y="4538972"/>
            <a:ext cx="928694" cy="369332"/>
          </a:xfrm>
          <a:prstGeom prst="rect">
            <a:avLst/>
          </a:prstGeom>
          <a:noFill/>
          <a:ln>
            <a:noFill/>
          </a:ln>
        </p:spPr>
        <p:txBody>
          <a:bodyPr wrap="square" rtlCol="0">
            <a:spAutoFit/>
          </a:bodyPr>
          <a:lstStyle/>
          <a:p>
            <a:r>
              <a:rPr lang="fr-FR" dirty="0"/>
              <a:t>BP</a:t>
            </a:r>
          </a:p>
        </p:txBody>
      </p:sp>
      <p:sp>
        <p:nvSpPr>
          <p:cNvPr id="39" name="ZoneTexte 38"/>
          <p:cNvSpPr txBox="1"/>
          <p:nvPr/>
        </p:nvSpPr>
        <p:spPr>
          <a:xfrm>
            <a:off x="7661691" y="3643315"/>
            <a:ext cx="1160868" cy="369332"/>
          </a:xfrm>
          <a:prstGeom prst="rect">
            <a:avLst/>
          </a:prstGeom>
          <a:noFill/>
          <a:ln>
            <a:noFill/>
          </a:ln>
        </p:spPr>
        <p:txBody>
          <a:bodyPr wrap="square" rtlCol="0">
            <a:spAutoFit/>
          </a:bodyPr>
          <a:lstStyle/>
          <a:p>
            <a:r>
              <a:rPr lang="fr-FR" dirty="0" err="1"/>
              <a:t>fc</a:t>
            </a:r>
            <a:endParaRPr lang="fr-FR" dirty="0"/>
          </a:p>
        </p:txBody>
      </p:sp>
      <p:sp>
        <p:nvSpPr>
          <p:cNvPr id="40" name="ZoneTexte 39"/>
          <p:cNvSpPr txBox="1"/>
          <p:nvPr/>
        </p:nvSpPr>
        <p:spPr>
          <a:xfrm>
            <a:off x="5339956" y="4941745"/>
            <a:ext cx="4333905" cy="646331"/>
          </a:xfrm>
          <a:prstGeom prst="rect">
            <a:avLst/>
          </a:prstGeom>
          <a:noFill/>
        </p:spPr>
        <p:txBody>
          <a:bodyPr wrap="square" rtlCol="0">
            <a:spAutoFit/>
          </a:bodyPr>
          <a:lstStyle/>
          <a:p>
            <a:r>
              <a:rPr lang="en-US"/>
              <a:t>Frequency response of a real low-pass filter</a:t>
            </a:r>
            <a:endParaRPr lang="en-US" dirty="0"/>
          </a:p>
        </p:txBody>
      </p:sp>
      <p:sp>
        <p:nvSpPr>
          <p:cNvPr id="26" name="ZoneTexte 2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SLIT EXAMPLES: ANALOG FILTERS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avec flèche 4"/>
          <p:cNvCxnSpPr/>
          <p:nvPr/>
        </p:nvCxnSpPr>
        <p:spPr bwMode="auto">
          <a:xfrm>
            <a:off x="3048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bwMode="auto">
          <a:xfrm>
            <a:off x="14859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7" name="Connecteur droit avec flèche 6"/>
          <p:cNvCxnSpPr/>
          <p:nvPr/>
        </p:nvCxnSpPr>
        <p:spPr bwMode="auto">
          <a:xfrm>
            <a:off x="34036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bwMode="auto">
          <a:xfrm>
            <a:off x="5194300" y="2171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9" name="Rectangle 8"/>
          <p:cNvSpPr/>
          <p:nvPr/>
        </p:nvSpPr>
        <p:spPr bwMode="auto">
          <a:xfrm>
            <a:off x="63754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0" name="Connecteur droit avec flèche 9"/>
          <p:cNvCxnSpPr/>
          <p:nvPr/>
        </p:nvCxnSpPr>
        <p:spPr bwMode="auto">
          <a:xfrm>
            <a:off x="82931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1" name="Connecteur droit avec flèche 10"/>
          <p:cNvCxnSpPr/>
          <p:nvPr/>
        </p:nvCxnSpPr>
        <p:spPr bwMode="auto">
          <a:xfrm>
            <a:off x="5207000" y="2413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2" name="Connecteur droit avec flèche 11"/>
          <p:cNvCxnSpPr/>
          <p:nvPr/>
        </p:nvCxnSpPr>
        <p:spPr bwMode="auto">
          <a:xfrm>
            <a:off x="5194300" y="2616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3" name="Connecteur droit avec flèche 12"/>
          <p:cNvCxnSpPr/>
          <p:nvPr/>
        </p:nvCxnSpPr>
        <p:spPr bwMode="auto">
          <a:xfrm>
            <a:off x="5207000" y="3238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4" name="Connecteur droit avec flèche 23"/>
          <p:cNvCxnSpPr/>
          <p:nvPr/>
        </p:nvCxnSpPr>
        <p:spPr bwMode="auto">
          <a:xfrm>
            <a:off x="3390900" y="43053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25" name="Rectangle 24"/>
          <p:cNvSpPr/>
          <p:nvPr/>
        </p:nvSpPr>
        <p:spPr bwMode="auto">
          <a:xfrm>
            <a:off x="1473200" y="41148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6" name="Connecteur droit avec flèche 25"/>
          <p:cNvCxnSpPr/>
          <p:nvPr/>
        </p:nvCxnSpPr>
        <p:spPr bwMode="auto">
          <a:xfrm>
            <a:off x="317500" y="4800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bwMode="auto">
          <a:xfrm>
            <a:off x="3403600" y="4546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8" name="Connecteur droit avec flèche 27"/>
          <p:cNvCxnSpPr/>
          <p:nvPr/>
        </p:nvCxnSpPr>
        <p:spPr bwMode="auto">
          <a:xfrm>
            <a:off x="3390900" y="4749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9" name="Connecteur droit avec flèche 28"/>
          <p:cNvCxnSpPr/>
          <p:nvPr/>
        </p:nvCxnSpPr>
        <p:spPr bwMode="auto">
          <a:xfrm>
            <a:off x="3403600" y="53721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36" name="Connecteur droit avec flèche 35"/>
          <p:cNvCxnSpPr/>
          <p:nvPr/>
        </p:nvCxnSpPr>
        <p:spPr bwMode="auto">
          <a:xfrm>
            <a:off x="8166100" y="4330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37" name="Rectangle 36"/>
          <p:cNvSpPr/>
          <p:nvPr/>
        </p:nvSpPr>
        <p:spPr bwMode="auto">
          <a:xfrm>
            <a:off x="6248400" y="41402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39" name="Connecteur droit avec flèche 38"/>
          <p:cNvCxnSpPr/>
          <p:nvPr/>
        </p:nvCxnSpPr>
        <p:spPr bwMode="auto">
          <a:xfrm>
            <a:off x="8178800" y="4572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0" name="Connecteur droit avec flèche 39"/>
          <p:cNvCxnSpPr/>
          <p:nvPr/>
        </p:nvCxnSpPr>
        <p:spPr bwMode="auto">
          <a:xfrm>
            <a:off x="8166100" y="4775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1" name="Connecteur droit avec flèche 40"/>
          <p:cNvCxnSpPr/>
          <p:nvPr/>
        </p:nvCxnSpPr>
        <p:spPr bwMode="auto">
          <a:xfrm>
            <a:off x="8178800" y="5397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2" name="Connecteur droit avec flèche 41"/>
          <p:cNvCxnSpPr/>
          <p:nvPr/>
        </p:nvCxnSpPr>
        <p:spPr bwMode="auto">
          <a:xfrm>
            <a:off x="5105400" y="43434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3" name="Connecteur droit avec flèche 42"/>
          <p:cNvCxnSpPr/>
          <p:nvPr/>
        </p:nvCxnSpPr>
        <p:spPr bwMode="auto">
          <a:xfrm>
            <a:off x="5118100" y="4584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4" name="Connecteur droit avec flèche 43"/>
          <p:cNvCxnSpPr/>
          <p:nvPr/>
        </p:nvCxnSpPr>
        <p:spPr bwMode="auto">
          <a:xfrm>
            <a:off x="5105400" y="47879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5" name="Connecteur droit avec flèche 44"/>
          <p:cNvCxnSpPr/>
          <p:nvPr/>
        </p:nvCxnSpPr>
        <p:spPr bwMode="auto">
          <a:xfrm>
            <a:off x="5118100" y="5410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46" name="ZoneTexte 45"/>
          <p:cNvSpPr txBox="1"/>
          <p:nvPr/>
        </p:nvSpPr>
        <p:spPr>
          <a:xfrm>
            <a:off x="1600200" y="2298700"/>
            <a:ext cx="1600200" cy="923330"/>
          </a:xfrm>
          <a:prstGeom prst="rect">
            <a:avLst/>
          </a:prstGeom>
          <a:noFill/>
        </p:spPr>
        <p:txBody>
          <a:bodyPr wrap="square" rtlCol="0">
            <a:spAutoFit/>
          </a:bodyPr>
          <a:lstStyle/>
          <a:p>
            <a:pPr algn="ctr"/>
            <a:r>
              <a:rPr lang="fr-FR" dirty="0"/>
              <a:t>Analog system</a:t>
            </a:r>
          </a:p>
          <a:p>
            <a:pPr algn="ctr"/>
            <a:r>
              <a:rPr lang="fr-FR" dirty="0"/>
              <a:t>SISO</a:t>
            </a:r>
          </a:p>
        </p:txBody>
      </p:sp>
      <p:sp>
        <p:nvSpPr>
          <p:cNvPr id="47" name="ZoneTexte 46"/>
          <p:cNvSpPr txBox="1"/>
          <p:nvPr/>
        </p:nvSpPr>
        <p:spPr>
          <a:xfrm>
            <a:off x="6502400" y="2336800"/>
            <a:ext cx="1600200" cy="923330"/>
          </a:xfrm>
          <a:prstGeom prst="rect">
            <a:avLst/>
          </a:prstGeom>
          <a:noFill/>
        </p:spPr>
        <p:txBody>
          <a:bodyPr wrap="square" rtlCol="0">
            <a:spAutoFit/>
          </a:bodyPr>
          <a:lstStyle/>
          <a:p>
            <a:pPr algn="ctr"/>
            <a:r>
              <a:rPr lang="fr-FR" dirty="0"/>
              <a:t>Analog system</a:t>
            </a:r>
          </a:p>
          <a:p>
            <a:pPr algn="ctr"/>
            <a:r>
              <a:rPr lang="fr-FR" dirty="0" smtClean="0"/>
              <a:t>MISO</a:t>
            </a:r>
            <a:endParaRPr lang="fr-FR" dirty="0"/>
          </a:p>
        </p:txBody>
      </p:sp>
      <p:sp>
        <p:nvSpPr>
          <p:cNvPr id="48" name="ZoneTexte 47"/>
          <p:cNvSpPr txBox="1"/>
          <p:nvPr/>
        </p:nvSpPr>
        <p:spPr>
          <a:xfrm>
            <a:off x="1625600" y="4419600"/>
            <a:ext cx="1600200" cy="923330"/>
          </a:xfrm>
          <a:prstGeom prst="rect">
            <a:avLst/>
          </a:prstGeom>
          <a:noFill/>
        </p:spPr>
        <p:txBody>
          <a:bodyPr wrap="square" rtlCol="0">
            <a:spAutoFit/>
          </a:bodyPr>
          <a:lstStyle/>
          <a:p>
            <a:pPr algn="ctr"/>
            <a:r>
              <a:rPr lang="fr-FR" dirty="0" smtClean="0"/>
              <a:t>Analog</a:t>
            </a:r>
          </a:p>
          <a:p>
            <a:pPr algn="ctr"/>
            <a:r>
              <a:rPr lang="fr-FR" dirty="0" smtClean="0"/>
              <a:t>System</a:t>
            </a:r>
          </a:p>
          <a:p>
            <a:pPr algn="ctr"/>
            <a:r>
              <a:rPr lang="fr-FR" dirty="0" smtClean="0"/>
              <a:t>SIMO</a:t>
            </a:r>
            <a:endParaRPr lang="fr-FR" dirty="0"/>
          </a:p>
        </p:txBody>
      </p:sp>
      <p:sp>
        <p:nvSpPr>
          <p:cNvPr id="49" name="ZoneTexte 48"/>
          <p:cNvSpPr txBox="1"/>
          <p:nvPr/>
        </p:nvSpPr>
        <p:spPr>
          <a:xfrm>
            <a:off x="6337300" y="4483100"/>
            <a:ext cx="1600200" cy="923330"/>
          </a:xfrm>
          <a:prstGeom prst="rect">
            <a:avLst/>
          </a:prstGeom>
          <a:noFill/>
        </p:spPr>
        <p:txBody>
          <a:bodyPr wrap="square" rtlCol="0">
            <a:spAutoFit/>
          </a:bodyPr>
          <a:lstStyle/>
          <a:p>
            <a:pPr algn="ctr"/>
            <a:r>
              <a:rPr lang="fr-FR" dirty="0" smtClean="0"/>
              <a:t>Analog</a:t>
            </a:r>
          </a:p>
          <a:p>
            <a:pPr algn="ctr"/>
            <a:r>
              <a:rPr lang="fr-FR" dirty="0" smtClean="0"/>
              <a:t>System</a:t>
            </a:r>
          </a:p>
          <a:p>
            <a:pPr algn="ctr"/>
            <a:r>
              <a:rPr lang="fr-FR" dirty="0" smtClean="0"/>
              <a:t>MIMO</a:t>
            </a:r>
            <a:endParaRPr lang="fr-FR" dirty="0"/>
          </a:p>
        </p:txBody>
      </p:sp>
      <p:sp>
        <p:nvSpPr>
          <p:cNvPr id="50" name="ZoneTexte 49"/>
          <p:cNvSpPr txBox="1"/>
          <p:nvPr/>
        </p:nvSpPr>
        <p:spPr>
          <a:xfrm>
            <a:off x="431800" y="2743200"/>
            <a:ext cx="914400" cy="369332"/>
          </a:xfrm>
          <a:prstGeom prst="rect">
            <a:avLst/>
          </a:prstGeom>
          <a:noFill/>
        </p:spPr>
        <p:txBody>
          <a:bodyPr wrap="square" rtlCol="0">
            <a:spAutoFit/>
          </a:bodyPr>
          <a:lstStyle/>
          <a:p>
            <a:r>
              <a:rPr lang="fr-FR" dirty="0"/>
              <a:t>x(t)</a:t>
            </a:r>
          </a:p>
        </p:txBody>
      </p:sp>
      <p:sp>
        <p:nvSpPr>
          <p:cNvPr id="51" name="ZoneTexte 50"/>
          <p:cNvSpPr txBox="1"/>
          <p:nvPr/>
        </p:nvSpPr>
        <p:spPr>
          <a:xfrm>
            <a:off x="3759200" y="2781300"/>
            <a:ext cx="914400" cy="369332"/>
          </a:xfrm>
          <a:prstGeom prst="rect">
            <a:avLst/>
          </a:prstGeom>
          <a:noFill/>
        </p:spPr>
        <p:txBody>
          <a:bodyPr wrap="square" rtlCol="0">
            <a:spAutoFit/>
          </a:bodyPr>
          <a:lstStyle/>
          <a:p>
            <a:r>
              <a:rPr lang="fr-FR" dirty="0"/>
              <a:t>y(t)</a:t>
            </a:r>
          </a:p>
        </p:txBody>
      </p:sp>
      <p:sp>
        <p:nvSpPr>
          <p:cNvPr id="52" name="ZoneTexte 51"/>
          <p:cNvSpPr txBox="1"/>
          <p:nvPr/>
        </p:nvSpPr>
        <p:spPr>
          <a:xfrm>
            <a:off x="8572500" y="2781300"/>
            <a:ext cx="914400" cy="369332"/>
          </a:xfrm>
          <a:prstGeom prst="rect">
            <a:avLst/>
          </a:prstGeom>
          <a:noFill/>
        </p:spPr>
        <p:txBody>
          <a:bodyPr wrap="square" rtlCol="0">
            <a:spAutoFit/>
          </a:bodyPr>
          <a:lstStyle/>
          <a:p>
            <a:r>
              <a:rPr lang="fr-FR" dirty="0"/>
              <a:t>y(t)</a:t>
            </a:r>
          </a:p>
        </p:txBody>
      </p:sp>
      <p:sp>
        <p:nvSpPr>
          <p:cNvPr id="53" name="ZoneTexte 52"/>
          <p:cNvSpPr txBox="1"/>
          <p:nvPr/>
        </p:nvSpPr>
        <p:spPr>
          <a:xfrm>
            <a:off x="342900" y="4902200"/>
            <a:ext cx="914400" cy="369332"/>
          </a:xfrm>
          <a:prstGeom prst="rect">
            <a:avLst/>
          </a:prstGeom>
          <a:noFill/>
        </p:spPr>
        <p:txBody>
          <a:bodyPr wrap="square" rtlCol="0">
            <a:spAutoFit/>
          </a:bodyPr>
          <a:lstStyle/>
          <a:p>
            <a:r>
              <a:rPr lang="fr-FR" dirty="0"/>
              <a:t>x(t)</a:t>
            </a:r>
          </a:p>
        </p:txBody>
      </p:sp>
      <p:sp>
        <p:nvSpPr>
          <p:cNvPr id="54" name="ZoneTexte 53"/>
          <p:cNvSpPr txBox="1"/>
          <p:nvPr/>
        </p:nvSpPr>
        <p:spPr>
          <a:xfrm>
            <a:off x="3619500" y="3898900"/>
            <a:ext cx="914400" cy="369332"/>
          </a:xfrm>
          <a:prstGeom prst="rect">
            <a:avLst/>
          </a:prstGeom>
          <a:noFill/>
        </p:spPr>
        <p:txBody>
          <a:bodyPr wrap="square" rtlCol="0">
            <a:spAutoFit/>
          </a:bodyPr>
          <a:lstStyle/>
          <a:p>
            <a:r>
              <a:rPr lang="fr-FR" dirty="0"/>
              <a:t>y</a:t>
            </a:r>
            <a:r>
              <a:rPr lang="fr-FR" baseline="-25000" dirty="0"/>
              <a:t>1</a:t>
            </a:r>
            <a:r>
              <a:rPr lang="fr-FR" dirty="0"/>
              <a:t>(t)</a:t>
            </a:r>
          </a:p>
        </p:txBody>
      </p:sp>
      <p:sp>
        <p:nvSpPr>
          <p:cNvPr id="55" name="ZoneTexte 54"/>
          <p:cNvSpPr txBox="1"/>
          <p:nvPr/>
        </p:nvSpPr>
        <p:spPr>
          <a:xfrm>
            <a:off x="3619500" y="5359400"/>
            <a:ext cx="914400" cy="369332"/>
          </a:xfrm>
          <a:prstGeom prst="rect">
            <a:avLst/>
          </a:prstGeom>
          <a:noFill/>
        </p:spPr>
        <p:txBody>
          <a:bodyPr wrap="square" rtlCol="0">
            <a:spAutoFit/>
          </a:bodyPr>
          <a:lstStyle/>
          <a:p>
            <a:r>
              <a:rPr lang="fr-FR" dirty="0" err="1"/>
              <a:t>y</a:t>
            </a:r>
            <a:r>
              <a:rPr lang="fr-FR" baseline="-25000" dirty="0" err="1"/>
              <a:t>M</a:t>
            </a:r>
            <a:r>
              <a:rPr lang="fr-FR" dirty="0"/>
              <a:t>(t)</a:t>
            </a:r>
          </a:p>
        </p:txBody>
      </p:sp>
      <p:sp>
        <p:nvSpPr>
          <p:cNvPr id="56" name="ZoneTexte 55"/>
          <p:cNvSpPr txBox="1"/>
          <p:nvPr/>
        </p:nvSpPr>
        <p:spPr>
          <a:xfrm>
            <a:off x="8572500" y="3886200"/>
            <a:ext cx="914400" cy="369332"/>
          </a:xfrm>
          <a:prstGeom prst="rect">
            <a:avLst/>
          </a:prstGeom>
          <a:noFill/>
        </p:spPr>
        <p:txBody>
          <a:bodyPr wrap="square" rtlCol="0">
            <a:spAutoFit/>
          </a:bodyPr>
          <a:lstStyle/>
          <a:p>
            <a:r>
              <a:rPr lang="fr-FR" dirty="0"/>
              <a:t>y</a:t>
            </a:r>
            <a:r>
              <a:rPr lang="fr-FR" baseline="-25000" dirty="0"/>
              <a:t>1</a:t>
            </a:r>
            <a:r>
              <a:rPr lang="fr-FR" dirty="0"/>
              <a:t>(t)</a:t>
            </a:r>
          </a:p>
        </p:txBody>
      </p:sp>
      <p:sp>
        <p:nvSpPr>
          <p:cNvPr id="57" name="ZoneTexte 56"/>
          <p:cNvSpPr txBox="1"/>
          <p:nvPr/>
        </p:nvSpPr>
        <p:spPr>
          <a:xfrm>
            <a:off x="8572500" y="5346700"/>
            <a:ext cx="914400" cy="369332"/>
          </a:xfrm>
          <a:prstGeom prst="rect">
            <a:avLst/>
          </a:prstGeom>
          <a:noFill/>
        </p:spPr>
        <p:txBody>
          <a:bodyPr wrap="square" rtlCol="0">
            <a:spAutoFit/>
          </a:bodyPr>
          <a:lstStyle/>
          <a:p>
            <a:r>
              <a:rPr lang="fr-FR" dirty="0" err="1"/>
              <a:t>y</a:t>
            </a:r>
            <a:r>
              <a:rPr lang="fr-FR" baseline="-25000" dirty="0" err="1"/>
              <a:t>M</a:t>
            </a:r>
            <a:r>
              <a:rPr lang="fr-FR" dirty="0"/>
              <a:t>(t)</a:t>
            </a:r>
          </a:p>
        </p:txBody>
      </p:sp>
      <p:sp>
        <p:nvSpPr>
          <p:cNvPr id="58" name="ZoneTexte 57"/>
          <p:cNvSpPr txBox="1"/>
          <p:nvPr/>
        </p:nvSpPr>
        <p:spPr>
          <a:xfrm>
            <a:off x="5245100" y="1803400"/>
            <a:ext cx="762000" cy="369332"/>
          </a:xfrm>
          <a:prstGeom prst="rect">
            <a:avLst/>
          </a:prstGeom>
          <a:noFill/>
        </p:spPr>
        <p:txBody>
          <a:bodyPr wrap="square" rtlCol="0">
            <a:spAutoFit/>
          </a:bodyPr>
          <a:lstStyle/>
          <a:p>
            <a:r>
              <a:rPr lang="fr-FR" dirty="0"/>
              <a:t>x</a:t>
            </a:r>
            <a:r>
              <a:rPr lang="fr-FR" baseline="-25000" dirty="0"/>
              <a:t>1</a:t>
            </a:r>
            <a:r>
              <a:rPr lang="fr-FR" dirty="0"/>
              <a:t>(t)</a:t>
            </a:r>
          </a:p>
        </p:txBody>
      </p:sp>
      <p:sp>
        <p:nvSpPr>
          <p:cNvPr id="59" name="ZoneTexte 58"/>
          <p:cNvSpPr txBox="1"/>
          <p:nvPr/>
        </p:nvSpPr>
        <p:spPr>
          <a:xfrm>
            <a:off x="5257800" y="3162300"/>
            <a:ext cx="762000" cy="369332"/>
          </a:xfrm>
          <a:prstGeom prst="rect">
            <a:avLst/>
          </a:prstGeom>
          <a:noFill/>
        </p:spPr>
        <p:txBody>
          <a:bodyPr wrap="square" rtlCol="0">
            <a:spAutoFit/>
          </a:bodyPr>
          <a:lstStyle/>
          <a:p>
            <a:r>
              <a:rPr lang="fr-FR" dirty="0" err="1"/>
              <a:t>x</a:t>
            </a:r>
            <a:r>
              <a:rPr lang="fr-FR" baseline="-25000" dirty="0" err="1"/>
              <a:t>N</a:t>
            </a:r>
            <a:r>
              <a:rPr lang="fr-FR" dirty="0"/>
              <a:t>(t)</a:t>
            </a:r>
          </a:p>
        </p:txBody>
      </p:sp>
      <p:sp>
        <p:nvSpPr>
          <p:cNvPr id="60" name="ZoneTexte 59"/>
          <p:cNvSpPr txBox="1"/>
          <p:nvPr/>
        </p:nvSpPr>
        <p:spPr>
          <a:xfrm>
            <a:off x="5232400" y="3987800"/>
            <a:ext cx="762000" cy="369332"/>
          </a:xfrm>
          <a:prstGeom prst="rect">
            <a:avLst/>
          </a:prstGeom>
          <a:noFill/>
        </p:spPr>
        <p:txBody>
          <a:bodyPr wrap="square" rtlCol="0">
            <a:spAutoFit/>
          </a:bodyPr>
          <a:lstStyle/>
          <a:p>
            <a:r>
              <a:rPr lang="fr-FR" dirty="0"/>
              <a:t>x</a:t>
            </a:r>
            <a:r>
              <a:rPr lang="fr-FR" baseline="-25000" dirty="0"/>
              <a:t>1</a:t>
            </a:r>
            <a:r>
              <a:rPr lang="fr-FR" dirty="0"/>
              <a:t>(t)</a:t>
            </a:r>
          </a:p>
        </p:txBody>
      </p:sp>
      <p:sp>
        <p:nvSpPr>
          <p:cNvPr id="61" name="ZoneTexte 60"/>
          <p:cNvSpPr txBox="1"/>
          <p:nvPr/>
        </p:nvSpPr>
        <p:spPr>
          <a:xfrm>
            <a:off x="5245100" y="5346700"/>
            <a:ext cx="762000" cy="369332"/>
          </a:xfrm>
          <a:prstGeom prst="rect">
            <a:avLst/>
          </a:prstGeom>
          <a:noFill/>
        </p:spPr>
        <p:txBody>
          <a:bodyPr wrap="square" rtlCol="0">
            <a:spAutoFit/>
          </a:bodyPr>
          <a:lstStyle/>
          <a:p>
            <a:r>
              <a:rPr lang="fr-FR" dirty="0" err="1"/>
              <a:t>x</a:t>
            </a:r>
            <a:r>
              <a:rPr lang="fr-FR" baseline="-25000" dirty="0" err="1"/>
              <a:t>N</a:t>
            </a:r>
            <a:r>
              <a:rPr lang="fr-FR" dirty="0"/>
              <a:t>(t)</a:t>
            </a:r>
          </a:p>
        </p:txBody>
      </p:sp>
      <p:sp>
        <p:nvSpPr>
          <p:cNvPr id="63" name="ZoneTexte 62"/>
          <p:cNvSpPr txBox="1"/>
          <p:nvPr/>
        </p:nvSpPr>
        <p:spPr>
          <a:xfrm>
            <a:off x="0" y="812801"/>
            <a:ext cx="9906000" cy="769441"/>
          </a:xfrm>
          <a:prstGeom prst="rect">
            <a:avLst/>
          </a:prstGeom>
          <a:noFill/>
        </p:spPr>
        <p:txBody>
          <a:bodyPr wrap="square" rtlCol="0">
            <a:spAutoFit/>
          </a:bodyPr>
          <a:lstStyle/>
          <a:p>
            <a:pPr algn="just"/>
            <a:r>
              <a:rPr lang="en-US" sz="2200" b="0">
                <a:solidFill>
                  <a:srgbClr val="0070C0"/>
                </a:solidFill>
                <a:latin typeface="+mj-lt"/>
              </a:rPr>
              <a:t>A system may produce one or more signals at its output, as it may be excited at its input by one or more other signals</a:t>
            </a:r>
            <a:endParaRPr lang="en-US" sz="2200" b="0" dirty="0">
              <a:solidFill>
                <a:srgbClr val="0070C0"/>
              </a:solidFill>
              <a:latin typeface="+mj-lt"/>
            </a:endParaRPr>
          </a:p>
        </p:txBody>
      </p:sp>
      <p:sp>
        <p:nvSpPr>
          <p:cNvPr id="64" name="ZoneTexte 63"/>
          <p:cNvSpPr txBox="1"/>
          <p:nvPr/>
        </p:nvSpPr>
        <p:spPr>
          <a:xfrm>
            <a:off x="469900" y="3441700"/>
            <a:ext cx="4483100" cy="369332"/>
          </a:xfrm>
          <a:prstGeom prst="rect">
            <a:avLst/>
          </a:prstGeom>
          <a:noFill/>
        </p:spPr>
        <p:txBody>
          <a:bodyPr wrap="square" rtlCol="0">
            <a:spAutoFit/>
          </a:bodyPr>
          <a:lstStyle/>
          <a:p>
            <a:pPr algn="ctr"/>
            <a:r>
              <a:rPr lang="fr-FR" dirty="0"/>
              <a:t>Single Input Single Output</a:t>
            </a:r>
          </a:p>
        </p:txBody>
      </p:sp>
      <p:sp>
        <p:nvSpPr>
          <p:cNvPr id="65" name="ZoneTexte 64"/>
          <p:cNvSpPr txBox="1"/>
          <p:nvPr/>
        </p:nvSpPr>
        <p:spPr>
          <a:xfrm>
            <a:off x="5080000" y="3467100"/>
            <a:ext cx="4483100" cy="369332"/>
          </a:xfrm>
          <a:prstGeom prst="rect">
            <a:avLst/>
          </a:prstGeom>
          <a:noFill/>
        </p:spPr>
        <p:txBody>
          <a:bodyPr wrap="square" rtlCol="0">
            <a:spAutoFit/>
          </a:bodyPr>
          <a:lstStyle/>
          <a:p>
            <a:pPr algn="ctr"/>
            <a:r>
              <a:rPr lang="fr-FR" dirty="0"/>
              <a:t>Multiple Inputs Single Output</a:t>
            </a:r>
          </a:p>
        </p:txBody>
      </p:sp>
      <p:sp>
        <p:nvSpPr>
          <p:cNvPr id="66" name="ZoneTexte 65"/>
          <p:cNvSpPr txBox="1"/>
          <p:nvPr/>
        </p:nvSpPr>
        <p:spPr>
          <a:xfrm>
            <a:off x="241300" y="5829300"/>
            <a:ext cx="4483100" cy="369332"/>
          </a:xfrm>
          <a:prstGeom prst="rect">
            <a:avLst/>
          </a:prstGeom>
          <a:noFill/>
        </p:spPr>
        <p:txBody>
          <a:bodyPr wrap="square" rtlCol="0">
            <a:spAutoFit/>
          </a:bodyPr>
          <a:lstStyle/>
          <a:p>
            <a:pPr algn="ctr"/>
            <a:r>
              <a:rPr lang="fr-FR" dirty="0"/>
              <a:t>Single Input Multiple Outputs</a:t>
            </a:r>
          </a:p>
        </p:txBody>
      </p:sp>
      <p:sp>
        <p:nvSpPr>
          <p:cNvPr id="67" name="ZoneTexte 66"/>
          <p:cNvSpPr txBox="1"/>
          <p:nvPr/>
        </p:nvSpPr>
        <p:spPr>
          <a:xfrm>
            <a:off x="5067300" y="5867400"/>
            <a:ext cx="4483100" cy="369332"/>
          </a:xfrm>
          <a:prstGeom prst="rect">
            <a:avLst/>
          </a:prstGeom>
          <a:noFill/>
        </p:spPr>
        <p:txBody>
          <a:bodyPr wrap="square" rtlCol="0">
            <a:spAutoFit/>
          </a:bodyPr>
          <a:lstStyle/>
          <a:p>
            <a:pPr algn="ctr"/>
            <a:r>
              <a:rPr lang="fr-FR" dirty="0"/>
              <a:t>Multiple Inputs Multiple Outputs</a:t>
            </a:r>
          </a:p>
        </p:txBody>
      </p:sp>
      <p:sp>
        <p:nvSpPr>
          <p:cNvPr id="68" name="ZoneTexte 6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a:t>
            </a:r>
            <a:endParaRPr lang="fr-FR" sz="3000" dirty="0">
              <a:solidFill>
                <a:srgbClr val="FF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buFontTx/>
              <a:buChar char="•"/>
            </a:pPr>
            <a:r>
              <a:rPr lang="fr-FR" b="1" u="sng" dirty="0">
                <a:solidFill>
                  <a:srgbClr val="002060"/>
                </a:solidFill>
              </a:rPr>
              <a:t>Les filtres </a:t>
            </a:r>
            <a:r>
              <a:rPr lang="fr-FR" b="1" u="sng" dirty="0" err="1">
                <a:solidFill>
                  <a:srgbClr val="002060"/>
                </a:solidFill>
              </a:rPr>
              <a:t>Passe-Haut</a:t>
            </a:r>
            <a:r>
              <a:rPr lang="fr-FR" dirty="0">
                <a:solidFill>
                  <a:srgbClr val="002060"/>
                </a:solidFill>
              </a:rPr>
              <a:t> ( ne laissent passer que les fréquences hautes )</a:t>
            </a:r>
          </a:p>
          <a:p>
            <a:pPr>
              <a:spcBef>
                <a:spcPct val="50000"/>
              </a:spcBef>
            </a:pPr>
            <a:endParaRPr lang="fr-FR"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5400000" flipH="1" flipV="1">
            <a:off x="-296681" y="2514786"/>
            <a:ext cx="1681163" cy="4393"/>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a:t>H(f)</a:t>
            </a:r>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0" name="ZoneTexte 9"/>
          <p:cNvSpPr txBox="1"/>
          <p:nvPr/>
        </p:nvSpPr>
        <p:spPr>
          <a:xfrm>
            <a:off x="1625180" y="3429001"/>
            <a:ext cx="1160868" cy="369332"/>
          </a:xfrm>
          <a:prstGeom prst="rect">
            <a:avLst/>
          </a:prstGeom>
          <a:noFill/>
          <a:ln>
            <a:noFill/>
          </a:ln>
        </p:spPr>
        <p:txBody>
          <a:bodyPr wrap="square" rtlCol="0">
            <a:spAutoFit/>
          </a:bodyPr>
          <a:lstStyle/>
          <a:p>
            <a:r>
              <a:rPr lang="fr-FR" dirty="0" err="1"/>
              <a:t>fc</a:t>
            </a:r>
            <a:endParaRPr lang="fr-FR" dirty="0"/>
          </a:p>
        </p:txBody>
      </p:sp>
      <p:sp>
        <p:nvSpPr>
          <p:cNvPr id="11" name="Accolade fermante 10"/>
          <p:cNvSpPr/>
          <p:nvPr/>
        </p:nvSpPr>
        <p:spPr>
          <a:xfrm rot="5400000">
            <a:off x="2500296" y="3006326"/>
            <a:ext cx="571503"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2553874" y="4071943"/>
            <a:ext cx="928694" cy="369332"/>
          </a:xfrm>
          <a:prstGeom prst="rect">
            <a:avLst/>
          </a:prstGeom>
          <a:noFill/>
          <a:ln>
            <a:noFill/>
          </a:ln>
        </p:spPr>
        <p:txBody>
          <a:bodyPr wrap="square" rtlCol="0">
            <a:spAutoFit/>
          </a:bodyPr>
          <a:lstStyle/>
          <a:p>
            <a:r>
              <a:rPr lang="fr-FR" dirty="0"/>
              <a:t>BP</a:t>
            </a:r>
          </a:p>
        </p:txBody>
      </p:sp>
      <p:sp>
        <p:nvSpPr>
          <p:cNvPr id="13" name="ZoneTexte 12"/>
          <p:cNvSpPr txBox="1"/>
          <p:nvPr/>
        </p:nvSpPr>
        <p:spPr>
          <a:xfrm>
            <a:off x="-35" y="4669706"/>
            <a:ext cx="4333905" cy="646331"/>
          </a:xfrm>
          <a:prstGeom prst="rect">
            <a:avLst/>
          </a:prstGeom>
          <a:noFill/>
        </p:spPr>
        <p:txBody>
          <a:bodyPr wrap="square" rtlCol="0">
            <a:spAutoFit/>
          </a:bodyPr>
          <a:lstStyle/>
          <a:p>
            <a:r>
              <a:rPr lang="fr-FR" dirty="0"/>
              <a:t>Réponse fréquentielle d’un filtre passe-haut idéal</a:t>
            </a:r>
          </a:p>
        </p:txBody>
      </p:sp>
      <p:sp>
        <p:nvSpPr>
          <p:cNvPr id="14" name="Rectangle 13"/>
          <p:cNvSpPr/>
          <p:nvPr/>
        </p:nvSpPr>
        <p:spPr>
          <a:xfrm>
            <a:off x="2089527" y="2214554"/>
            <a:ext cx="1393041" cy="1143008"/>
          </a:xfrm>
          <a:prstGeom prst="rect">
            <a:avLst/>
          </a:prstGeom>
          <a:noFill/>
          <a:ln w="1905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pic>
        <p:nvPicPr>
          <p:cNvPr id="37889" name="Picture 1"/>
          <p:cNvPicPr>
            <a:picLocks noChangeAspect="1" noChangeArrowheads="1"/>
          </p:cNvPicPr>
          <p:nvPr/>
        </p:nvPicPr>
        <p:blipFill>
          <a:blip r:embed="rId2" cstate="print"/>
          <a:srcRect/>
          <a:stretch>
            <a:fillRect/>
          </a:stretch>
        </p:blipFill>
        <p:spPr bwMode="auto">
          <a:xfrm>
            <a:off x="5350293" y="1785926"/>
            <a:ext cx="3317484" cy="1928826"/>
          </a:xfrm>
          <a:prstGeom prst="rect">
            <a:avLst/>
          </a:prstGeom>
          <a:noFill/>
          <a:ln w="9525">
            <a:noFill/>
            <a:miter lim="800000"/>
            <a:headEnd/>
            <a:tailEnd/>
          </a:ln>
          <a:effectLst/>
        </p:spPr>
      </p:pic>
      <p:cxnSp>
        <p:nvCxnSpPr>
          <p:cNvPr id="16" name="Connecteur droit avec flèche 15"/>
          <p:cNvCxnSpPr/>
          <p:nvPr/>
        </p:nvCxnSpPr>
        <p:spPr>
          <a:xfrm>
            <a:off x="6036476" y="3376612"/>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4830960" y="2461611"/>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5726912" y="1500175"/>
            <a:ext cx="928694" cy="369332"/>
          </a:xfrm>
          <a:prstGeom prst="rect">
            <a:avLst/>
          </a:prstGeom>
          <a:noFill/>
          <a:ln>
            <a:noFill/>
          </a:ln>
        </p:spPr>
        <p:txBody>
          <a:bodyPr wrap="square" rtlCol="0">
            <a:spAutoFit/>
          </a:bodyPr>
          <a:lstStyle/>
          <a:p>
            <a:r>
              <a:rPr lang="fr-FR" dirty="0"/>
              <a:t>H(f)</a:t>
            </a:r>
          </a:p>
        </p:txBody>
      </p:sp>
      <p:sp>
        <p:nvSpPr>
          <p:cNvPr id="19" name="ZoneTexte 18"/>
          <p:cNvSpPr txBox="1"/>
          <p:nvPr/>
        </p:nvSpPr>
        <p:spPr>
          <a:xfrm>
            <a:off x="5107782" y="3357563"/>
            <a:ext cx="1160868" cy="369332"/>
          </a:xfrm>
          <a:prstGeom prst="rect">
            <a:avLst/>
          </a:prstGeom>
          <a:noFill/>
          <a:ln>
            <a:noFill/>
          </a:ln>
        </p:spPr>
        <p:txBody>
          <a:bodyPr wrap="square" rtlCol="0">
            <a:spAutoFit/>
          </a:bodyPr>
          <a:lstStyle/>
          <a:p>
            <a:r>
              <a:rPr lang="fr-FR" dirty="0"/>
              <a:t>0</a:t>
            </a:r>
          </a:p>
        </p:txBody>
      </p:sp>
      <p:sp>
        <p:nvSpPr>
          <p:cNvPr id="20" name="Accolade fermante 19"/>
          <p:cNvSpPr/>
          <p:nvPr/>
        </p:nvSpPr>
        <p:spPr>
          <a:xfrm rot="5400000">
            <a:off x="7221157" y="2619372"/>
            <a:ext cx="571503" cy="2476517"/>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 name="ZoneTexte 20"/>
          <p:cNvSpPr txBox="1"/>
          <p:nvPr/>
        </p:nvSpPr>
        <p:spPr>
          <a:xfrm>
            <a:off x="7661691" y="4071943"/>
            <a:ext cx="928694" cy="369332"/>
          </a:xfrm>
          <a:prstGeom prst="rect">
            <a:avLst/>
          </a:prstGeom>
          <a:noFill/>
          <a:ln>
            <a:noFill/>
          </a:ln>
        </p:spPr>
        <p:txBody>
          <a:bodyPr wrap="square" rtlCol="0">
            <a:spAutoFit/>
          </a:bodyPr>
          <a:lstStyle/>
          <a:p>
            <a:r>
              <a:rPr lang="fr-FR" dirty="0"/>
              <a:t>BP</a:t>
            </a:r>
          </a:p>
        </p:txBody>
      </p:sp>
      <p:sp>
        <p:nvSpPr>
          <p:cNvPr id="22" name="ZoneTexte 21"/>
          <p:cNvSpPr txBox="1"/>
          <p:nvPr/>
        </p:nvSpPr>
        <p:spPr>
          <a:xfrm>
            <a:off x="6113867" y="3429001"/>
            <a:ext cx="1160868" cy="369332"/>
          </a:xfrm>
          <a:prstGeom prst="rect">
            <a:avLst/>
          </a:prstGeom>
          <a:noFill/>
          <a:ln>
            <a:noFill/>
          </a:ln>
        </p:spPr>
        <p:txBody>
          <a:bodyPr wrap="square" rtlCol="0">
            <a:spAutoFit/>
          </a:bodyPr>
          <a:lstStyle/>
          <a:p>
            <a:r>
              <a:rPr lang="fr-FR" dirty="0" err="1"/>
              <a:t>fc</a:t>
            </a:r>
            <a:endParaRPr lang="fr-FR" dirty="0"/>
          </a:p>
        </p:txBody>
      </p:sp>
      <p:sp>
        <p:nvSpPr>
          <p:cNvPr id="23" name="ZoneTexte 22"/>
          <p:cNvSpPr txBox="1"/>
          <p:nvPr/>
        </p:nvSpPr>
        <p:spPr>
          <a:xfrm>
            <a:off x="8590385" y="3429001"/>
            <a:ext cx="1160868" cy="369332"/>
          </a:xfrm>
          <a:prstGeom prst="rect">
            <a:avLst/>
          </a:prstGeom>
          <a:noFill/>
          <a:ln>
            <a:noFill/>
          </a:ln>
        </p:spPr>
        <p:txBody>
          <a:bodyPr wrap="square" rtlCol="0">
            <a:spAutoFit/>
          </a:bodyPr>
          <a:lstStyle/>
          <a:p>
            <a:r>
              <a:rPr lang="fr-FR" dirty="0"/>
              <a:t>f</a:t>
            </a:r>
          </a:p>
        </p:txBody>
      </p:sp>
      <p:sp>
        <p:nvSpPr>
          <p:cNvPr id="24" name="ZoneTexte 23"/>
          <p:cNvSpPr txBox="1"/>
          <p:nvPr/>
        </p:nvSpPr>
        <p:spPr>
          <a:xfrm>
            <a:off x="5417347" y="4643447"/>
            <a:ext cx="4333905" cy="646331"/>
          </a:xfrm>
          <a:prstGeom prst="rect">
            <a:avLst/>
          </a:prstGeom>
          <a:noFill/>
        </p:spPr>
        <p:txBody>
          <a:bodyPr wrap="square" rtlCol="0">
            <a:spAutoFit/>
          </a:bodyPr>
          <a:lstStyle/>
          <a:p>
            <a:r>
              <a:rPr lang="fr-FR" dirty="0"/>
              <a:t>Réponse fréquentielle d’un filtre passe-haut réel</a:t>
            </a:r>
          </a:p>
        </p:txBody>
      </p:sp>
      <p:cxnSp>
        <p:nvCxnSpPr>
          <p:cNvPr id="28" name="Connecteur droit 27"/>
          <p:cNvCxnSpPr/>
          <p:nvPr/>
        </p:nvCxnSpPr>
        <p:spPr bwMode="auto">
          <a:xfrm rot="16200000" flipH="1">
            <a:off x="2901950" y="2711450"/>
            <a:ext cx="1143000" cy="12700"/>
          </a:xfrm>
          <a:prstGeom prst="line">
            <a:avLst/>
          </a:prstGeom>
          <a:solidFill>
            <a:schemeClr val="accent1"/>
          </a:solidFill>
          <a:ln w="57150" cap="flat" cmpd="sng" algn="ctr">
            <a:solidFill>
              <a:schemeClr val="bg1"/>
            </a:solidFill>
            <a:prstDash val="solid"/>
            <a:round/>
            <a:headEnd type="none" w="med" len="med"/>
            <a:tailEnd type="none" w="med" len="med"/>
          </a:ln>
          <a:effectLst/>
        </p:spPr>
      </p:cxn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369332"/>
          </a:xfrm>
          <a:prstGeom prst="rect">
            <a:avLst/>
          </a:prstGeom>
          <a:noFill/>
          <a:ln w="9525">
            <a:noFill/>
            <a:miter lim="800000"/>
            <a:headEnd/>
            <a:tailEnd/>
          </a:ln>
          <a:effectLst/>
        </p:spPr>
        <p:txBody>
          <a:bodyPr>
            <a:spAutoFit/>
          </a:bodyPr>
          <a:lstStyle/>
          <a:p>
            <a:pPr>
              <a:spcBef>
                <a:spcPct val="50000"/>
              </a:spcBef>
            </a:pPr>
            <a:r>
              <a:rPr lang="en-US">
                <a:solidFill>
                  <a:schemeClr val="folHlink"/>
                </a:solidFill>
              </a:rPr>
              <a:t>Band-Pass filters (only allow a range of frequencies to pass)</a:t>
            </a:r>
            <a:endParaRPr lang="en-US"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16200000" flipV="1">
            <a:off x="-354248" y="2461611"/>
            <a:ext cx="1714512" cy="7739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a:xfrm>
            <a:off x="1393006" y="2357430"/>
            <a:ext cx="1238259"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a:t>H(f)</a:t>
            </a:r>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0" name="ZoneTexte 9"/>
          <p:cNvSpPr txBox="1"/>
          <p:nvPr/>
        </p:nvSpPr>
        <p:spPr>
          <a:xfrm>
            <a:off x="851268" y="3429001"/>
            <a:ext cx="1160868" cy="369332"/>
          </a:xfrm>
          <a:prstGeom prst="rect">
            <a:avLst/>
          </a:prstGeom>
          <a:noFill/>
          <a:ln>
            <a:noFill/>
          </a:ln>
        </p:spPr>
        <p:txBody>
          <a:bodyPr wrap="square" rtlCol="0">
            <a:spAutoFit/>
          </a:bodyPr>
          <a:lstStyle/>
          <a:p>
            <a:r>
              <a:rPr lang="fr-FR" dirty="0" err="1"/>
              <a:t>fcmin</a:t>
            </a:r>
            <a:endParaRPr lang="fr-FR" dirty="0"/>
          </a:p>
        </p:txBody>
      </p:sp>
      <p:sp>
        <p:nvSpPr>
          <p:cNvPr id="11" name="Accolade fermante 10"/>
          <p:cNvSpPr/>
          <p:nvPr/>
        </p:nvSpPr>
        <p:spPr>
          <a:xfrm rot="5400000">
            <a:off x="1726384" y="3375421"/>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1547789" y="4253220"/>
            <a:ext cx="928694" cy="369332"/>
          </a:xfrm>
          <a:prstGeom prst="rect">
            <a:avLst/>
          </a:prstGeom>
          <a:noFill/>
          <a:ln>
            <a:noFill/>
          </a:ln>
        </p:spPr>
        <p:txBody>
          <a:bodyPr wrap="square" rtlCol="0">
            <a:spAutoFit/>
          </a:bodyPr>
          <a:lstStyle/>
          <a:p>
            <a:r>
              <a:rPr lang="fr-FR" dirty="0"/>
              <a:t>BP</a:t>
            </a:r>
          </a:p>
        </p:txBody>
      </p:sp>
      <p:sp>
        <p:nvSpPr>
          <p:cNvPr id="13" name="ZoneTexte 12"/>
          <p:cNvSpPr txBox="1"/>
          <p:nvPr/>
        </p:nvSpPr>
        <p:spPr>
          <a:xfrm>
            <a:off x="-35" y="5526962"/>
            <a:ext cx="4333905" cy="646331"/>
          </a:xfrm>
          <a:prstGeom prst="rect">
            <a:avLst/>
          </a:prstGeom>
          <a:noFill/>
        </p:spPr>
        <p:txBody>
          <a:bodyPr wrap="square" rtlCol="0">
            <a:spAutoFit/>
          </a:bodyPr>
          <a:lstStyle/>
          <a:p>
            <a:r>
              <a:rPr lang="en-US"/>
              <a:t>Frequency response of an ideal bandpass filter</a:t>
            </a:r>
            <a:endParaRPr lang="en-US" dirty="0"/>
          </a:p>
        </p:txBody>
      </p:sp>
      <p:sp>
        <p:nvSpPr>
          <p:cNvPr id="14" name="ZoneTexte 13"/>
          <p:cNvSpPr txBox="1"/>
          <p:nvPr/>
        </p:nvSpPr>
        <p:spPr>
          <a:xfrm>
            <a:off x="2166918" y="3429001"/>
            <a:ext cx="1160868" cy="369332"/>
          </a:xfrm>
          <a:prstGeom prst="rect">
            <a:avLst/>
          </a:prstGeom>
          <a:noFill/>
          <a:ln>
            <a:noFill/>
          </a:ln>
        </p:spPr>
        <p:txBody>
          <a:bodyPr wrap="square" rtlCol="0">
            <a:spAutoFit/>
          </a:bodyPr>
          <a:lstStyle/>
          <a:p>
            <a:r>
              <a:rPr lang="fr-FR" dirty="0" err="1"/>
              <a:t>fcmax</a:t>
            </a:r>
            <a:endParaRPr lang="fr-FR" dirty="0"/>
          </a:p>
        </p:txBody>
      </p:sp>
      <p:pic>
        <p:nvPicPr>
          <p:cNvPr id="36865" name="Picture 1"/>
          <p:cNvPicPr>
            <a:picLocks noChangeAspect="1" noChangeArrowheads="1"/>
          </p:cNvPicPr>
          <p:nvPr/>
        </p:nvPicPr>
        <p:blipFill>
          <a:blip r:embed="rId2" cstate="print"/>
          <a:srcRect/>
          <a:stretch>
            <a:fillRect/>
          </a:stretch>
        </p:blipFill>
        <p:spPr bwMode="auto">
          <a:xfrm>
            <a:off x="5649521" y="1714488"/>
            <a:ext cx="3116269" cy="2214578"/>
          </a:xfrm>
          <a:prstGeom prst="rect">
            <a:avLst/>
          </a:prstGeom>
          <a:noFill/>
          <a:ln w="9525">
            <a:noFill/>
            <a:miter lim="800000"/>
            <a:headEnd/>
            <a:tailEnd/>
          </a:ln>
          <a:effectLst/>
        </p:spPr>
      </p:pic>
      <p:cxnSp>
        <p:nvCxnSpPr>
          <p:cNvPr id="16" name="Connecteur droit avec flèche 15"/>
          <p:cNvCxnSpPr/>
          <p:nvPr/>
        </p:nvCxnSpPr>
        <p:spPr>
          <a:xfrm>
            <a:off x="5984881" y="346710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5021859" y="2504475"/>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8435602" y="3571877"/>
            <a:ext cx="1160868" cy="369332"/>
          </a:xfrm>
          <a:prstGeom prst="rect">
            <a:avLst/>
          </a:prstGeom>
          <a:noFill/>
          <a:ln>
            <a:noFill/>
          </a:ln>
        </p:spPr>
        <p:txBody>
          <a:bodyPr wrap="square" rtlCol="0">
            <a:spAutoFit/>
          </a:bodyPr>
          <a:lstStyle/>
          <a:p>
            <a:r>
              <a:rPr lang="fr-FR" dirty="0"/>
              <a:t>f</a:t>
            </a:r>
          </a:p>
        </p:txBody>
      </p:sp>
      <p:sp>
        <p:nvSpPr>
          <p:cNvPr id="19" name="ZoneTexte 18"/>
          <p:cNvSpPr txBox="1"/>
          <p:nvPr/>
        </p:nvSpPr>
        <p:spPr>
          <a:xfrm>
            <a:off x="5417347" y="3643315"/>
            <a:ext cx="1160868" cy="369332"/>
          </a:xfrm>
          <a:prstGeom prst="rect">
            <a:avLst/>
          </a:prstGeom>
          <a:noFill/>
          <a:ln>
            <a:noFill/>
          </a:ln>
        </p:spPr>
        <p:txBody>
          <a:bodyPr wrap="square" rtlCol="0">
            <a:spAutoFit/>
          </a:bodyPr>
          <a:lstStyle/>
          <a:p>
            <a:r>
              <a:rPr lang="fr-FR" dirty="0"/>
              <a:t>0</a:t>
            </a:r>
          </a:p>
        </p:txBody>
      </p:sp>
      <p:sp>
        <p:nvSpPr>
          <p:cNvPr id="20" name="ZoneTexte 19"/>
          <p:cNvSpPr txBox="1"/>
          <p:nvPr/>
        </p:nvSpPr>
        <p:spPr>
          <a:xfrm>
            <a:off x="6113867" y="3571877"/>
            <a:ext cx="1160868" cy="369332"/>
          </a:xfrm>
          <a:prstGeom prst="rect">
            <a:avLst/>
          </a:prstGeom>
          <a:noFill/>
          <a:ln>
            <a:noFill/>
          </a:ln>
        </p:spPr>
        <p:txBody>
          <a:bodyPr wrap="square" rtlCol="0">
            <a:spAutoFit/>
          </a:bodyPr>
          <a:lstStyle/>
          <a:p>
            <a:r>
              <a:rPr lang="fr-FR" dirty="0" err="1"/>
              <a:t>fcmin</a:t>
            </a:r>
            <a:endParaRPr lang="fr-FR" dirty="0"/>
          </a:p>
        </p:txBody>
      </p:sp>
      <p:sp>
        <p:nvSpPr>
          <p:cNvPr id="21" name="Accolade fermante 20"/>
          <p:cNvSpPr/>
          <p:nvPr/>
        </p:nvSpPr>
        <p:spPr>
          <a:xfrm rot="5400000">
            <a:off x="6988983" y="3661174"/>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ZoneTexte 21"/>
          <p:cNvSpPr txBox="1"/>
          <p:nvPr/>
        </p:nvSpPr>
        <p:spPr>
          <a:xfrm>
            <a:off x="6810388" y="4753286"/>
            <a:ext cx="928694" cy="369332"/>
          </a:xfrm>
          <a:prstGeom prst="rect">
            <a:avLst/>
          </a:prstGeom>
          <a:noFill/>
          <a:ln>
            <a:noFill/>
          </a:ln>
        </p:spPr>
        <p:txBody>
          <a:bodyPr wrap="square" rtlCol="0">
            <a:spAutoFit/>
          </a:bodyPr>
          <a:lstStyle/>
          <a:p>
            <a:r>
              <a:rPr lang="fr-FR" dirty="0"/>
              <a:t>BP</a:t>
            </a:r>
          </a:p>
        </p:txBody>
      </p:sp>
      <p:sp>
        <p:nvSpPr>
          <p:cNvPr id="23" name="ZoneTexte 22"/>
          <p:cNvSpPr txBox="1"/>
          <p:nvPr/>
        </p:nvSpPr>
        <p:spPr>
          <a:xfrm>
            <a:off x="7119952" y="3610278"/>
            <a:ext cx="1160868" cy="369332"/>
          </a:xfrm>
          <a:prstGeom prst="rect">
            <a:avLst/>
          </a:prstGeom>
          <a:noFill/>
          <a:ln>
            <a:noFill/>
          </a:ln>
        </p:spPr>
        <p:txBody>
          <a:bodyPr wrap="square" rtlCol="0">
            <a:spAutoFit/>
          </a:bodyPr>
          <a:lstStyle/>
          <a:p>
            <a:r>
              <a:rPr lang="fr-FR" dirty="0" err="1"/>
              <a:t>fcmax</a:t>
            </a:r>
            <a:endParaRPr lang="fr-FR" dirty="0"/>
          </a:p>
        </p:txBody>
      </p:sp>
      <p:sp>
        <p:nvSpPr>
          <p:cNvPr id="24" name="ZoneTexte 23"/>
          <p:cNvSpPr txBox="1"/>
          <p:nvPr/>
        </p:nvSpPr>
        <p:spPr>
          <a:xfrm>
            <a:off x="5417347" y="5526962"/>
            <a:ext cx="4333905" cy="646331"/>
          </a:xfrm>
          <a:prstGeom prst="rect">
            <a:avLst/>
          </a:prstGeom>
          <a:noFill/>
        </p:spPr>
        <p:txBody>
          <a:bodyPr wrap="square" rtlCol="0">
            <a:spAutoFit/>
          </a:bodyPr>
          <a:lstStyle/>
          <a:p>
            <a:r>
              <a:rPr lang="en-US"/>
              <a:t>Frequency response of a real band-pass filter</a:t>
            </a:r>
            <a:endParaRPr lang="fr-FR" dirty="0"/>
          </a:p>
        </p:txBody>
      </p:sp>
      <p:sp>
        <p:nvSpPr>
          <p:cNvPr id="25" name="ZoneTexte 24"/>
          <p:cNvSpPr txBox="1"/>
          <p:nvPr/>
        </p:nvSpPr>
        <p:spPr>
          <a:xfrm>
            <a:off x="6036476" y="1571613"/>
            <a:ext cx="928694" cy="369332"/>
          </a:xfrm>
          <a:prstGeom prst="rect">
            <a:avLst/>
          </a:prstGeom>
          <a:noFill/>
          <a:ln>
            <a:noFill/>
          </a:ln>
        </p:spPr>
        <p:txBody>
          <a:bodyPr wrap="square" rtlCol="0">
            <a:spAutoFit/>
          </a:bodyPr>
          <a:lstStyle/>
          <a:p>
            <a:r>
              <a:rPr lang="fr-FR" dirty="0"/>
              <a:t>H(f)</a:t>
            </a:r>
          </a:p>
        </p:txBody>
      </p:sp>
      <p:sp>
        <p:nvSpPr>
          <p:cNvPr id="27" name="ZoneTexte 26"/>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SLIT EXAMPLES: ANALOG FILTERS</a:t>
            </a:r>
            <a:endParaRPr lang="fr-FR" sz="3000" dirty="0">
              <a:solidFill>
                <a:srgbClr val="FF0000"/>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369332"/>
          </a:xfrm>
          <a:prstGeom prst="rect">
            <a:avLst/>
          </a:prstGeom>
          <a:noFill/>
          <a:ln w="9525">
            <a:noFill/>
            <a:miter lim="800000"/>
            <a:headEnd/>
            <a:tailEnd/>
          </a:ln>
          <a:effectLst/>
        </p:spPr>
        <p:txBody>
          <a:bodyPr>
            <a:spAutoFit/>
          </a:bodyPr>
          <a:lstStyle/>
          <a:p>
            <a:pPr>
              <a:spcBef>
                <a:spcPct val="50000"/>
              </a:spcBef>
            </a:pPr>
            <a:r>
              <a:rPr lang="en-US">
                <a:solidFill>
                  <a:schemeClr val="folHlink"/>
                </a:solidFill>
              </a:rPr>
              <a:t>The Notch filters (do not let a frequency range pass). Also called rejection filter </a:t>
            </a:r>
            <a:endParaRPr lang="en-US" dirty="0">
              <a:solidFill>
                <a:schemeClr val="folHlink"/>
              </a:solidFill>
            </a:endParaRPr>
          </a:p>
        </p:txBody>
      </p:sp>
      <p:cxnSp>
        <p:nvCxnSpPr>
          <p:cNvPr id="5" name="Connecteur droit avec flèche 4"/>
          <p:cNvCxnSpPr/>
          <p:nvPr/>
        </p:nvCxnSpPr>
        <p:spPr>
          <a:xfrm>
            <a:off x="541704" y="3786190"/>
            <a:ext cx="3250429"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6" name="Connecteur droit avec flèche 5"/>
          <p:cNvCxnSpPr/>
          <p:nvPr/>
        </p:nvCxnSpPr>
        <p:spPr>
          <a:xfrm rot="16200000" flipV="1">
            <a:off x="-371294" y="2923992"/>
            <a:ext cx="1716091" cy="8307"/>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Rectangle 6"/>
          <p:cNvSpPr/>
          <p:nvPr/>
        </p:nvSpPr>
        <p:spPr>
          <a:xfrm>
            <a:off x="489712" y="2786058"/>
            <a:ext cx="1160868"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8" name="ZoneTexte 7"/>
          <p:cNvSpPr txBox="1"/>
          <p:nvPr/>
        </p:nvSpPr>
        <p:spPr>
          <a:xfrm>
            <a:off x="3018221" y="3714753"/>
            <a:ext cx="1160868" cy="369332"/>
          </a:xfrm>
          <a:prstGeom prst="rect">
            <a:avLst/>
          </a:prstGeom>
          <a:noFill/>
          <a:ln>
            <a:noFill/>
          </a:ln>
        </p:spPr>
        <p:txBody>
          <a:bodyPr wrap="square" rtlCol="0">
            <a:spAutoFit/>
          </a:bodyPr>
          <a:lstStyle/>
          <a:p>
            <a:r>
              <a:rPr lang="fr-FR" dirty="0"/>
              <a:t>f</a:t>
            </a:r>
          </a:p>
        </p:txBody>
      </p:sp>
      <p:sp>
        <p:nvSpPr>
          <p:cNvPr id="9" name="ZoneTexte 8"/>
          <p:cNvSpPr txBox="1"/>
          <p:nvPr/>
        </p:nvSpPr>
        <p:spPr>
          <a:xfrm>
            <a:off x="619095" y="1928803"/>
            <a:ext cx="928694" cy="369332"/>
          </a:xfrm>
          <a:prstGeom prst="rect">
            <a:avLst/>
          </a:prstGeom>
          <a:noFill/>
          <a:ln>
            <a:noFill/>
          </a:ln>
        </p:spPr>
        <p:txBody>
          <a:bodyPr wrap="square" rtlCol="0">
            <a:spAutoFit/>
          </a:bodyPr>
          <a:lstStyle/>
          <a:p>
            <a:r>
              <a:rPr lang="fr-FR" dirty="0"/>
              <a:t>H(f)</a:t>
            </a:r>
          </a:p>
        </p:txBody>
      </p:sp>
      <p:sp>
        <p:nvSpPr>
          <p:cNvPr id="10" name="ZoneTexte 9"/>
          <p:cNvSpPr txBox="1"/>
          <p:nvPr/>
        </p:nvSpPr>
        <p:spPr>
          <a:xfrm>
            <a:off x="-35" y="3753153"/>
            <a:ext cx="1160868" cy="369332"/>
          </a:xfrm>
          <a:prstGeom prst="rect">
            <a:avLst/>
          </a:prstGeom>
          <a:noFill/>
          <a:ln>
            <a:noFill/>
          </a:ln>
        </p:spPr>
        <p:txBody>
          <a:bodyPr wrap="square" rtlCol="0">
            <a:spAutoFit/>
          </a:bodyPr>
          <a:lstStyle/>
          <a:p>
            <a:r>
              <a:rPr lang="fr-FR" dirty="0"/>
              <a:t>0</a:t>
            </a:r>
          </a:p>
        </p:txBody>
      </p:sp>
      <p:sp>
        <p:nvSpPr>
          <p:cNvPr id="11" name="ZoneTexte 10"/>
          <p:cNvSpPr txBox="1"/>
          <p:nvPr/>
        </p:nvSpPr>
        <p:spPr>
          <a:xfrm>
            <a:off x="851268" y="3857629"/>
            <a:ext cx="1470432" cy="369332"/>
          </a:xfrm>
          <a:prstGeom prst="rect">
            <a:avLst/>
          </a:prstGeom>
          <a:noFill/>
          <a:ln>
            <a:noFill/>
          </a:ln>
        </p:spPr>
        <p:txBody>
          <a:bodyPr wrap="square" rtlCol="0">
            <a:spAutoFit/>
          </a:bodyPr>
          <a:lstStyle/>
          <a:p>
            <a:r>
              <a:rPr lang="fr-FR" dirty="0"/>
              <a:t>fc1</a:t>
            </a:r>
          </a:p>
        </p:txBody>
      </p:sp>
      <p:sp>
        <p:nvSpPr>
          <p:cNvPr id="12" name="Accolade fermante 11"/>
          <p:cNvSpPr/>
          <p:nvPr/>
        </p:nvSpPr>
        <p:spPr>
          <a:xfrm rot="5400000">
            <a:off x="833409" y="3554018"/>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3" name="ZoneTexte 12"/>
          <p:cNvSpPr txBox="1"/>
          <p:nvPr/>
        </p:nvSpPr>
        <p:spPr>
          <a:xfrm>
            <a:off x="619095" y="4500571"/>
            <a:ext cx="928694" cy="369332"/>
          </a:xfrm>
          <a:prstGeom prst="rect">
            <a:avLst/>
          </a:prstGeom>
          <a:noFill/>
          <a:ln>
            <a:noFill/>
          </a:ln>
        </p:spPr>
        <p:txBody>
          <a:bodyPr wrap="square" rtlCol="0">
            <a:spAutoFit/>
          </a:bodyPr>
          <a:lstStyle/>
          <a:p>
            <a:r>
              <a:rPr lang="fr-FR" dirty="0"/>
              <a:t>BP1</a:t>
            </a:r>
          </a:p>
        </p:txBody>
      </p:sp>
      <p:sp>
        <p:nvSpPr>
          <p:cNvPr id="14" name="ZoneTexte 13"/>
          <p:cNvSpPr txBox="1"/>
          <p:nvPr/>
        </p:nvSpPr>
        <p:spPr>
          <a:xfrm>
            <a:off x="-35" y="5812714"/>
            <a:ext cx="4333905" cy="646331"/>
          </a:xfrm>
          <a:prstGeom prst="rect">
            <a:avLst/>
          </a:prstGeom>
          <a:noFill/>
        </p:spPr>
        <p:txBody>
          <a:bodyPr wrap="square" rtlCol="0">
            <a:spAutoFit/>
          </a:bodyPr>
          <a:lstStyle/>
          <a:p>
            <a:r>
              <a:rPr lang="en-US"/>
              <a:t>Frequency response of an ideal notch filter</a:t>
            </a:r>
            <a:endParaRPr lang="en-US" dirty="0"/>
          </a:p>
        </p:txBody>
      </p:sp>
      <p:sp>
        <p:nvSpPr>
          <p:cNvPr id="15" name="Rectangle 14"/>
          <p:cNvSpPr/>
          <p:nvPr/>
        </p:nvSpPr>
        <p:spPr>
          <a:xfrm>
            <a:off x="2012136" y="2786058"/>
            <a:ext cx="1470432"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6" name="ZoneTexte 15"/>
          <p:cNvSpPr txBox="1"/>
          <p:nvPr/>
        </p:nvSpPr>
        <p:spPr>
          <a:xfrm>
            <a:off x="1470398" y="3857628"/>
            <a:ext cx="1470432" cy="369332"/>
          </a:xfrm>
          <a:prstGeom prst="rect">
            <a:avLst/>
          </a:prstGeom>
          <a:noFill/>
          <a:ln>
            <a:noFill/>
          </a:ln>
        </p:spPr>
        <p:txBody>
          <a:bodyPr wrap="square" rtlCol="0">
            <a:spAutoFit/>
          </a:bodyPr>
          <a:lstStyle/>
          <a:p>
            <a:r>
              <a:rPr lang="fr-FR" dirty="0"/>
              <a:t>fc2</a:t>
            </a:r>
          </a:p>
        </p:txBody>
      </p:sp>
      <p:sp>
        <p:nvSpPr>
          <p:cNvPr id="17" name="Accolade fermante 16"/>
          <p:cNvSpPr/>
          <p:nvPr/>
        </p:nvSpPr>
        <p:spPr>
          <a:xfrm rot="5400000">
            <a:off x="2536015" y="3437637"/>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8" name="ZoneTexte 17"/>
          <p:cNvSpPr txBox="1"/>
          <p:nvPr/>
        </p:nvSpPr>
        <p:spPr>
          <a:xfrm>
            <a:off x="2166918" y="4538972"/>
            <a:ext cx="1135070" cy="369332"/>
          </a:xfrm>
          <a:prstGeom prst="rect">
            <a:avLst/>
          </a:prstGeom>
          <a:noFill/>
          <a:ln>
            <a:noFill/>
          </a:ln>
        </p:spPr>
        <p:txBody>
          <a:bodyPr wrap="square" rtlCol="0">
            <a:spAutoFit/>
          </a:bodyPr>
          <a:lstStyle/>
          <a:p>
            <a:r>
              <a:rPr lang="fr-FR" dirty="0"/>
              <a:t>BP2</a:t>
            </a:r>
          </a:p>
        </p:txBody>
      </p:sp>
      <p:pic>
        <p:nvPicPr>
          <p:cNvPr id="53249" name="Picture 1"/>
          <p:cNvPicPr>
            <a:picLocks noChangeAspect="1" noChangeArrowheads="1"/>
          </p:cNvPicPr>
          <p:nvPr/>
        </p:nvPicPr>
        <p:blipFill>
          <a:blip r:embed="rId2" cstate="print"/>
          <a:srcRect/>
          <a:stretch>
            <a:fillRect/>
          </a:stretch>
        </p:blipFill>
        <p:spPr bwMode="auto">
          <a:xfrm>
            <a:off x="5417347" y="2143116"/>
            <a:ext cx="3482603" cy="2000264"/>
          </a:xfrm>
          <a:prstGeom prst="rect">
            <a:avLst/>
          </a:prstGeom>
          <a:noFill/>
          <a:ln w="9525">
            <a:noFill/>
            <a:miter lim="800000"/>
            <a:headEnd/>
            <a:tailEnd/>
          </a:ln>
          <a:effectLst/>
        </p:spPr>
      </p:pic>
      <p:cxnSp>
        <p:nvCxnSpPr>
          <p:cNvPr id="20" name="Connecteur droit avec flèche 19"/>
          <p:cNvCxnSpPr/>
          <p:nvPr/>
        </p:nvCxnSpPr>
        <p:spPr>
          <a:xfrm>
            <a:off x="5726911" y="382429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22" name="Connecteur droit avec flèche 21"/>
          <p:cNvCxnSpPr/>
          <p:nvPr/>
        </p:nvCxnSpPr>
        <p:spPr>
          <a:xfrm rot="16200000" flipV="1">
            <a:off x="4830960" y="2890239"/>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23" name="ZoneTexte 22"/>
          <p:cNvSpPr txBox="1"/>
          <p:nvPr/>
        </p:nvSpPr>
        <p:spPr>
          <a:xfrm>
            <a:off x="8203429" y="3857628"/>
            <a:ext cx="1160868" cy="369332"/>
          </a:xfrm>
          <a:prstGeom prst="rect">
            <a:avLst/>
          </a:prstGeom>
          <a:noFill/>
          <a:ln>
            <a:noFill/>
          </a:ln>
        </p:spPr>
        <p:txBody>
          <a:bodyPr wrap="square" rtlCol="0">
            <a:spAutoFit/>
          </a:bodyPr>
          <a:lstStyle/>
          <a:p>
            <a:r>
              <a:rPr lang="fr-FR" dirty="0"/>
              <a:t>f</a:t>
            </a:r>
          </a:p>
        </p:txBody>
      </p:sp>
      <p:sp>
        <p:nvSpPr>
          <p:cNvPr id="24" name="ZoneTexte 23"/>
          <p:cNvSpPr txBox="1"/>
          <p:nvPr/>
        </p:nvSpPr>
        <p:spPr>
          <a:xfrm>
            <a:off x="5185173" y="3896030"/>
            <a:ext cx="1160868" cy="369332"/>
          </a:xfrm>
          <a:prstGeom prst="rect">
            <a:avLst/>
          </a:prstGeom>
          <a:noFill/>
          <a:ln>
            <a:noFill/>
          </a:ln>
        </p:spPr>
        <p:txBody>
          <a:bodyPr wrap="square" rtlCol="0">
            <a:spAutoFit/>
          </a:bodyPr>
          <a:lstStyle/>
          <a:p>
            <a:r>
              <a:rPr lang="fr-FR" dirty="0"/>
              <a:t>0</a:t>
            </a:r>
          </a:p>
        </p:txBody>
      </p:sp>
      <p:sp>
        <p:nvSpPr>
          <p:cNvPr id="25" name="ZoneTexte 24"/>
          <p:cNvSpPr txBox="1"/>
          <p:nvPr/>
        </p:nvSpPr>
        <p:spPr>
          <a:xfrm>
            <a:off x="5881694" y="3929067"/>
            <a:ext cx="1470432" cy="369332"/>
          </a:xfrm>
          <a:prstGeom prst="rect">
            <a:avLst/>
          </a:prstGeom>
          <a:noFill/>
          <a:ln>
            <a:noFill/>
          </a:ln>
        </p:spPr>
        <p:txBody>
          <a:bodyPr wrap="square" rtlCol="0">
            <a:spAutoFit/>
          </a:bodyPr>
          <a:lstStyle/>
          <a:p>
            <a:r>
              <a:rPr lang="fr-FR" dirty="0"/>
              <a:t>fc1</a:t>
            </a:r>
          </a:p>
        </p:txBody>
      </p:sp>
      <p:sp>
        <p:nvSpPr>
          <p:cNvPr id="26" name="ZoneTexte 25"/>
          <p:cNvSpPr txBox="1"/>
          <p:nvPr/>
        </p:nvSpPr>
        <p:spPr>
          <a:xfrm>
            <a:off x="6113868" y="4824724"/>
            <a:ext cx="928694" cy="369332"/>
          </a:xfrm>
          <a:prstGeom prst="rect">
            <a:avLst/>
          </a:prstGeom>
          <a:noFill/>
          <a:ln>
            <a:noFill/>
          </a:ln>
        </p:spPr>
        <p:txBody>
          <a:bodyPr wrap="square" rtlCol="0">
            <a:spAutoFit/>
          </a:bodyPr>
          <a:lstStyle/>
          <a:p>
            <a:r>
              <a:rPr lang="fr-FR" dirty="0"/>
              <a:t>BP1</a:t>
            </a:r>
          </a:p>
        </p:txBody>
      </p:sp>
      <p:sp>
        <p:nvSpPr>
          <p:cNvPr id="27" name="ZoneTexte 26"/>
          <p:cNvSpPr txBox="1"/>
          <p:nvPr/>
        </p:nvSpPr>
        <p:spPr>
          <a:xfrm>
            <a:off x="6655606" y="3857628"/>
            <a:ext cx="1470432" cy="369332"/>
          </a:xfrm>
          <a:prstGeom prst="rect">
            <a:avLst/>
          </a:prstGeom>
          <a:noFill/>
          <a:ln>
            <a:noFill/>
          </a:ln>
        </p:spPr>
        <p:txBody>
          <a:bodyPr wrap="square" rtlCol="0">
            <a:spAutoFit/>
          </a:bodyPr>
          <a:lstStyle/>
          <a:p>
            <a:r>
              <a:rPr lang="fr-FR" dirty="0"/>
              <a:t>fc2</a:t>
            </a:r>
          </a:p>
        </p:txBody>
      </p:sp>
      <p:sp>
        <p:nvSpPr>
          <p:cNvPr id="28" name="Accolade fermante 27"/>
          <p:cNvSpPr/>
          <p:nvPr/>
        </p:nvSpPr>
        <p:spPr>
          <a:xfrm rot="5400000">
            <a:off x="7721223" y="3580513"/>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9" name="ZoneTexte 28"/>
          <p:cNvSpPr txBox="1"/>
          <p:nvPr/>
        </p:nvSpPr>
        <p:spPr>
          <a:xfrm>
            <a:off x="7455315" y="4786323"/>
            <a:ext cx="1135070" cy="369332"/>
          </a:xfrm>
          <a:prstGeom prst="rect">
            <a:avLst/>
          </a:prstGeom>
          <a:noFill/>
          <a:ln>
            <a:noFill/>
          </a:ln>
        </p:spPr>
        <p:txBody>
          <a:bodyPr wrap="square" rtlCol="0">
            <a:spAutoFit/>
          </a:bodyPr>
          <a:lstStyle/>
          <a:p>
            <a:r>
              <a:rPr lang="fr-FR" dirty="0"/>
              <a:t>BP2</a:t>
            </a:r>
          </a:p>
        </p:txBody>
      </p:sp>
      <p:sp>
        <p:nvSpPr>
          <p:cNvPr id="30" name="Accolade fermante 29"/>
          <p:cNvSpPr/>
          <p:nvPr/>
        </p:nvSpPr>
        <p:spPr>
          <a:xfrm rot="5400000">
            <a:off x="6250791" y="3768331"/>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1" name="ZoneTexte 30"/>
          <p:cNvSpPr txBox="1"/>
          <p:nvPr/>
        </p:nvSpPr>
        <p:spPr>
          <a:xfrm>
            <a:off x="5262565" y="5812714"/>
            <a:ext cx="4333905" cy="646331"/>
          </a:xfrm>
          <a:prstGeom prst="rect">
            <a:avLst/>
          </a:prstGeom>
          <a:noFill/>
        </p:spPr>
        <p:txBody>
          <a:bodyPr wrap="square" rtlCol="0">
            <a:spAutoFit/>
          </a:bodyPr>
          <a:lstStyle/>
          <a:p>
            <a:r>
              <a:rPr lang="en-US"/>
              <a:t>Frequency response of a real notch filter</a:t>
            </a:r>
            <a:endParaRPr lang="en-US" dirty="0"/>
          </a:p>
        </p:txBody>
      </p:sp>
      <p:sp>
        <p:nvSpPr>
          <p:cNvPr id="32" name="ZoneTexte 31"/>
          <p:cNvSpPr txBox="1"/>
          <p:nvPr/>
        </p:nvSpPr>
        <p:spPr>
          <a:xfrm>
            <a:off x="5726912" y="1928803"/>
            <a:ext cx="928694" cy="369332"/>
          </a:xfrm>
          <a:prstGeom prst="rect">
            <a:avLst/>
          </a:prstGeom>
          <a:noFill/>
          <a:ln>
            <a:noFill/>
          </a:ln>
        </p:spPr>
        <p:txBody>
          <a:bodyPr wrap="square" rtlCol="0">
            <a:spAutoFit/>
          </a:bodyPr>
          <a:lstStyle/>
          <a:p>
            <a:r>
              <a:rPr lang="fr-FR" dirty="0"/>
              <a:t>H(f)</a:t>
            </a:r>
          </a:p>
        </p:txBody>
      </p:sp>
      <p:sp>
        <p:nvSpPr>
          <p:cNvPr id="34" name="ZoneTexte 3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36" name="Rectangle 35"/>
          <p:cNvSpPr/>
          <p:nvPr/>
        </p:nvSpPr>
        <p:spPr bwMode="auto">
          <a:xfrm>
            <a:off x="3429000" y="2679700"/>
            <a:ext cx="114300" cy="1092200"/>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latin typeface="+mj-lt"/>
              </a:rPr>
              <a:t>SYNTHESIS OF ANALOG FILTERS</a:t>
            </a:r>
            <a:endParaRPr lang="fr-FR" sz="3000" dirty="0">
              <a:solidFill>
                <a:srgbClr val="FF0000"/>
              </a:solidFill>
              <a:latin typeface="+mj-lt"/>
            </a:endParaRPr>
          </a:p>
        </p:txBody>
      </p:sp>
      <p:sp>
        <p:nvSpPr>
          <p:cNvPr id="3" name="ZoneTexte 2"/>
          <p:cNvSpPr txBox="1"/>
          <p:nvPr/>
        </p:nvSpPr>
        <p:spPr>
          <a:xfrm>
            <a:off x="0" y="787400"/>
            <a:ext cx="9906000" cy="6247864"/>
          </a:xfrm>
          <a:prstGeom prst="rect">
            <a:avLst/>
          </a:prstGeom>
          <a:noFill/>
        </p:spPr>
        <p:txBody>
          <a:bodyPr wrap="square" rtlCol="0">
            <a:spAutoFit/>
          </a:bodyPr>
          <a:lstStyle/>
          <a:p>
            <a:pPr algn="just"/>
            <a:r>
              <a:rPr lang="en-US" sz="2000" b="0" dirty="0">
                <a:solidFill>
                  <a:srgbClr val="002060"/>
                </a:solidFill>
                <a:latin typeface="+mj-lt"/>
              </a:rPr>
              <a:t>The synthesis of an analog filter involves determining:</a:t>
            </a:r>
          </a:p>
          <a:p>
            <a:pPr lvl="1" algn="just"/>
            <a:r>
              <a:rPr lang="en-US" sz="2000" b="0" dirty="0">
                <a:solidFill>
                  <a:srgbClr val="7030A0"/>
                </a:solidFill>
                <a:latin typeface="+mj-lt"/>
              </a:rPr>
              <a:t>the usual form to adopt, </a:t>
            </a:r>
          </a:p>
          <a:p>
            <a:pPr lvl="1" algn="just">
              <a:buFont typeface="Wingdings" pitchFamily="2" charset="2"/>
              <a:buChar char="ü"/>
            </a:pPr>
            <a:r>
              <a:rPr lang="en-US" sz="2000" b="0" dirty="0">
                <a:solidFill>
                  <a:srgbClr val="7030A0"/>
                </a:solidFill>
                <a:latin typeface="+mj-lt"/>
              </a:rPr>
              <a:t> Filters from Butterworth</a:t>
            </a:r>
          </a:p>
          <a:p>
            <a:pPr lvl="1" algn="just">
              <a:buFont typeface="Wingdings" pitchFamily="2" charset="2"/>
              <a:buChar char="ü"/>
            </a:pPr>
            <a:r>
              <a:rPr lang="en-US" sz="2000" b="0" dirty="0" err="1">
                <a:solidFill>
                  <a:srgbClr val="7030A0"/>
                </a:solidFill>
                <a:latin typeface="+mj-lt"/>
              </a:rPr>
              <a:t>Chebychev</a:t>
            </a:r>
            <a:r>
              <a:rPr lang="en-US" sz="2000" b="0" dirty="0">
                <a:solidFill>
                  <a:srgbClr val="7030A0"/>
                </a:solidFill>
                <a:latin typeface="+mj-lt"/>
              </a:rPr>
              <a:t> filters I and II</a:t>
            </a:r>
          </a:p>
          <a:p>
            <a:pPr lvl="1" algn="just">
              <a:buFont typeface="Wingdings" pitchFamily="2" charset="2"/>
              <a:buChar char="ü"/>
            </a:pPr>
            <a:r>
              <a:rPr lang="en-US" sz="2000" b="0" dirty="0" err="1">
                <a:solidFill>
                  <a:srgbClr val="7030A0"/>
                </a:solidFill>
                <a:latin typeface="+mj-lt"/>
              </a:rPr>
              <a:t>Cauer</a:t>
            </a:r>
            <a:r>
              <a:rPr lang="en-US" sz="2000" b="0" dirty="0">
                <a:solidFill>
                  <a:srgbClr val="7030A0"/>
                </a:solidFill>
                <a:latin typeface="+mj-lt"/>
              </a:rPr>
              <a:t> or Elliptical Filters</a:t>
            </a:r>
          </a:p>
          <a:p>
            <a:pPr lvl="1" algn="just">
              <a:buFont typeface="Wingdings" pitchFamily="2" charset="2"/>
              <a:buChar char="ü"/>
            </a:pPr>
            <a:endParaRPr lang="fr-FR" sz="2000" b="0" dirty="0" smtClean="0">
              <a:solidFill>
                <a:srgbClr val="7030A0"/>
              </a:solidFill>
              <a:latin typeface="+mj-lt"/>
            </a:endParaRPr>
          </a:p>
          <a:p>
            <a:pPr algn="just">
              <a:buFont typeface="Wingdings" pitchFamily="2" charset="2"/>
              <a:buChar char="q"/>
            </a:pPr>
            <a:r>
              <a:rPr lang="fr-FR" sz="2000" b="0" dirty="0" smtClean="0">
                <a:solidFill>
                  <a:srgbClr val="7030A0"/>
                </a:solidFill>
                <a:latin typeface="+mj-lt"/>
              </a:rPr>
              <a:t> </a:t>
            </a:r>
            <a:r>
              <a:rPr lang="en-US" sz="2000" b="0" dirty="0">
                <a:solidFill>
                  <a:srgbClr val="7030A0"/>
                </a:solidFill>
                <a:latin typeface="+mj-lt"/>
              </a:rPr>
              <a:t>the spectral characteristics as close as possible to what is desired, in particular the filter template and the order of the filter</a:t>
            </a:r>
          </a:p>
          <a:p>
            <a:pPr algn="just">
              <a:buFont typeface="Wingdings" pitchFamily="2" charset="2"/>
              <a:buChar char="q"/>
            </a:pPr>
            <a:endParaRPr lang="fr-FR" sz="2000" b="0" dirty="0" smtClean="0">
              <a:latin typeface="+mj-lt"/>
            </a:endParaRPr>
          </a:p>
          <a:p>
            <a:pPr algn="just">
              <a:buFont typeface="Wingdings" pitchFamily="2" charset="2"/>
              <a:buChar char="q"/>
            </a:pPr>
            <a:r>
              <a:rPr lang="fr-FR" sz="2000" b="0" dirty="0" smtClean="0">
                <a:latin typeface="+mj-lt"/>
              </a:rPr>
              <a:t> </a:t>
            </a:r>
            <a:r>
              <a:rPr lang="en-US" sz="2000" b="0" dirty="0">
                <a:latin typeface="+mj-lt"/>
              </a:rPr>
              <a:t>its response in phase and its group time</a:t>
            </a:r>
            <a:endParaRPr lang="fr-FR" sz="2000" b="0" dirty="0" smtClean="0">
              <a:solidFill>
                <a:schemeClr val="bg1">
                  <a:lumMod val="10000"/>
                </a:schemeClr>
              </a:solidFill>
              <a:latin typeface="+mj-lt"/>
            </a:endParaRPr>
          </a:p>
          <a:p>
            <a:pPr algn="just">
              <a:buFont typeface="Wingdings" pitchFamily="2" charset="2"/>
              <a:buChar char="q"/>
            </a:pPr>
            <a:endParaRPr lang="fr-FR" sz="2000" b="0" dirty="0" smtClean="0">
              <a:latin typeface="+mj-lt"/>
            </a:endParaRPr>
          </a:p>
          <a:p>
            <a:pPr algn="just">
              <a:buFont typeface="Wingdings" pitchFamily="2" charset="2"/>
              <a:buChar char="q"/>
            </a:pPr>
            <a:r>
              <a:rPr lang="fr-FR" sz="2000" b="0" dirty="0" smtClean="0">
                <a:latin typeface="+mj-lt"/>
              </a:rPr>
              <a:t> </a:t>
            </a:r>
            <a:r>
              <a:rPr lang="en-US" sz="2000" b="0" dirty="0">
                <a:latin typeface="+mj-lt"/>
              </a:rPr>
              <a:t>The structure of the filter (if it is active) to be carried out</a:t>
            </a:r>
            <a:endParaRPr lang="fr-FR" sz="2000" b="0" dirty="0" smtClean="0">
              <a:solidFill>
                <a:schemeClr val="accent4">
                  <a:lumMod val="90000"/>
                  <a:lumOff val="10000"/>
                </a:schemeClr>
              </a:solidFill>
              <a:latin typeface="+mj-lt"/>
            </a:endParaRPr>
          </a:p>
          <a:p>
            <a:pPr lvl="1" algn="just">
              <a:buFont typeface="Courier New" pitchFamily="49" charset="0"/>
              <a:buChar char="o"/>
            </a:pPr>
            <a:r>
              <a:rPr lang="fr-FR" sz="2000" b="0" dirty="0">
                <a:latin typeface="+mj-lt"/>
              </a:rPr>
              <a:t> </a:t>
            </a:r>
            <a:r>
              <a:rPr lang="fr-FR" sz="2000" b="0" dirty="0" err="1">
                <a:solidFill>
                  <a:srgbClr val="00B050"/>
                </a:solidFill>
                <a:latin typeface="+mj-lt"/>
              </a:rPr>
              <a:t>Rauch’s</a:t>
            </a:r>
            <a:r>
              <a:rPr lang="fr-FR" sz="2000" b="0" dirty="0">
                <a:solidFill>
                  <a:srgbClr val="00B050"/>
                </a:solidFill>
                <a:latin typeface="+mj-lt"/>
              </a:rPr>
              <a:t> structure</a:t>
            </a:r>
          </a:p>
          <a:p>
            <a:pPr lvl="1" algn="just">
              <a:buFont typeface="Courier New" pitchFamily="49" charset="0"/>
              <a:buChar char="o"/>
            </a:pPr>
            <a:r>
              <a:rPr lang="fr-FR" sz="2000" b="0" dirty="0">
                <a:latin typeface="+mj-lt"/>
              </a:rPr>
              <a:t> </a:t>
            </a:r>
            <a:r>
              <a:rPr lang="fr-FR" sz="2000" b="0" dirty="0" err="1">
                <a:solidFill>
                  <a:srgbClr val="00B050"/>
                </a:solidFill>
                <a:latin typeface="+mj-lt"/>
              </a:rPr>
              <a:t>Sallien</a:t>
            </a:r>
            <a:r>
              <a:rPr lang="fr-FR" sz="2000" b="0" dirty="0">
                <a:solidFill>
                  <a:srgbClr val="00B050"/>
                </a:solidFill>
                <a:latin typeface="+mj-lt"/>
              </a:rPr>
              <a:t>-Key </a:t>
            </a:r>
            <a:r>
              <a:rPr lang="fr-FR" sz="2000" b="0" dirty="0" smtClean="0">
                <a:solidFill>
                  <a:srgbClr val="00B050"/>
                </a:solidFill>
                <a:latin typeface="+mj-lt"/>
              </a:rPr>
              <a:t>structure</a:t>
            </a:r>
          </a:p>
          <a:p>
            <a:pPr lvl="1" algn="just">
              <a:buFont typeface="Courier New" pitchFamily="49" charset="0"/>
              <a:buChar char="o"/>
            </a:pPr>
            <a:endParaRPr lang="fr-FR" sz="2000" b="0" dirty="0">
              <a:solidFill>
                <a:srgbClr val="00B050"/>
              </a:solidFill>
              <a:latin typeface="+mj-lt"/>
            </a:endParaRPr>
          </a:p>
          <a:p>
            <a:pPr lvl="1" algn="just"/>
            <a:r>
              <a:rPr lang="en-US" sz="2000" b="0" dirty="0">
                <a:latin typeface="+mj-lt"/>
              </a:rPr>
              <a:t>This will allow us to obtain the values of passive electronic components (R, L and C or even based on piezoelectric components) and active (semiconductor components such as transistors and operational amplifiers). necessary for the implementation of the analog filter </a:t>
            </a:r>
          </a:p>
          <a:p>
            <a:pPr lvl="1" algn="just">
              <a:buFont typeface="Courier New" pitchFamily="49" charset="0"/>
              <a:buChar char="o"/>
            </a:pPr>
            <a:endParaRPr lang="fr-FR" sz="2000" b="0" dirty="0" smtClean="0">
              <a:latin typeface="+mj-lt"/>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1015663"/>
          </a:xfrm>
          <a:prstGeom prst="rect">
            <a:avLst/>
          </a:prstGeom>
          <a:noFill/>
        </p:spPr>
        <p:txBody>
          <a:bodyPr wrap="square" rtlCol="0">
            <a:spAutoFit/>
          </a:bodyPr>
          <a:lstStyle/>
          <a:p>
            <a:pPr algn="ctr"/>
            <a:r>
              <a:rPr lang="fr-FR" sz="3000">
                <a:solidFill>
                  <a:srgbClr val="FF0000"/>
                </a:solidFill>
                <a:latin typeface="+mj-lt"/>
              </a:rPr>
              <a:t>SYNTHESIS OF ANALOG FILTERS</a:t>
            </a:r>
          </a:p>
          <a:p>
            <a:pPr algn="ctr"/>
            <a:endParaRPr lang="fr-FR" sz="3000" dirty="0">
              <a:solidFill>
                <a:srgbClr val="FF0000"/>
              </a:solidFill>
              <a:latin typeface="+mj-lt"/>
            </a:endParaRPr>
          </a:p>
        </p:txBody>
      </p:sp>
      <p:sp>
        <p:nvSpPr>
          <p:cNvPr id="3" name="ZoneTexte 2"/>
          <p:cNvSpPr txBox="1"/>
          <p:nvPr/>
        </p:nvSpPr>
        <p:spPr>
          <a:xfrm>
            <a:off x="0" y="1092200"/>
            <a:ext cx="9906000" cy="5170646"/>
          </a:xfrm>
          <a:prstGeom prst="rect">
            <a:avLst/>
          </a:prstGeom>
          <a:noFill/>
        </p:spPr>
        <p:txBody>
          <a:bodyPr wrap="square" rtlCol="0">
            <a:spAutoFit/>
          </a:bodyPr>
          <a:lstStyle/>
          <a:p>
            <a:pPr algn="just"/>
            <a:r>
              <a:rPr lang="en-US" sz="2200" b="0" dirty="0">
                <a:solidFill>
                  <a:srgbClr val="002060"/>
                </a:solidFill>
                <a:latin typeface="+mj-lt"/>
              </a:rPr>
              <a:t>Below are the essential steps to follow when synthesizing an analog filter:</a:t>
            </a:r>
          </a:p>
          <a:p>
            <a:pPr algn="just"/>
            <a:endParaRPr lang="fr-FR" sz="2200" b="0" dirty="0">
              <a:solidFill>
                <a:srgbClr val="002060"/>
              </a:solidFill>
              <a:latin typeface="+mj-lt"/>
            </a:endParaRPr>
          </a:p>
          <a:p>
            <a:pPr marL="457200" indent="-457200" algn="just">
              <a:buFont typeface="+mj-lt"/>
              <a:buAutoNum type="arabicPeriod"/>
            </a:pPr>
            <a:r>
              <a:rPr lang="en-US" sz="2200" b="0" dirty="0">
                <a:solidFill>
                  <a:srgbClr val="002060"/>
                </a:solidFill>
                <a:latin typeface="+mj-lt"/>
              </a:rPr>
              <a:t>Specifications of the analog filter to be made: TEMPLATE</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en-US" sz="2200" b="0" dirty="0">
                <a:solidFill>
                  <a:srgbClr val="002060"/>
                </a:solidFill>
                <a:latin typeface="+mj-lt"/>
              </a:rPr>
              <a:t>Normalized Template: Determination of the Filter Order</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en-US" sz="2200" b="0" dirty="0">
                <a:solidFill>
                  <a:srgbClr val="00B050"/>
                </a:solidFill>
                <a:latin typeface="+mj-lt"/>
                <a:sym typeface="Symbol"/>
              </a:rPr>
              <a:t>Type of usual filters to be used (Butterworth, </a:t>
            </a:r>
            <a:r>
              <a:rPr lang="en-US" sz="2200" b="0" dirty="0" err="1">
                <a:solidFill>
                  <a:srgbClr val="00B050"/>
                </a:solidFill>
                <a:latin typeface="+mj-lt"/>
                <a:sym typeface="Symbol"/>
              </a:rPr>
              <a:t>Chebychev</a:t>
            </a:r>
            <a:r>
              <a:rPr lang="en-US" sz="2200" b="0" dirty="0">
                <a:solidFill>
                  <a:srgbClr val="00B050"/>
                </a:solidFill>
                <a:latin typeface="+mj-lt"/>
                <a:sym typeface="Symbol"/>
              </a:rPr>
              <a:t> ) in normalized form (Low-pass with cutoff pulsation </a:t>
            </a:r>
            <a:r>
              <a:rPr lang="fr-FR" sz="2200" b="0" dirty="0" smtClean="0">
                <a:solidFill>
                  <a:srgbClr val="00B050"/>
                </a:solidFill>
                <a:latin typeface="+mj-lt"/>
                <a:sym typeface="Symbol"/>
              </a:rPr>
              <a:t></a:t>
            </a:r>
            <a:r>
              <a:rPr lang="fr-FR" sz="2200" b="0" baseline="-25000" dirty="0">
                <a:solidFill>
                  <a:srgbClr val="00B050"/>
                </a:solidFill>
                <a:latin typeface="+mj-lt"/>
                <a:sym typeface="Symbol"/>
              </a:rPr>
              <a:t>c</a:t>
            </a:r>
            <a:r>
              <a:rPr lang="fr-FR" sz="2200" b="0" dirty="0">
                <a:solidFill>
                  <a:srgbClr val="00B050"/>
                </a:solidFill>
                <a:latin typeface="+mj-lt"/>
                <a:sym typeface="Symbol"/>
              </a:rPr>
              <a:t> = 1)</a:t>
            </a:r>
          </a:p>
          <a:p>
            <a:pPr marL="457200" indent="-457200" algn="just">
              <a:buFont typeface="+mj-lt"/>
              <a:buAutoNum type="arabicPeriod"/>
            </a:pPr>
            <a:r>
              <a:rPr lang="en-US" sz="2200" b="0" dirty="0">
                <a:solidFill>
                  <a:srgbClr val="002060"/>
                </a:solidFill>
                <a:latin typeface="+mj-lt"/>
                <a:sym typeface="Symbol"/>
              </a:rPr>
              <a:t>Step of </a:t>
            </a:r>
            <a:r>
              <a:rPr lang="en-US" sz="2200" b="0" dirty="0" err="1">
                <a:solidFill>
                  <a:srgbClr val="002060"/>
                </a:solidFill>
                <a:latin typeface="+mj-lt"/>
                <a:sym typeface="Symbol"/>
              </a:rPr>
              <a:t>denormalization</a:t>
            </a:r>
            <a:r>
              <a:rPr lang="en-US" sz="2200" b="0" dirty="0">
                <a:solidFill>
                  <a:srgbClr val="002060"/>
                </a:solidFill>
                <a:latin typeface="+mj-lt"/>
                <a:sym typeface="Symbol"/>
              </a:rPr>
              <a:t>: Filter to be carried out of any type (low-pass, high-pass ...</a:t>
            </a:r>
            <a:r>
              <a:rPr lang="en-US" sz="2200" b="0" dirty="0" err="1">
                <a:solidFill>
                  <a:srgbClr val="002060"/>
                </a:solidFill>
                <a:latin typeface="+mj-lt"/>
                <a:sym typeface="Symbol"/>
              </a:rPr>
              <a:t>etc</a:t>
            </a:r>
            <a:r>
              <a:rPr lang="en-US" sz="2200" b="0" dirty="0">
                <a:solidFill>
                  <a:srgbClr val="002060"/>
                </a:solidFill>
                <a:latin typeface="+mj-lt"/>
                <a:sym typeface="Symbol"/>
              </a:rPr>
              <a:t>) and pulsation of any cut.</a:t>
            </a:r>
          </a:p>
          <a:p>
            <a:pPr marL="457200" indent="-457200" algn="just">
              <a:buFont typeface="+mj-lt"/>
              <a:buAutoNum type="arabicPeriod"/>
            </a:pPr>
            <a:endParaRPr lang="en-US" sz="2200" b="0" dirty="0">
              <a:solidFill>
                <a:srgbClr val="002060"/>
              </a:solidFill>
              <a:latin typeface="+mj-lt"/>
              <a:sym typeface="Symbol"/>
            </a:endParaRPr>
          </a:p>
          <a:p>
            <a:pPr marL="457200" indent="-457200" algn="just">
              <a:buFont typeface="+mj-lt"/>
              <a:buAutoNum type="arabicPeriod"/>
            </a:pPr>
            <a:r>
              <a:rPr lang="en-US" sz="2200" b="0" dirty="0">
                <a:solidFill>
                  <a:srgbClr val="002060"/>
                </a:solidFill>
                <a:latin typeface="+mj-lt"/>
                <a:sym typeface="Symbol"/>
              </a:rPr>
              <a:t>Choice of the structure to be used for the design (Rauch, </a:t>
            </a:r>
            <a:r>
              <a:rPr lang="en-US" sz="2200" b="0" dirty="0" err="1">
                <a:solidFill>
                  <a:srgbClr val="002060"/>
                </a:solidFill>
                <a:latin typeface="+mj-lt"/>
                <a:sym typeface="Symbol"/>
              </a:rPr>
              <a:t>Sallien</a:t>
            </a:r>
            <a:r>
              <a:rPr lang="en-US" sz="2200" b="0" dirty="0">
                <a:solidFill>
                  <a:srgbClr val="002060"/>
                </a:solidFill>
                <a:latin typeface="+mj-lt"/>
                <a:sym typeface="Symbol"/>
              </a:rPr>
              <a:t>-Key, Biquadratic ....</a:t>
            </a:r>
            <a:r>
              <a:rPr lang="en-US" sz="2200" b="0" dirty="0" err="1">
                <a:solidFill>
                  <a:srgbClr val="002060"/>
                </a:solidFill>
                <a:latin typeface="+mj-lt"/>
                <a:sym typeface="Symbol"/>
              </a:rPr>
              <a:t>etc</a:t>
            </a:r>
            <a:r>
              <a:rPr lang="en-US" sz="2200" b="0" dirty="0">
                <a:solidFill>
                  <a:srgbClr val="002060"/>
                </a:solidFill>
                <a:latin typeface="+mj-lt"/>
                <a:sym typeface="Symbol"/>
              </a:rPr>
              <a:t>)</a:t>
            </a:r>
          </a:p>
          <a:p>
            <a:pPr marL="457200" indent="-457200" algn="just">
              <a:buFont typeface="+mj-lt"/>
              <a:buAutoNum type="arabicPeriod"/>
            </a:pPr>
            <a:endParaRPr lang="en-US" sz="2200" b="0" dirty="0">
              <a:solidFill>
                <a:srgbClr val="002060"/>
              </a:solidFill>
              <a:latin typeface="+mj-lt"/>
              <a:sym typeface="Symbol"/>
            </a:endParaRPr>
          </a:p>
          <a:p>
            <a:pPr marL="457200" indent="-457200" algn="just">
              <a:buFont typeface="+mj-lt"/>
              <a:buAutoNum type="arabicPeriod"/>
            </a:pPr>
            <a:endParaRPr lang="fr-FR" sz="2200" b="0" dirty="0">
              <a:solidFill>
                <a:srgbClr val="002060"/>
              </a:solidFill>
              <a:latin typeface="+mj-lt"/>
              <a:sym typeface="Symbo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ANALOG FILTER TEMPLATES</a:t>
            </a:r>
            <a:endParaRPr lang="fr-FR" sz="3000" dirty="0">
              <a:solidFill>
                <a:srgbClr val="FF0000"/>
              </a:solidFill>
              <a:latin typeface="+mj-lt"/>
            </a:endParaRPr>
          </a:p>
        </p:txBody>
      </p:sp>
      <p:sp>
        <p:nvSpPr>
          <p:cNvPr id="5" name="ZoneTexte 4"/>
          <p:cNvSpPr txBox="1"/>
          <p:nvPr/>
        </p:nvSpPr>
        <p:spPr>
          <a:xfrm>
            <a:off x="0" y="469900"/>
            <a:ext cx="9906000" cy="1107996"/>
          </a:xfrm>
          <a:prstGeom prst="rect">
            <a:avLst/>
          </a:prstGeom>
          <a:noFill/>
        </p:spPr>
        <p:txBody>
          <a:bodyPr wrap="square" rtlCol="0">
            <a:spAutoFit/>
          </a:bodyPr>
          <a:lstStyle/>
          <a:p>
            <a:r>
              <a:rPr lang="en-US" sz="2200" b="0">
                <a:solidFill>
                  <a:srgbClr val="7030A0"/>
                </a:solidFill>
                <a:latin typeface="+mj-lt"/>
              </a:rPr>
              <a:t>Below is an example of a template for an analog low-pass filter that one wishes to create. These are simply the main tolerated characteristics of the Gain (module of the frequency response) of the filter to be achieved, namely:</a:t>
            </a:r>
            <a:endParaRPr lang="en-US" sz="2200" b="0" dirty="0">
              <a:solidFill>
                <a:srgbClr val="7030A0"/>
              </a:solidFill>
              <a:latin typeface="+mj-lt"/>
            </a:endParaRPr>
          </a:p>
        </p:txBody>
      </p:sp>
      <p:sp>
        <p:nvSpPr>
          <p:cNvPr id="7" name="ZoneTexte 6"/>
          <p:cNvSpPr txBox="1"/>
          <p:nvPr/>
        </p:nvSpPr>
        <p:spPr>
          <a:xfrm>
            <a:off x="0" y="1879600"/>
            <a:ext cx="4546600" cy="4278094"/>
          </a:xfrm>
          <a:prstGeom prst="rect">
            <a:avLst/>
          </a:prstGeom>
          <a:noFill/>
        </p:spPr>
        <p:txBody>
          <a:bodyPr wrap="square" rtlCol="0">
            <a:spAutoFit/>
          </a:bodyPr>
          <a:lstStyle/>
          <a:p>
            <a:pPr algn="just">
              <a:buFont typeface="Wingdings" pitchFamily="2" charset="2"/>
              <a:buChar char="q"/>
            </a:pPr>
            <a:r>
              <a:rPr lang="fr-FR" sz="2200" b="0" dirty="0">
                <a:solidFill>
                  <a:srgbClr val="002060"/>
                </a:solidFill>
                <a:latin typeface="+mj-lt"/>
              </a:rPr>
              <a:t> </a:t>
            </a:r>
            <a:r>
              <a:rPr lang="en-US" sz="2200" b="0" dirty="0">
                <a:solidFill>
                  <a:srgbClr val="002060"/>
                </a:solidFill>
                <a:latin typeface="+mj-lt"/>
              </a:rPr>
              <a:t>the bandwidth: here between 0 and f1</a:t>
            </a:r>
          </a:p>
          <a:p>
            <a:pPr algn="just">
              <a:buFont typeface="Wingdings" pitchFamily="2" charset="2"/>
              <a:buChar char="q"/>
            </a:pPr>
            <a:endParaRPr lang="fr-FR" sz="2200" b="0" dirty="0" smtClean="0">
              <a:latin typeface="+mj-lt"/>
            </a:endParaRPr>
          </a:p>
          <a:p>
            <a:pPr algn="just">
              <a:buFont typeface="Wingdings" pitchFamily="2" charset="2"/>
              <a:buChar char="q"/>
            </a:pPr>
            <a:r>
              <a:rPr lang="en-US" sz="2200" b="0" dirty="0">
                <a:latin typeface="+mj-lt"/>
              </a:rPr>
              <a:t>The transition band width between f1 and f2</a:t>
            </a:r>
          </a:p>
          <a:p>
            <a:pPr algn="just">
              <a:buFont typeface="Wingdings" pitchFamily="2" charset="2"/>
              <a:buChar char="q"/>
            </a:pPr>
            <a:endParaRPr lang="fr-FR" sz="2200" b="0" dirty="0">
              <a:latin typeface="+mj-lt"/>
            </a:endParaRPr>
          </a:p>
          <a:p>
            <a:pPr algn="just">
              <a:buFont typeface="Wingdings" pitchFamily="2" charset="2"/>
              <a:buChar char="q"/>
            </a:pPr>
            <a:r>
              <a:rPr lang="en-US" sz="2200" b="0" dirty="0">
                <a:solidFill>
                  <a:srgbClr val="00B0F0"/>
                </a:solidFill>
                <a:latin typeface="+mj-lt"/>
                <a:sym typeface="Symbol"/>
              </a:rPr>
              <a:t>The undulations tolerated in the BP that one notes </a:t>
            </a:r>
            <a:r>
              <a:rPr lang="fr-FR" sz="2200" b="0" dirty="0" smtClean="0">
                <a:solidFill>
                  <a:srgbClr val="00B0F0"/>
                </a:solidFill>
                <a:latin typeface="+mj-lt"/>
                <a:sym typeface="Symbol"/>
              </a:rPr>
              <a:t></a:t>
            </a:r>
            <a:r>
              <a:rPr lang="fr-FR" sz="2200" b="0" baseline="-25000" dirty="0">
                <a:solidFill>
                  <a:srgbClr val="00B0F0"/>
                </a:solidFill>
                <a:latin typeface="+mj-lt"/>
                <a:sym typeface="Symbol"/>
              </a:rPr>
              <a:t>1</a:t>
            </a:r>
          </a:p>
          <a:p>
            <a:pPr algn="just">
              <a:buFont typeface="Wingdings" pitchFamily="2" charset="2"/>
              <a:buChar char="q"/>
            </a:pPr>
            <a:endParaRPr lang="fr-FR" sz="2200" b="0" dirty="0">
              <a:latin typeface="+mj-lt"/>
              <a:sym typeface="Symbol"/>
            </a:endParaRPr>
          </a:p>
          <a:p>
            <a:pPr algn="just">
              <a:buFont typeface="Wingdings" pitchFamily="2" charset="2"/>
              <a:buChar char="q"/>
            </a:pPr>
            <a:r>
              <a:rPr lang="en-US" sz="2200" b="0" dirty="0">
                <a:solidFill>
                  <a:schemeClr val="bg1">
                    <a:lumMod val="25000"/>
                  </a:schemeClr>
                </a:solidFill>
                <a:latin typeface="+mj-lt"/>
                <a:sym typeface="Symbol"/>
              </a:rPr>
              <a:t>The undulations tolerated in the cut or blocked band that one notes </a:t>
            </a:r>
            <a:r>
              <a:rPr lang="fr-FR" sz="2200" b="0" dirty="0" smtClean="0">
                <a:solidFill>
                  <a:schemeClr val="bg1">
                    <a:lumMod val="25000"/>
                  </a:schemeClr>
                </a:solidFill>
                <a:latin typeface="+mj-lt"/>
                <a:sym typeface="Symbol"/>
              </a:rPr>
              <a:t></a:t>
            </a:r>
            <a:r>
              <a:rPr lang="fr-FR" sz="2200" b="0" baseline="-25000" dirty="0">
                <a:solidFill>
                  <a:schemeClr val="bg1">
                    <a:lumMod val="25000"/>
                  </a:schemeClr>
                </a:solidFill>
                <a:latin typeface="+mj-lt"/>
                <a:sym typeface="Symbol"/>
              </a:rPr>
              <a:t>2</a:t>
            </a:r>
            <a:endParaRPr lang="fr-FR" sz="2200" b="0" baseline="-25000" dirty="0">
              <a:solidFill>
                <a:schemeClr val="bg1">
                  <a:lumMod val="25000"/>
                </a:schemeClr>
              </a:solidFill>
              <a:latin typeface="+mj-lt"/>
            </a:endParaRPr>
          </a:p>
          <a:p>
            <a:pPr>
              <a:buFont typeface="Wingdings" pitchFamily="2" charset="2"/>
              <a:buChar char="q"/>
            </a:pPr>
            <a:endParaRPr lang="fr-FR" dirty="0"/>
          </a:p>
          <a:p>
            <a:pPr>
              <a:buFont typeface="Wingdings" pitchFamily="2" charset="2"/>
              <a:buChar char="q"/>
            </a:pPr>
            <a:endParaRPr lang="fr-FR" baseline="-25000" dirty="0"/>
          </a:p>
        </p:txBody>
      </p:sp>
      <p:pic>
        <p:nvPicPr>
          <p:cNvPr id="291844" name="Picture 4"/>
          <p:cNvPicPr>
            <a:picLocks noChangeAspect="1" noChangeArrowheads="1"/>
          </p:cNvPicPr>
          <p:nvPr/>
        </p:nvPicPr>
        <p:blipFill>
          <a:blip r:embed="rId3" cstate="print"/>
          <a:srcRect/>
          <a:stretch>
            <a:fillRect/>
          </a:stretch>
        </p:blipFill>
        <p:spPr bwMode="auto">
          <a:xfrm>
            <a:off x="4610100" y="1874838"/>
            <a:ext cx="5295900" cy="4810125"/>
          </a:xfrm>
          <a:prstGeom prst="rect">
            <a:avLst/>
          </a:prstGeom>
          <a:noFill/>
          <a:ln w="9525">
            <a:noFill/>
            <a:miter lim="800000"/>
            <a:headEnd/>
            <a:tailEnd/>
          </a:ln>
          <a:effectLst/>
        </p:spPr>
      </p:pic>
      <p:graphicFrame>
        <p:nvGraphicFramePr>
          <p:cNvPr id="291845" name="Object 5"/>
          <p:cNvGraphicFramePr>
            <a:graphicFrameLocks noChangeAspect="1"/>
          </p:cNvGraphicFramePr>
          <p:nvPr/>
        </p:nvGraphicFramePr>
        <p:xfrm>
          <a:off x="5289550" y="1839913"/>
          <a:ext cx="631825" cy="382587"/>
        </p:xfrm>
        <a:graphic>
          <a:graphicData uri="http://schemas.openxmlformats.org/presentationml/2006/ole">
            <mc:AlternateContent xmlns:mc="http://schemas.openxmlformats.org/markup-compatibility/2006">
              <mc:Choice xmlns:v="urn:schemas-microsoft-com:vml" Requires="v">
                <p:oleObj spid="_x0000_s291885" name="Équation" r:id="rId4" imgW="10058400" imgH="6096000" progId="">
                  <p:embed/>
                </p:oleObj>
              </mc:Choice>
              <mc:Fallback>
                <p:oleObj name="Équation" r:id="rId4" imgW="10058400" imgH="6096000" progId="">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89550" y="1839913"/>
                        <a:ext cx="631825"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2866" name="Picture 2"/>
          <p:cNvPicPr>
            <a:picLocks noChangeAspect="1" noChangeArrowheads="1"/>
          </p:cNvPicPr>
          <p:nvPr/>
        </p:nvPicPr>
        <p:blipFill>
          <a:blip r:embed="rId3" cstate="print"/>
          <a:srcRect/>
          <a:stretch>
            <a:fillRect/>
          </a:stretch>
        </p:blipFill>
        <p:spPr bwMode="auto">
          <a:xfrm>
            <a:off x="4686300" y="1987550"/>
            <a:ext cx="5219700" cy="3917950"/>
          </a:xfrm>
          <a:prstGeom prst="rect">
            <a:avLst/>
          </a:prstGeom>
          <a:noFill/>
          <a:ln w="9525">
            <a:noFill/>
            <a:miter lim="800000"/>
            <a:headEnd/>
            <a:tailEnd/>
          </a:ln>
          <a:effectLst/>
        </p:spPr>
      </p:pic>
      <p:sp>
        <p:nvSpPr>
          <p:cNvPr id="4" name="ZoneTexte 3"/>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ANALOG FILTER TEMPLATES</a:t>
            </a:r>
            <a:endParaRPr lang="fr-FR" sz="3000" dirty="0">
              <a:solidFill>
                <a:srgbClr val="FF0000"/>
              </a:solidFill>
            </a:endParaRPr>
          </a:p>
        </p:txBody>
      </p:sp>
      <p:sp>
        <p:nvSpPr>
          <p:cNvPr id="5" name="ZoneTexte 4"/>
          <p:cNvSpPr txBox="1"/>
          <p:nvPr/>
        </p:nvSpPr>
        <p:spPr>
          <a:xfrm>
            <a:off x="4673600" y="5689600"/>
            <a:ext cx="5232400" cy="369332"/>
          </a:xfrm>
          <a:prstGeom prst="rect">
            <a:avLst/>
          </a:prstGeom>
          <a:noFill/>
        </p:spPr>
        <p:txBody>
          <a:bodyPr wrap="square" rtlCol="0">
            <a:spAutoFit/>
          </a:bodyPr>
          <a:lstStyle/>
          <a:p>
            <a:r>
              <a:rPr lang="fr-FR" dirty="0"/>
              <a:t>0                                f</a:t>
            </a:r>
            <a:r>
              <a:rPr lang="fr-FR" baseline="-25000" dirty="0"/>
              <a:t>1</a:t>
            </a:r>
            <a:r>
              <a:rPr lang="fr-FR" dirty="0"/>
              <a:t>          f</a:t>
            </a:r>
            <a:r>
              <a:rPr lang="fr-FR" baseline="-25000" dirty="0"/>
              <a:t>2</a:t>
            </a:r>
            <a:r>
              <a:rPr lang="fr-FR" dirty="0"/>
              <a:t>                                     f</a:t>
            </a:r>
          </a:p>
        </p:txBody>
      </p:sp>
      <p:sp>
        <p:nvSpPr>
          <p:cNvPr id="6" name="ZoneTexte 5"/>
          <p:cNvSpPr txBox="1"/>
          <p:nvPr/>
        </p:nvSpPr>
        <p:spPr>
          <a:xfrm>
            <a:off x="4470400" y="5308600"/>
            <a:ext cx="698500" cy="369332"/>
          </a:xfrm>
          <a:prstGeom prst="rect">
            <a:avLst/>
          </a:prstGeom>
          <a:noFill/>
          <a:ln>
            <a:noFill/>
          </a:ln>
        </p:spPr>
        <p:txBody>
          <a:bodyPr wrap="square" rtlCol="0">
            <a:spAutoFit/>
          </a:bodyPr>
          <a:lstStyle/>
          <a:p>
            <a:r>
              <a:rPr lang="fr-FR" dirty="0">
                <a:sym typeface="Symbol"/>
              </a:rPr>
              <a:t></a:t>
            </a:r>
            <a:r>
              <a:rPr lang="fr-FR" baseline="-25000" dirty="0">
                <a:sym typeface="Symbol"/>
              </a:rPr>
              <a:t>2</a:t>
            </a:r>
            <a:endParaRPr lang="fr-FR" baseline="-25000" dirty="0"/>
          </a:p>
        </p:txBody>
      </p:sp>
      <p:sp>
        <p:nvSpPr>
          <p:cNvPr id="7" name="ZoneTexte 6"/>
          <p:cNvSpPr txBox="1"/>
          <p:nvPr/>
        </p:nvSpPr>
        <p:spPr>
          <a:xfrm>
            <a:off x="4241800" y="3073400"/>
            <a:ext cx="6604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sp>
        <p:nvSpPr>
          <p:cNvPr id="8" name="ZoneTexte 7"/>
          <p:cNvSpPr txBox="1"/>
          <p:nvPr/>
        </p:nvSpPr>
        <p:spPr>
          <a:xfrm>
            <a:off x="4241800" y="3454400"/>
            <a:ext cx="6604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graphicFrame>
        <p:nvGraphicFramePr>
          <p:cNvPr id="10" name="Objet 9"/>
          <p:cNvGraphicFramePr>
            <a:graphicFrameLocks noChangeAspect="1"/>
          </p:cNvGraphicFramePr>
          <p:nvPr/>
        </p:nvGraphicFramePr>
        <p:xfrm>
          <a:off x="4895849" y="1954212"/>
          <a:ext cx="631269" cy="382587"/>
        </p:xfrm>
        <a:graphic>
          <a:graphicData uri="http://schemas.openxmlformats.org/presentationml/2006/ole">
            <mc:AlternateContent xmlns:mc="http://schemas.openxmlformats.org/markup-compatibility/2006">
              <mc:Choice xmlns:v="urn:schemas-microsoft-com:vml" Requires="v">
                <p:oleObj spid="_x0000_s292991" name="Équation" r:id="rId4" imgW="418918" imgH="253890" progId="">
                  <p:embed/>
                </p:oleObj>
              </mc:Choice>
              <mc:Fallback>
                <p:oleObj name="Équation" r:id="rId4" imgW="418918" imgH="253890" progId="">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95849" y="1954212"/>
                        <a:ext cx="631269"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0" y="876300"/>
            <a:ext cx="9906000" cy="769441"/>
          </a:xfrm>
          <a:prstGeom prst="rect">
            <a:avLst/>
          </a:prstGeom>
          <a:noFill/>
        </p:spPr>
        <p:txBody>
          <a:bodyPr wrap="square" rtlCol="0">
            <a:spAutoFit/>
          </a:bodyPr>
          <a:lstStyle/>
          <a:p>
            <a:pPr algn="just"/>
            <a:r>
              <a:rPr lang="en-US" sz="2200" b="0">
                <a:solidFill>
                  <a:srgbClr val="7030A0"/>
                </a:solidFill>
                <a:latin typeface="+mj-lt"/>
              </a:rPr>
              <a:t>Below, an example of a frequency response of a low-pass filter that conforms well to the imposed template</a:t>
            </a:r>
            <a:endParaRPr lang="fr-FR" sz="2200" b="0" dirty="0">
              <a:solidFill>
                <a:srgbClr val="7030A0"/>
              </a:solidFill>
              <a:latin typeface="+mj-lt"/>
            </a:endParaRPr>
          </a:p>
        </p:txBody>
      </p:sp>
      <p:sp>
        <p:nvSpPr>
          <p:cNvPr id="13" name="ZoneTexte 12"/>
          <p:cNvSpPr txBox="1"/>
          <p:nvPr/>
        </p:nvSpPr>
        <p:spPr>
          <a:xfrm>
            <a:off x="0" y="1905000"/>
            <a:ext cx="4318000" cy="1785104"/>
          </a:xfrm>
          <a:prstGeom prst="rect">
            <a:avLst/>
          </a:prstGeom>
          <a:noFill/>
        </p:spPr>
        <p:txBody>
          <a:bodyPr wrap="square" rtlCol="0">
            <a:spAutoFit/>
          </a:bodyPr>
          <a:lstStyle/>
          <a:p>
            <a:pPr algn="just"/>
            <a:r>
              <a:rPr lang="en-US" sz="2200" b="0" dirty="0">
                <a:solidFill>
                  <a:srgbClr val="002060"/>
                </a:solidFill>
                <a:latin typeface="+mj-lt"/>
              </a:rPr>
              <a:t>Generally, ripple </a:t>
            </a:r>
            <a:r>
              <a:rPr lang="en-US" sz="2200" b="0" dirty="0" smtClean="0">
                <a:solidFill>
                  <a:srgbClr val="002060"/>
                </a:solidFill>
                <a:latin typeface="+mj-lt"/>
              </a:rPr>
              <a:t>rates(</a:t>
            </a:r>
            <a:r>
              <a:rPr lang="en-US" sz="2200" b="0" dirty="0" err="1" smtClean="0">
                <a:solidFill>
                  <a:srgbClr val="002060"/>
                </a:solidFill>
                <a:latin typeface="+mj-lt"/>
              </a:rPr>
              <a:t>taux</a:t>
            </a:r>
            <a:r>
              <a:rPr lang="en-US" sz="2200" b="0" dirty="0" smtClean="0">
                <a:solidFill>
                  <a:srgbClr val="002060"/>
                </a:solidFill>
                <a:latin typeface="+mj-lt"/>
              </a:rPr>
              <a:t> </a:t>
            </a:r>
            <a:r>
              <a:rPr lang="en-US" sz="2200" b="0" dirty="0" err="1" smtClean="0">
                <a:solidFill>
                  <a:srgbClr val="002060"/>
                </a:solidFill>
                <a:latin typeface="+mj-lt"/>
              </a:rPr>
              <a:t>d’ondulation</a:t>
            </a:r>
            <a:r>
              <a:rPr lang="en-US" sz="2200" b="0" dirty="0" smtClean="0">
                <a:solidFill>
                  <a:srgbClr val="002060"/>
                </a:solidFill>
                <a:latin typeface="+mj-lt"/>
              </a:rPr>
              <a:t>) </a:t>
            </a:r>
            <a:r>
              <a:rPr lang="en-US" sz="2200" b="0" dirty="0">
                <a:solidFill>
                  <a:srgbClr val="002060"/>
                </a:solidFill>
                <a:latin typeface="+mj-lt"/>
              </a:rPr>
              <a:t>within the bandwidth (</a:t>
            </a:r>
            <a:r>
              <a:rPr lang="en-US" sz="2200" b="0" dirty="0" err="1">
                <a:solidFill>
                  <a:srgbClr val="002060"/>
                </a:solidFill>
                <a:latin typeface="+mj-lt"/>
              </a:rPr>
              <a:t>Rp</a:t>
            </a:r>
            <a:r>
              <a:rPr lang="en-US" sz="2200" b="0" dirty="0">
                <a:solidFill>
                  <a:srgbClr val="002060"/>
                </a:solidFill>
                <a:latin typeface="+mj-lt"/>
              </a:rPr>
              <a:t>) and in the cut band (</a:t>
            </a:r>
            <a:r>
              <a:rPr lang="en-US" sz="2200" b="0" dirty="0" err="1">
                <a:solidFill>
                  <a:srgbClr val="002060"/>
                </a:solidFill>
                <a:latin typeface="+mj-lt"/>
              </a:rPr>
              <a:t>Rs</a:t>
            </a:r>
            <a:r>
              <a:rPr lang="en-US" sz="2200" b="0" dirty="0">
                <a:solidFill>
                  <a:srgbClr val="002060"/>
                </a:solidFill>
                <a:latin typeface="+mj-lt"/>
              </a:rPr>
              <a:t>) are determined in dB, using the following formulas:</a:t>
            </a:r>
            <a:endParaRPr lang="en-US" sz="2200" b="0" dirty="0">
              <a:solidFill>
                <a:srgbClr val="002060"/>
              </a:solidFill>
              <a:latin typeface="+mj-lt"/>
            </a:endParaRPr>
          </a:p>
        </p:txBody>
      </p:sp>
      <p:graphicFrame>
        <p:nvGraphicFramePr>
          <p:cNvPr id="14" name="Objet 13"/>
          <p:cNvGraphicFramePr>
            <a:graphicFrameLocks noChangeAspect="1"/>
          </p:cNvGraphicFramePr>
          <p:nvPr/>
        </p:nvGraphicFramePr>
        <p:xfrm>
          <a:off x="698500" y="3986212"/>
          <a:ext cx="3191584" cy="970241"/>
        </p:xfrm>
        <a:graphic>
          <a:graphicData uri="http://schemas.openxmlformats.org/presentationml/2006/ole">
            <mc:AlternateContent xmlns:mc="http://schemas.openxmlformats.org/markup-compatibility/2006">
              <mc:Choice xmlns:v="urn:schemas-microsoft-com:vml" Requires="v">
                <p:oleObj spid="_x0000_s292992" name="Équation" r:id="rId6" imgW="38100000" imgH="11582400" progId="">
                  <p:embed/>
                </p:oleObj>
              </mc:Choice>
              <mc:Fallback>
                <p:oleObj name="Équation" r:id="rId6" imgW="38100000" imgH="11582400" progId="">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8500" y="3986212"/>
                        <a:ext cx="3191584" cy="9702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2870" name="Object 6"/>
          <p:cNvGraphicFramePr>
            <a:graphicFrameLocks noChangeAspect="1"/>
          </p:cNvGraphicFramePr>
          <p:nvPr/>
        </p:nvGraphicFramePr>
        <p:xfrm>
          <a:off x="711200" y="5537200"/>
          <a:ext cx="2833687" cy="489794"/>
        </p:xfrm>
        <a:graphic>
          <a:graphicData uri="http://schemas.openxmlformats.org/presentationml/2006/ole">
            <mc:AlternateContent xmlns:mc="http://schemas.openxmlformats.org/markup-compatibility/2006">
              <mc:Choice xmlns:v="urn:schemas-microsoft-com:vml" Requires="v">
                <p:oleObj spid="_x0000_s292993" name="Équation" r:id="rId8" imgW="31699200" imgH="5486400" progId="">
                  <p:embed/>
                </p:oleObj>
              </mc:Choice>
              <mc:Fallback>
                <p:oleObj name="Équation" r:id="rId8" imgW="31699200" imgH="5486400" progId="">
                  <p:embed/>
                  <p:pic>
                    <p:nvPicPr>
                      <p:cNvPr id="0"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1200" y="5537200"/>
                        <a:ext cx="2833687" cy="4897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1182624" y="2133600"/>
            <a:ext cx="9906000" cy="4724400"/>
          </a:xfrm>
          <a:prstGeom prst="rect">
            <a:avLst/>
          </a:prstGeom>
          <a:noFill/>
          <a:ln w="9525">
            <a:noFill/>
            <a:miter lim="800000"/>
            <a:headEnd/>
            <a:tailEnd/>
          </a:ln>
          <a:effectLst/>
        </p:spPr>
      </p:pic>
      <p:sp>
        <p:nvSpPr>
          <p:cNvPr id="3" name="ZoneTexte 2"/>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ANALOG FILTER TEMPLATES</a:t>
            </a:r>
            <a:endParaRPr lang="fr-FR" sz="3000" dirty="0">
              <a:solidFill>
                <a:srgbClr val="FF0000"/>
              </a:solidFill>
            </a:endParaRPr>
          </a:p>
        </p:txBody>
      </p:sp>
      <p:sp>
        <p:nvSpPr>
          <p:cNvPr id="4" name="ZoneTexte 3"/>
          <p:cNvSpPr txBox="1"/>
          <p:nvPr/>
        </p:nvSpPr>
        <p:spPr>
          <a:xfrm>
            <a:off x="0" y="825500"/>
            <a:ext cx="9906000" cy="769441"/>
          </a:xfrm>
          <a:prstGeom prst="rect">
            <a:avLst/>
          </a:prstGeom>
          <a:noFill/>
        </p:spPr>
        <p:txBody>
          <a:bodyPr wrap="square" rtlCol="0">
            <a:spAutoFit/>
          </a:bodyPr>
          <a:lstStyle/>
          <a:p>
            <a:pPr algn="just"/>
            <a:r>
              <a:rPr lang="en-US" sz="2200" b="0">
                <a:solidFill>
                  <a:srgbClr val="7030A0"/>
                </a:solidFill>
                <a:latin typeface="+mj-lt"/>
              </a:rPr>
              <a:t>We can easily deduce the shape of the templates from other types of filters, namely: high-pass, band-pass and notch. </a:t>
            </a:r>
            <a:endParaRPr lang="en-US" sz="2200" b="0" dirty="0">
              <a:solidFill>
                <a:srgbClr val="7030A0"/>
              </a:solidFill>
              <a:latin typeface="+mj-lt"/>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ANALOG FILTER TEMPLATES</a:t>
            </a:r>
            <a:endParaRPr lang="fr-FR" sz="3000" dirty="0">
              <a:solidFill>
                <a:srgbClr val="FF0000"/>
              </a:solidFill>
            </a:endParaRPr>
          </a:p>
        </p:txBody>
      </p:sp>
      <p:sp>
        <p:nvSpPr>
          <p:cNvPr id="4" name="ZoneTexte 3"/>
          <p:cNvSpPr txBox="1"/>
          <p:nvPr/>
        </p:nvSpPr>
        <p:spPr>
          <a:xfrm>
            <a:off x="0" y="622300"/>
            <a:ext cx="9906000" cy="5847755"/>
          </a:xfrm>
          <a:prstGeom prst="rect">
            <a:avLst/>
          </a:prstGeom>
          <a:noFill/>
        </p:spPr>
        <p:txBody>
          <a:bodyPr wrap="square" rtlCol="0">
            <a:spAutoFit/>
          </a:bodyPr>
          <a:lstStyle/>
          <a:p>
            <a:pPr algn="just"/>
            <a:r>
              <a:rPr lang="en-US" sz="2200" b="0" dirty="0">
                <a:solidFill>
                  <a:srgbClr val="002060"/>
                </a:solidFill>
                <a:latin typeface="+mj-lt"/>
                <a:sym typeface="Symbol"/>
              </a:rPr>
              <a:t>Generally, the transfer functions of the mostly usual analog filters are standardized (cutoff pulse </a:t>
            </a:r>
            <a:r>
              <a:rPr lang="fr-FR" sz="2200" b="0" dirty="0" smtClean="0">
                <a:solidFill>
                  <a:srgbClr val="002060"/>
                </a:solidFill>
                <a:latin typeface="+mj-lt"/>
                <a:sym typeface="Symbol"/>
              </a:rPr>
              <a:t></a:t>
            </a:r>
            <a:r>
              <a:rPr lang="fr-FR" sz="2200" b="0" baseline="-25000" dirty="0" smtClean="0">
                <a:solidFill>
                  <a:srgbClr val="002060"/>
                </a:solidFill>
                <a:latin typeface="+mj-lt"/>
                <a:sym typeface="Symbol"/>
              </a:rPr>
              <a:t>c</a:t>
            </a:r>
            <a:r>
              <a:rPr lang="fr-FR" sz="2200" b="0" dirty="0" smtClean="0">
                <a:solidFill>
                  <a:srgbClr val="002060"/>
                </a:solidFill>
                <a:latin typeface="+mj-lt"/>
              </a:rPr>
              <a:t> = 1)</a:t>
            </a:r>
            <a:r>
              <a:rPr lang="en-US" sz="2200" b="0" dirty="0">
                <a:solidFill>
                  <a:srgbClr val="002060"/>
                </a:solidFill>
                <a:latin typeface="+mj-lt"/>
              </a:rPr>
              <a:t> and represent low-passes. When one wishes to create another type of filter with any cut-off pulsation, one must </a:t>
            </a:r>
            <a:r>
              <a:rPr lang="en-US" sz="2200" b="0" dirty="0" err="1">
                <a:solidFill>
                  <a:srgbClr val="002060"/>
                </a:solidFill>
                <a:latin typeface="+mj-lt"/>
              </a:rPr>
              <a:t>denormalize</a:t>
            </a:r>
            <a:r>
              <a:rPr lang="fr-FR" sz="2200" b="0" dirty="0" smtClean="0">
                <a:solidFill>
                  <a:srgbClr val="002060"/>
                </a:solidFill>
                <a:latin typeface="+mj-lt"/>
              </a:rPr>
              <a:t>.</a:t>
            </a:r>
          </a:p>
          <a:p>
            <a:pPr algn="just"/>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en-US" sz="2200" b="0" dirty="0">
                <a:solidFill>
                  <a:srgbClr val="7030A0"/>
                </a:solidFill>
                <a:latin typeface="+mj-lt"/>
              </a:rPr>
              <a:t>Normalized usual low pass:   Put</a:t>
            </a: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en-US" sz="2200" b="0" dirty="0" err="1">
                <a:solidFill>
                  <a:srgbClr val="7030A0"/>
                </a:solidFill>
                <a:latin typeface="+mj-lt"/>
              </a:rPr>
              <a:t>Denormalization</a:t>
            </a:r>
            <a:r>
              <a:rPr lang="en-US" sz="2200" b="0" dirty="0">
                <a:solidFill>
                  <a:srgbClr val="7030A0"/>
                </a:solidFill>
                <a:latin typeface="+mj-lt"/>
              </a:rPr>
              <a:t> of a usual low-pass:   Replace</a:t>
            </a:r>
            <a:endParaRPr lang="fr-FR" sz="2200" b="0" dirty="0" smtClean="0">
              <a:solidFill>
                <a:srgbClr val="0070C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en-US" sz="2200" b="0" dirty="0" err="1">
                <a:solidFill>
                  <a:srgbClr val="7030A0"/>
                </a:solidFill>
                <a:latin typeface="+mj-lt"/>
              </a:rPr>
              <a:t>Denormalization</a:t>
            </a:r>
            <a:r>
              <a:rPr lang="en-US" sz="2200" b="0" dirty="0">
                <a:solidFill>
                  <a:srgbClr val="7030A0"/>
                </a:solidFill>
                <a:latin typeface="+mj-lt"/>
              </a:rPr>
              <a:t> of a usual high pass: Replace</a:t>
            </a:r>
            <a:endParaRPr lang="fr-FR" sz="2200" b="0" dirty="0" smtClean="0">
              <a:solidFill>
                <a:srgbClr val="00B0F0"/>
              </a:solidFill>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en-US" sz="2200" b="0" dirty="0" err="1">
                <a:solidFill>
                  <a:srgbClr val="7030A0"/>
                </a:solidFill>
                <a:latin typeface="+mj-lt"/>
              </a:rPr>
              <a:t>Denormalization</a:t>
            </a:r>
            <a:r>
              <a:rPr lang="en-US" sz="2200" b="0" dirty="0">
                <a:solidFill>
                  <a:srgbClr val="7030A0"/>
                </a:solidFill>
                <a:latin typeface="+mj-lt"/>
              </a:rPr>
              <a:t> of a usual bandpass: Replace</a:t>
            </a: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chemeClr val="accent6">
                  <a:lumMod val="50000"/>
                </a:schemeClr>
              </a:solidFill>
              <a:latin typeface="+mj-lt"/>
            </a:endParaRPr>
          </a:p>
          <a:p>
            <a:pPr algn="just">
              <a:buFont typeface="Wingdings" pitchFamily="2" charset="2"/>
              <a:buChar char="q"/>
            </a:pPr>
            <a:r>
              <a:rPr lang="fr-FR" sz="2200" b="0" dirty="0" smtClean="0">
                <a:solidFill>
                  <a:schemeClr val="accent6">
                    <a:lumMod val="50000"/>
                  </a:schemeClr>
                </a:solidFill>
                <a:latin typeface="+mj-lt"/>
              </a:rPr>
              <a:t> </a:t>
            </a:r>
            <a:r>
              <a:rPr lang="en-US" sz="2200" b="0" dirty="0" err="1">
                <a:solidFill>
                  <a:schemeClr val="accent6">
                    <a:lumMod val="50000"/>
                  </a:schemeClr>
                </a:solidFill>
                <a:latin typeface="+mj-lt"/>
              </a:rPr>
              <a:t>Denormalization</a:t>
            </a:r>
            <a:r>
              <a:rPr lang="en-US" sz="2200" b="0" dirty="0">
                <a:solidFill>
                  <a:schemeClr val="accent6">
                    <a:lumMod val="50000"/>
                  </a:schemeClr>
                </a:solidFill>
                <a:latin typeface="+mj-lt"/>
              </a:rPr>
              <a:t> of a usual band-stop: Replace</a:t>
            </a:r>
            <a:endParaRPr lang="fr-FR" sz="2200" b="0" dirty="0">
              <a:solidFill>
                <a:schemeClr val="accent6">
                  <a:lumMod val="50000"/>
                </a:schemeClr>
              </a:solidFill>
              <a:latin typeface="+mj-lt"/>
            </a:endParaRPr>
          </a:p>
        </p:txBody>
      </p:sp>
      <p:graphicFrame>
        <p:nvGraphicFramePr>
          <p:cNvPr id="5" name="Objet 4"/>
          <p:cNvGraphicFramePr>
            <a:graphicFrameLocks noChangeAspect="1"/>
          </p:cNvGraphicFramePr>
          <p:nvPr>
            <p:extLst>
              <p:ext uri="{D42A27DB-BD31-4B8C-83A1-F6EECF244321}">
                <p14:modId xmlns:p14="http://schemas.microsoft.com/office/powerpoint/2010/main" val="1079063725"/>
              </p:ext>
            </p:extLst>
          </p:nvPr>
        </p:nvGraphicFramePr>
        <p:xfrm>
          <a:off x="8111658" y="2035452"/>
          <a:ext cx="772459" cy="457200"/>
        </p:xfrm>
        <a:graphic>
          <a:graphicData uri="http://schemas.openxmlformats.org/presentationml/2006/ole">
            <mc:AlternateContent xmlns:mc="http://schemas.openxmlformats.org/markup-compatibility/2006">
              <mc:Choice xmlns:v="urn:schemas-microsoft-com:vml" Requires="v">
                <p:oleObj spid="_x0000_s294096" name="Équation" r:id="rId3" imgW="9753600" imgH="5486400" progId="">
                  <p:embed/>
                </p:oleObj>
              </mc:Choice>
              <mc:Fallback>
                <p:oleObj name="Équation" r:id="rId3" imgW="9753600" imgH="5486400" progId="">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11658" y="2035452"/>
                        <a:ext cx="772459"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t 5"/>
          <p:cNvGraphicFramePr>
            <a:graphicFrameLocks noChangeAspect="1"/>
          </p:cNvGraphicFramePr>
          <p:nvPr/>
        </p:nvGraphicFramePr>
        <p:xfrm>
          <a:off x="8116186" y="3136900"/>
          <a:ext cx="888114" cy="702229"/>
        </p:xfrm>
        <a:graphic>
          <a:graphicData uri="http://schemas.openxmlformats.org/presentationml/2006/ole">
            <mc:AlternateContent xmlns:mc="http://schemas.openxmlformats.org/markup-compatibility/2006">
              <mc:Choice xmlns:v="urn:schemas-microsoft-com:vml" Requires="v">
                <p:oleObj spid="_x0000_s294097" name="Équation" r:id="rId5" imgW="13106400" imgH="10363200" progId="">
                  <p:embed/>
                </p:oleObj>
              </mc:Choice>
              <mc:Fallback>
                <p:oleObj name="Équation" r:id="rId5" imgW="13106400" imgH="10363200" progId="">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16186" y="3136900"/>
                        <a:ext cx="888114" cy="7022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2" name="Object 4"/>
          <p:cNvGraphicFramePr>
            <a:graphicFrameLocks noChangeAspect="1"/>
          </p:cNvGraphicFramePr>
          <p:nvPr/>
        </p:nvGraphicFramePr>
        <p:xfrm>
          <a:off x="8142288" y="4175125"/>
          <a:ext cx="887412" cy="681038"/>
        </p:xfrm>
        <a:graphic>
          <a:graphicData uri="http://schemas.openxmlformats.org/presentationml/2006/ole">
            <mc:AlternateContent xmlns:mc="http://schemas.openxmlformats.org/markup-compatibility/2006">
              <mc:Choice xmlns:v="urn:schemas-microsoft-com:vml" Requires="v">
                <p:oleObj spid="_x0000_s294098" name="Équation" r:id="rId7" imgW="13106400" imgH="10058400" progId="">
                  <p:embed/>
                </p:oleObj>
              </mc:Choice>
              <mc:Fallback>
                <p:oleObj name="Équation" r:id="rId7" imgW="13106400" imgH="10058400" progId="">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42288" y="4175125"/>
                        <a:ext cx="887412" cy="681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4" name="Object 6"/>
          <p:cNvGraphicFramePr>
            <a:graphicFrameLocks noChangeAspect="1"/>
          </p:cNvGraphicFramePr>
          <p:nvPr/>
        </p:nvGraphicFramePr>
        <p:xfrm>
          <a:off x="7631113" y="5127625"/>
          <a:ext cx="1733550" cy="784225"/>
        </p:xfrm>
        <a:graphic>
          <a:graphicData uri="http://schemas.openxmlformats.org/presentationml/2006/ole">
            <mc:AlternateContent xmlns:mc="http://schemas.openxmlformats.org/markup-compatibility/2006">
              <mc:Choice xmlns:v="urn:schemas-microsoft-com:vml" Requires="v">
                <p:oleObj spid="_x0000_s294099" name="Équation" r:id="rId9" imgW="25603200" imgH="11582400" progId="">
                  <p:embed/>
                </p:oleObj>
              </mc:Choice>
              <mc:Fallback>
                <p:oleObj name="Équation" r:id="rId9" imgW="25603200" imgH="11582400" progId="">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31113" y="5127625"/>
                        <a:ext cx="173355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5" name="Object 7"/>
          <p:cNvGraphicFramePr>
            <a:graphicFrameLocks noChangeAspect="1"/>
          </p:cNvGraphicFramePr>
          <p:nvPr/>
        </p:nvGraphicFramePr>
        <p:xfrm>
          <a:off x="7694613" y="6042025"/>
          <a:ext cx="1733550" cy="784225"/>
        </p:xfrm>
        <a:graphic>
          <a:graphicData uri="http://schemas.openxmlformats.org/presentationml/2006/ole">
            <mc:AlternateContent xmlns:mc="http://schemas.openxmlformats.org/markup-compatibility/2006">
              <mc:Choice xmlns:v="urn:schemas-microsoft-com:vml" Requires="v">
                <p:oleObj spid="_x0000_s294100" name="Équation" r:id="rId11" imgW="25603200" imgH="11582400" progId="">
                  <p:embed/>
                </p:oleObj>
              </mc:Choice>
              <mc:Fallback>
                <p:oleObj name="Équation" r:id="rId11" imgW="25603200" imgH="11582400" progId="">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94613" y="6042025"/>
                        <a:ext cx="173355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THE USUAL ANALOG FILTERS</a:t>
            </a:r>
            <a:endParaRPr lang="fr-FR" sz="3000" dirty="0">
              <a:solidFill>
                <a:srgbClr val="FF0000"/>
              </a:solidFill>
              <a:latin typeface="+mj-lt"/>
            </a:endParaRP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err="1" smtClean="0">
                <a:solidFill>
                  <a:srgbClr val="002060"/>
                </a:solidFill>
                <a:latin typeface="+mj-lt"/>
              </a:rPr>
              <a:t>Butterworth</a:t>
            </a:r>
            <a:r>
              <a:rPr lang="fr-FR" sz="2200" dirty="0" smtClean="0">
                <a:solidFill>
                  <a:srgbClr val="002060"/>
                </a:solidFill>
                <a:latin typeface="+mj-lt"/>
              </a:rPr>
              <a:t> </a:t>
            </a:r>
            <a:r>
              <a:rPr lang="fr-FR" sz="2200" dirty="0" err="1" smtClean="0">
                <a:solidFill>
                  <a:srgbClr val="002060"/>
                </a:solidFill>
                <a:latin typeface="+mj-lt"/>
              </a:rPr>
              <a:t>Filter</a:t>
            </a:r>
            <a:endParaRPr lang="fr-FR" sz="2200" dirty="0">
              <a:solidFill>
                <a:schemeClr val="accent6">
                  <a:lumMod val="50000"/>
                </a:schemeClr>
              </a:solidFill>
              <a:latin typeface="+mj-lt"/>
            </a:endParaRPr>
          </a:p>
        </p:txBody>
      </p:sp>
      <p:sp>
        <p:nvSpPr>
          <p:cNvPr id="9" name="ZoneTexte 8"/>
          <p:cNvSpPr txBox="1"/>
          <p:nvPr/>
        </p:nvSpPr>
        <p:spPr>
          <a:xfrm>
            <a:off x="0" y="1181100"/>
            <a:ext cx="9906000" cy="1107996"/>
          </a:xfrm>
          <a:prstGeom prst="rect">
            <a:avLst/>
          </a:prstGeom>
          <a:noFill/>
        </p:spPr>
        <p:txBody>
          <a:bodyPr wrap="square" rtlCol="0">
            <a:spAutoFit/>
          </a:bodyPr>
          <a:lstStyle/>
          <a:p>
            <a:pPr algn="just"/>
            <a:r>
              <a:rPr lang="en-US" sz="2200" b="0">
                <a:solidFill>
                  <a:srgbClr val="C00000"/>
                </a:solidFill>
                <a:latin typeface="+mj-lt"/>
              </a:rPr>
              <a:t>Among the usual analog filters, the Butterworth filter is the one that has the most constant gain possible in the passband and tends towards 0 in the cutoff band.  </a:t>
            </a:r>
          </a:p>
          <a:p>
            <a:pPr algn="just"/>
            <a:r>
              <a:rPr lang="en-US" sz="2200" b="0">
                <a:solidFill>
                  <a:srgbClr val="C00000"/>
                </a:solidFill>
                <a:latin typeface="+mj-lt"/>
              </a:rPr>
              <a:t>However, it has one of the widest transition bands.</a:t>
            </a:r>
            <a:endParaRPr lang="en-US" sz="2200" b="0" dirty="0">
              <a:solidFill>
                <a:srgbClr val="C00000"/>
              </a:solidFill>
              <a:latin typeface="+mj-lt"/>
            </a:endParaRPr>
          </a:p>
        </p:txBody>
      </p:sp>
      <p:graphicFrame>
        <p:nvGraphicFramePr>
          <p:cNvPr id="11" name="Objet 10"/>
          <p:cNvGraphicFramePr>
            <a:graphicFrameLocks noChangeAspect="1"/>
          </p:cNvGraphicFramePr>
          <p:nvPr/>
        </p:nvGraphicFramePr>
        <p:xfrm>
          <a:off x="401521" y="3327400"/>
          <a:ext cx="2140527" cy="1143000"/>
        </p:xfrm>
        <a:graphic>
          <a:graphicData uri="http://schemas.openxmlformats.org/presentationml/2006/ole">
            <mc:AlternateContent xmlns:mc="http://schemas.openxmlformats.org/markup-compatibility/2006">
              <mc:Choice xmlns:v="urn:schemas-microsoft-com:vml" Requires="v">
                <p:oleObj spid="_x0000_s295004" name="Équation" r:id="rId3" imgW="31394400" imgH="16764000" progId="">
                  <p:embed/>
                </p:oleObj>
              </mc:Choice>
              <mc:Fallback>
                <p:oleObj name="Équation" r:id="rId3" imgW="31394400" imgH="16764000" progId="">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521" y="3327400"/>
                        <a:ext cx="2140527"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679700" y="3136900"/>
            <a:ext cx="7061200" cy="1477328"/>
          </a:xfrm>
          <a:prstGeom prst="rect">
            <a:avLst/>
          </a:prstGeom>
          <a:noFill/>
        </p:spPr>
        <p:txBody>
          <a:bodyPr wrap="square" rtlCol="0">
            <a:spAutoFit/>
          </a:bodyPr>
          <a:lstStyle/>
          <a:p>
            <a:r>
              <a:rPr lang="en-US">
                <a:solidFill>
                  <a:srgbClr val="7030A0"/>
                </a:solidFill>
              </a:rPr>
              <a:t>H(f): Frequency response of a low-pass Butterworth filter</a:t>
            </a:r>
          </a:p>
          <a:p>
            <a:endParaRPr lang="en-US">
              <a:solidFill>
                <a:srgbClr val="7030A0"/>
              </a:solidFill>
            </a:endParaRPr>
          </a:p>
          <a:p>
            <a:r>
              <a:rPr lang="en-US">
                <a:solidFill>
                  <a:srgbClr val="7030A0"/>
                </a:solidFill>
              </a:rPr>
              <a:t>fc: filter cutoff frequency</a:t>
            </a:r>
          </a:p>
          <a:p>
            <a:endParaRPr lang="en-US">
              <a:solidFill>
                <a:srgbClr val="7030A0"/>
              </a:solidFill>
            </a:endParaRPr>
          </a:p>
          <a:p>
            <a:r>
              <a:rPr lang="en-US">
                <a:solidFill>
                  <a:srgbClr val="7030A0"/>
                </a:solidFill>
              </a:rPr>
              <a:t>N: Filter order</a:t>
            </a:r>
            <a:endParaRPr lang="en-US" dirty="0">
              <a:solidFill>
                <a:srgbClr val="7030A0"/>
              </a:solidFill>
            </a:endParaRPr>
          </a:p>
        </p:txBody>
      </p:sp>
      <p:graphicFrame>
        <p:nvGraphicFramePr>
          <p:cNvPr id="294921" name="Object 9"/>
          <p:cNvGraphicFramePr>
            <a:graphicFrameLocks noChangeAspect="1"/>
          </p:cNvGraphicFramePr>
          <p:nvPr/>
        </p:nvGraphicFramePr>
        <p:xfrm>
          <a:off x="93662" y="5105400"/>
          <a:ext cx="3132138" cy="1358900"/>
        </p:xfrm>
        <a:graphic>
          <a:graphicData uri="http://schemas.openxmlformats.org/presentationml/2006/ole">
            <mc:AlternateContent xmlns:mc="http://schemas.openxmlformats.org/markup-compatibility/2006">
              <mc:Choice xmlns:v="urn:schemas-microsoft-com:vml" Requires="v">
                <p:oleObj spid="_x0000_s295005" name="Équation" r:id="rId5" imgW="44196000" imgH="16764000" progId="">
                  <p:embed/>
                </p:oleObj>
              </mc:Choice>
              <mc:Fallback>
                <p:oleObj name="Équation" r:id="rId5" imgW="44196000" imgH="16764000" progId="">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662" y="5105400"/>
                        <a:ext cx="3132138" cy="1358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3276600" y="5003800"/>
            <a:ext cx="6629400" cy="1477328"/>
          </a:xfrm>
          <a:prstGeom prst="rect">
            <a:avLst/>
          </a:prstGeom>
          <a:noFill/>
        </p:spPr>
        <p:txBody>
          <a:bodyPr wrap="square" rtlCol="0">
            <a:spAutoFit/>
          </a:bodyPr>
          <a:lstStyle/>
          <a:p>
            <a:r>
              <a:rPr lang="en-US" dirty="0">
                <a:solidFill>
                  <a:srgbClr val="3366CC"/>
                </a:solidFill>
                <a:sym typeface="Symbol"/>
              </a:rPr>
              <a:t>H(p): Low-pass Butterworth p transfer function</a:t>
            </a:r>
          </a:p>
          <a:p>
            <a:endParaRPr lang="en-US" dirty="0">
              <a:solidFill>
                <a:srgbClr val="3366CC"/>
              </a:solidFill>
              <a:sym typeface="Symbol"/>
            </a:endParaRPr>
          </a:p>
          <a:p>
            <a:r>
              <a:rPr lang="fr-FR" dirty="0" smtClean="0">
                <a:solidFill>
                  <a:srgbClr val="3366CC"/>
                </a:solidFill>
                <a:sym typeface="Symbol"/>
              </a:rPr>
              <a:t></a:t>
            </a:r>
            <a:r>
              <a:rPr lang="fr-FR" baseline="-25000" dirty="0">
                <a:solidFill>
                  <a:srgbClr val="3366CC"/>
                </a:solidFill>
              </a:rPr>
              <a:t>c</a:t>
            </a:r>
            <a:r>
              <a:rPr lang="fr-FR" dirty="0">
                <a:solidFill>
                  <a:srgbClr val="3366CC"/>
                </a:solidFill>
              </a:rPr>
              <a:t> </a:t>
            </a:r>
            <a:r>
              <a:rPr lang="fr-FR" dirty="0" smtClean="0">
                <a:solidFill>
                  <a:srgbClr val="3366CC"/>
                </a:solidFill>
              </a:rPr>
              <a:t>: </a:t>
            </a:r>
            <a:r>
              <a:rPr lang="fr-FR" dirty="0" err="1" smtClean="0">
                <a:solidFill>
                  <a:srgbClr val="3366CC"/>
                </a:solidFill>
              </a:rPr>
              <a:t>filter</a:t>
            </a:r>
            <a:r>
              <a:rPr lang="fr-FR" dirty="0" smtClean="0">
                <a:solidFill>
                  <a:srgbClr val="3366CC"/>
                </a:solidFill>
              </a:rPr>
              <a:t> </a:t>
            </a:r>
            <a:r>
              <a:rPr lang="fr-FR" dirty="0" err="1">
                <a:solidFill>
                  <a:srgbClr val="3366CC"/>
                </a:solidFill>
              </a:rPr>
              <a:t>cut</a:t>
            </a:r>
            <a:r>
              <a:rPr lang="fr-FR" dirty="0">
                <a:solidFill>
                  <a:srgbClr val="3366CC"/>
                </a:solidFill>
              </a:rPr>
              <a:t>-off pulsation</a:t>
            </a:r>
            <a:endParaRPr lang="fr-FR" dirty="0">
              <a:solidFill>
                <a:srgbClr val="3366CC"/>
              </a:solidFill>
            </a:endParaRPr>
          </a:p>
          <a:p>
            <a:endParaRPr lang="fr-FR" dirty="0">
              <a:solidFill>
                <a:srgbClr val="3366CC"/>
              </a:solidFill>
            </a:endParaRPr>
          </a:p>
          <a:p>
            <a:r>
              <a:rPr lang="fr-FR" dirty="0">
                <a:solidFill>
                  <a:srgbClr val="3366CC"/>
                </a:solidFill>
              </a:rPr>
              <a:t>N </a:t>
            </a:r>
            <a:r>
              <a:rPr lang="fr-FR" dirty="0" smtClean="0">
                <a:solidFill>
                  <a:srgbClr val="3366CC"/>
                </a:solidFill>
              </a:rPr>
              <a:t>: </a:t>
            </a:r>
            <a:r>
              <a:rPr lang="fr-FR" b="0" dirty="0" err="1">
                <a:solidFill>
                  <a:srgbClr val="0070C0"/>
                </a:solidFill>
              </a:rPr>
              <a:t>filter</a:t>
            </a:r>
            <a:r>
              <a:rPr lang="fr-FR" b="0" dirty="0">
                <a:solidFill>
                  <a:srgbClr val="0070C0"/>
                </a:solidFill>
              </a:rPr>
              <a:t> </a:t>
            </a:r>
            <a:r>
              <a:rPr lang="fr-FR" b="0" dirty="0" err="1">
                <a:solidFill>
                  <a:srgbClr val="0070C0"/>
                </a:solidFill>
              </a:rPr>
              <a:t>order</a:t>
            </a:r>
            <a:endParaRPr lang="fr-FR"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ZoneTexte 61"/>
          <p:cNvSpPr txBox="1"/>
          <p:nvPr/>
        </p:nvSpPr>
        <p:spPr>
          <a:xfrm>
            <a:off x="0" y="939800"/>
            <a:ext cx="9906000" cy="4493538"/>
          </a:xfrm>
          <a:prstGeom prst="rect">
            <a:avLst/>
          </a:prstGeom>
          <a:noFill/>
        </p:spPr>
        <p:txBody>
          <a:bodyPr wrap="square" rtlCol="0">
            <a:spAutoFit/>
          </a:bodyPr>
          <a:lstStyle/>
          <a:p>
            <a:r>
              <a:rPr lang="en-US" sz="2200" b="0" dirty="0">
                <a:solidFill>
                  <a:srgbClr val="7030A0"/>
                </a:solidFill>
                <a:latin typeface="+mj-lt"/>
              </a:rPr>
              <a:t>A system can therefore be:</a:t>
            </a:r>
          </a:p>
          <a:p>
            <a:endParaRPr lang="en-US" sz="2200" b="0" dirty="0">
              <a:solidFill>
                <a:srgbClr val="7030A0"/>
              </a:solidFill>
              <a:latin typeface="+mj-lt"/>
            </a:endParaRPr>
          </a:p>
          <a:p>
            <a:r>
              <a:rPr lang="en-US" sz="2200" b="0" dirty="0">
                <a:solidFill>
                  <a:srgbClr val="7030A0"/>
                </a:solidFill>
                <a:latin typeface="+mj-lt"/>
              </a:rPr>
              <a:t> electric: Electrical circuit, electric motor</a:t>
            </a:r>
          </a:p>
          <a:p>
            <a:r>
              <a:rPr lang="en-US" sz="2200" b="0" dirty="0">
                <a:solidFill>
                  <a:srgbClr val="7030A0"/>
                </a:solidFill>
                <a:latin typeface="+mj-lt"/>
              </a:rPr>
              <a:t> electronics: sensor, amplifier, filter</a:t>
            </a:r>
          </a:p>
          <a:p>
            <a:r>
              <a:rPr lang="en-US" sz="2200" b="0" dirty="0">
                <a:solidFill>
                  <a:srgbClr val="7030A0"/>
                </a:solidFill>
                <a:latin typeface="+mj-lt"/>
              </a:rPr>
              <a:t> automatic: regulator</a:t>
            </a:r>
          </a:p>
          <a:p>
            <a:r>
              <a:rPr lang="en-US" sz="2200" b="0" dirty="0">
                <a:solidFill>
                  <a:srgbClr val="7030A0"/>
                </a:solidFill>
                <a:latin typeface="+mj-lt"/>
              </a:rPr>
              <a:t> telecommunication: a modulator, a demodulator, transmission channel ... </a:t>
            </a:r>
            <a:r>
              <a:rPr lang="en-US" sz="2200" b="0" dirty="0" err="1">
                <a:solidFill>
                  <a:srgbClr val="7030A0"/>
                </a:solidFill>
                <a:latin typeface="+mj-lt"/>
              </a:rPr>
              <a:t>etc</a:t>
            </a:r>
            <a:endParaRPr lang="en-US" sz="2200" b="0" dirty="0">
              <a:solidFill>
                <a:srgbClr val="7030A0"/>
              </a:solidFill>
              <a:latin typeface="+mj-lt"/>
            </a:endParaRPr>
          </a:p>
          <a:p>
            <a:r>
              <a:rPr lang="en-US" sz="2200" b="0" dirty="0">
                <a:solidFill>
                  <a:srgbClr val="7030A0"/>
                </a:solidFill>
                <a:latin typeface="+mj-lt"/>
              </a:rPr>
              <a:t> mechanical: spring, pendulum, mechanical </a:t>
            </a:r>
            <a:r>
              <a:rPr lang="en-US" sz="2200" b="0" dirty="0" smtClean="0">
                <a:solidFill>
                  <a:srgbClr val="7030A0"/>
                </a:solidFill>
                <a:latin typeface="+mj-lt"/>
              </a:rPr>
              <a:t>motor</a:t>
            </a:r>
            <a:endParaRPr lang="en-US" sz="2200" b="0" dirty="0">
              <a:solidFill>
                <a:srgbClr val="7030A0"/>
              </a:solidFill>
              <a:latin typeface="+mj-lt"/>
            </a:endParaRPr>
          </a:p>
          <a:p>
            <a:r>
              <a:rPr lang="en-US" sz="2200" b="0" dirty="0">
                <a:solidFill>
                  <a:srgbClr val="7030A0"/>
                </a:solidFill>
                <a:latin typeface="+mj-lt"/>
              </a:rPr>
              <a:t> political</a:t>
            </a:r>
          </a:p>
          <a:p>
            <a:r>
              <a:rPr lang="en-US" sz="2200" b="0" dirty="0">
                <a:solidFill>
                  <a:srgbClr val="7030A0"/>
                </a:solidFill>
                <a:latin typeface="+mj-lt"/>
              </a:rPr>
              <a:t> economic</a:t>
            </a:r>
          </a:p>
          <a:p>
            <a:r>
              <a:rPr lang="en-US" sz="2200" b="0" dirty="0">
                <a:solidFill>
                  <a:srgbClr val="7030A0"/>
                </a:solidFill>
                <a:latin typeface="+mj-lt"/>
              </a:rPr>
              <a:t> .... </a:t>
            </a:r>
            <a:r>
              <a:rPr lang="en-US" sz="2200" b="0" dirty="0" err="1">
                <a:solidFill>
                  <a:srgbClr val="7030A0"/>
                </a:solidFill>
                <a:latin typeface="+mj-lt"/>
              </a:rPr>
              <a:t>etc</a:t>
            </a:r>
            <a:endParaRPr lang="en-US" sz="2200" b="0" dirty="0">
              <a:solidFill>
                <a:srgbClr val="7030A0"/>
              </a:solidFill>
              <a:latin typeface="+mj-lt"/>
            </a:endParaRPr>
          </a:p>
          <a:p>
            <a:endParaRPr lang="en-US" sz="2200" b="0" dirty="0">
              <a:solidFill>
                <a:srgbClr val="7030A0"/>
              </a:solidFill>
              <a:latin typeface="+mj-lt"/>
            </a:endParaRPr>
          </a:p>
          <a:p>
            <a:endParaRPr lang="en-US" sz="2200" b="0" dirty="0">
              <a:solidFill>
                <a:srgbClr val="7030A0"/>
              </a:solidFill>
              <a:latin typeface="+mj-lt"/>
            </a:endParaRPr>
          </a:p>
          <a:p>
            <a:r>
              <a:rPr lang="en-US" sz="2200" b="0" dirty="0">
                <a:solidFill>
                  <a:srgbClr val="7030A0"/>
                </a:solidFill>
                <a:latin typeface="+mj-lt"/>
              </a:rPr>
              <a:t>Obviously, each type of system has its own input and output signals (or parameters)</a:t>
            </a:r>
          </a:p>
        </p:txBody>
      </p:sp>
      <p:sp>
        <p:nvSpPr>
          <p:cNvPr id="4" name="ZoneTexte 3"/>
          <p:cNvSpPr txBox="1"/>
          <p:nvPr/>
        </p:nvSpPr>
        <p:spPr>
          <a:xfrm>
            <a:off x="0" y="168442"/>
            <a:ext cx="9906000" cy="553998"/>
          </a:xfrm>
          <a:prstGeom prst="rect">
            <a:avLst/>
          </a:prstGeom>
          <a:noFill/>
        </p:spPr>
        <p:txBody>
          <a:bodyPr wrap="square" rtlCol="0">
            <a:spAutoFit/>
          </a:bodyPr>
          <a:lstStyle/>
          <a:p>
            <a:pPr algn="ctr"/>
            <a:r>
              <a:rPr lang="fr-FR" sz="3000" dirty="0" smtClean="0">
                <a:solidFill>
                  <a:srgbClr val="FF0000"/>
                </a:solidFill>
              </a:rPr>
              <a:t>GENERAL</a:t>
            </a:r>
            <a:endParaRPr lang="fr-FR" sz="3000" dirty="0">
              <a:solidFill>
                <a:srgbClr val="FF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THE USUAL ANALOG FILTERS</a:t>
            </a:r>
            <a:endParaRPr lang="fr-FR" sz="3000" dirty="0">
              <a:solidFill>
                <a:srgbClr val="FF0000"/>
              </a:solidFill>
            </a:endParaRP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Chebychev</a:t>
            </a:r>
            <a:r>
              <a:rPr lang="fr-FR" sz="2200" dirty="0">
                <a:solidFill>
                  <a:srgbClr val="002060"/>
                </a:solidFill>
                <a:latin typeface="+mj-lt"/>
              </a:rPr>
              <a:t> I</a:t>
            </a:r>
            <a:endParaRPr lang="fr-FR" sz="2200" dirty="0">
              <a:solidFill>
                <a:schemeClr val="accent6">
                  <a:lumMod val="50000"/>
                </a:schemeClr>
              </a:solidFill>
              <a:latin typeface="+mj-lt"/>
            </a:endParaRPr>
          </a:p>
        </p:txBody>
      </p:sp>
      <p:sp>
        <p:nvSpPr>
          <p:cNvPr id="9" name="ZoneTexte 8"/>
          <p:cNvSpPr txBox="1"/>
          <p:nvPr/>
        </p:nvSpPr>
        <p:spPr>
          <a:xfrm>
            <a:off x="0" y="1181100"/>
            <a:ext cx="9906000" cy="1107996"/>
          </a:xfrm>
          <a:prstGeom prst="rect">
            <a:avLst/>
          </a:prstGeom>
          <a:noFill/>
        </p:spPr>
        <p:txBody>
          <a:bodyPr wrap="square" rtlCol="0">
            <a:spAutoFit/>
          </a:bodyPr>
          <a:lstStyle/>
          <a:p>
            <a:pPr algn="just"/>
            <a:r>
              <a:rPr lang="en-US" sz="2200" b="0">
                <a:solidFill>
                  <a:srgbClr val="3366CC"/>
                </a:solidFill>
                <a:latin typeface="+mj-lt"/>
              </a:rPr>
              <a:t>It guarantees a better selectivity (low transition band) at the expense of a presence of ripples in the bandwidth. The maximum value of these ripples is a design parameter of the filter. </a:t>
            </a:r>
            <a:endParaRPr lang="en-US" sz="2200" b="0" dirty="0">
              <a:solidFill>
                <a:srgbClr val="3366CC"/>
              </a:solidFill>
              <a:latin typeface="+mj-lt"/>
            </a:endParaRPr>
          </a:p>
        </p:txBody>
      </p:sp>
      <p:graphicFrame>
        <p:nvGraphicFramePr>
          <p:cNvPr id="295942" name="Object 6"/>
          <p:cNvGraphicFramePr>
            <a:graphicFrameLocks noChangeAspect="1"/>
          </p:cNvGraphicFramePr>
          <p:nvPr/>
        </p:nvGraphicFramePr>
        <p:xfrm>
          <a:off x="171450" y="2446338"/>
          <a:ext cx="2576513" cy="1204912"/>
        </p:xfrm>
        <a:graphic>
          <a:graphicData uri="http://schemas.openxmlformats.org/presentationml/2006/ole">
            <mc:AlternateContent xmlns:mc="http://schemas.openxmlformats.org/markup-compatibility/2006">
              <mc:Choice xmlns:v="urn:schemas-microsoft-com:vml" Requires="v">
                <p:oleObj spid="_x0000_s296066" name="Équation" r:id="rId3" imgW="37795200" imgH="17678400" progId="">
                  <p:embed/>
                </p:oleObj>
              </mc:Choice>
              <mc:Fallback>
                <p:oleObj name="Équation" r:id="rId3" imgW="37795200" imgH="17678400" progId="">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2446338"/>
                        <a:ext cx="2576513" cy="1204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t 14"/>
          <p:cNvGraphicFramePr>
            <a:graphicFrameLocks noChangeAspect="1"/>
          </p:cNvGraphicFramePr>
          <p:nvPr/>
        </p:nvGraphicFramePr>
        <p:xfrm>
          <a:off x="2693988" y="5575300"/>
          <a:ext cx="4333875" cy="927100"/>
        </p:xfrm>
        <a:graphic>
          <a:graphicData uri="http://schemas.openxmlformats.org/presentationml/2006/ole">
            <mc:AlternateContent xmlns:mc="http://schemas.openxmlformats.org/markup-compatibility/2006">
              <mc:Choice xmlns:v="urn:schemas-microsoft-com:vml" Requires="v">
                <p:oleObj spid="_x0000_s296067" name="Équation" r:id="rId5" imgW="56997600" imgH="12192000" progId="">
                  <p:embed/>
                </p:oleObj>
              </mc:Choice>
              <mc:Fallback>
                <p:oleObj name="Équation" r:id="rId5" imgW="56997600" imgH="12192000" progId="">
                  <p:embed/>
                  <p:pic>
                    <p:nvPicPr>
                      <p:cNvPr id="0"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3988" y="5575300"/>
                        <a:ext cx="43338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63500" y="4521200"/>
          <a:ext cx="1019175" cy="927100"/>
        </p:xfrm>
        <a:graphic>
          <a:graphicData uri="http://schemas.openxmlformats.org/presentationml/2006/ole">
            <mc:AlternateContent xmlns:mc="http://schemas.openxmlformats.org/markup-compatibility/2006">
              <mc:Choice xmlns:v="urn:schemas-microsoft-com:vml" Requires="v">
                <p:oleObj spid="_x0000_s296068" name="Équation" r:id="rId7" imgW="13411200" imgH="12192000" progId="">
                  <p:embed/>
                </p:oleObj>
              </mc:Choice>
              <mc:Fallback>
                <p:oleObj name="Équation" r:id="rId7" imgW="13411200" imgH="12192000" progId="">
                  <p:embed/>
                  <p:pic>
                    <p:nvPicPr>
                      <p:cNvPr id="0" name="Picture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500" y="4521200"/>
                        <a:ext cx="10191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155700" y="4838700"/>
            <a:ext cx="8750300" cy="430887"/>
          </a:xfrm>
          <a:prstGeom prst="rect">
            <a:avLst/>
          </a:prstGeom>
          <a:noFill/>
        </p:spPr>
        <p:txBody>
          <a:bodyPr wrap="square" rtlCol="0">
            <a:spAutoFit/>
          </a:bodyPr>
          <a:lstStyle/>
          <a:p>
            <a:r>
              <a:rPr lang="en-US" sz="2200" b="0">
                <a:solidFill>
                  <a:srgbClr val="7030A0"/>
                </a:solidFill>
                <a:latin typeface="+mj-lt"/>
              </a:rPr>
              <a:t>Is determined by the following recurrence:</a:t>
            </a:r>
            <a:endParaRPr lang="en-US" sz="2200" b="0" dirty="0">
              <a:solidFill>
                <a:srgbClr val="7030A0"/>
              </a:solidFill>
              <a:latin typeface="+mj-lt"/>
            </a:endParaRPr>
          </a:p>
        </p:txBody>
      </p:sp>
      <p:sp>
        <p:nvSpPr>
          <p:cNvPr id="17" name="ZoneTexte 16"/>
          <p:cNvSpPr txBox="1"/>
          <p:nvPr/>
        </p:nvSpPr>
        <p:spPr>
          <a:xfrm>
            <a:off x="2844800" y="2078787"/>
            <a:ext cx="7061200" cy="2246769"/>
          </a:xfrm>
          <a:prstGeom prst="rect">
            <a:avLst/>
          </a:prstGeom>
          <a:noFill/>
        </p:spPr>
        <p:txBody>
          <a:bodyPr wrap="square" rtlCol="0">
            <a:spAutoFit/>
          </a:bodyPr>
          <a:lstStyle/>
          <a:p>
            <a:r>
              <a:rPr lang="en-US" sz="2000" b="0" dirty="0">
                <a:solidFill>
                  <a:schemeClr val="bg1">
                    <a:lumMod val="10000"/>
                  </a:schemeClr>
                </a:solidFill>
                <a:latin typeface="+mj-lt"/>
                <a:sym typeface="Symbol"/>
              </a:rPr>
              <a:t>H(f): Frequency response of a low pass </a:t>
            </a:r>
            <a:r>
              <a:rPr lang="en-US" sz="2000" b="0" dirty="0" err="1" smtClean="0">
                <a:solidFill>
                  <a:schemeClr val="bg1">
                    <a:lumMod val="10000"/>
                  </a:schemeClr>
                </a:solidFill>
                <a:latin typeface="+mj-lt"/>
                <a:sym typeface="Symbol"/>
              </a:rPr>
              <a:t>Chebychev</a:t>
            </a:r>
            <a:r>
              <a:rPr lang="en-US" sz="2000" b="0" dirty="0" smtClean="0">
                <a:solidFill>
                  <a:schemeClr val="bg1">
                    <a:lumMod val="10000"/>
                  </a:schemeClr>
                </a:solidFill>
                <a:latin typeface="+mj-lt"/>
                <a:sym typeface="Symbol"/>
              </a:rPr>
              <a:t> I </a:t>
            </a:r>
            <a:r>
              <a:rPr lang="en-US" sz="2000" b="0" dirty="0">
                <a:solidFill>
                  <a:schemeClr val="bg1">
                    <a:lumMod val="10000"/>
                  </a:schemeClr>
                </a:solidFill>
                <a:latin typeface="+mj-lt"/>
                <a:sym typeface="Symbol"/>
              </a:rPr>
              <a:t>filter </a:t>
            </a:r>
          </a:p>
          <a:p>
            <a:endParaRPr lang="en-US" sz="2000" b="0" dirty="0">
              <a:solidFill>
                <a:schemeClr val="bg1">
                  <a:lumMod val="10000"/>
                </a:schemeClr>
              </a:solidFill>
              <a:latin typeface="+mj-lt"/>
              <a:sym typeface="Symbol"/>
            </a:endParaRPr>
          </a:p>
          <a:p>
            <a:r>
              <a:rPr lang="en-US" sz="2000" b="0" dirty="0">
                <a:solidFill>
                  <a:schemeClr val="bg1">
                    <a:lumMod val="10000"/>
                  </a:schemeClr>
                </a:solidFill>
                <a:latin typeface="+mj-lt"/>
                <a:sym typeface="Symbol"/>
              </a:rPr>
              <a:t> </a:t>
            </a:r>
            <a:r>
              <a:rPr lang="en-US" sz="2000" b="0" dirty="0" err="1">
                <a:solidFill>
                  <a:schemeClr val="bg1">
                    <a:lumMod val="10000"/>
                  </a:schemeClr>
                </a:solidFill>
                <a:latin typeface="+mj-lt"/>
                <a:sym typeface="Symbol"/>
              </a:rPr>
              <a:t>fp</a:t>
            </a:r>
            <a:r>
              <a:rPr lang="en-US" sz="2000" b="0" dirty="0">
                <a:solidFill>
                  <a:schemeClr val="bg1">
                    <a:lumMod val="10000"/>
                  </a:schemeClr>
                </a:solidFill>
                <a:latin typeface="+mj-lt"/>
                <a:sym typeface="Symbol"/>
              </a:rPr>
              <a:t>: defining the bandwidth</a:t>
            </a:r>
          </a:p>
          <a:p>
            <a:endParaRPr lang="fr-FR" sz="2000" b="0" dirty="0">
              <a:solidFill>
                <a:schemeClr val="bg1">
                  <a:lumMod val="10000"/>
                </a:schemeClr>
              </a:solidFill>
              <a:latin typeface="+mj-lt"/>
              <a:sym typeface="Symbol"/>
            </a:endParaRPr>
          </a:p>
          <a:p>
            <a:r>
              <a:rPr lang="fr-FR" sz="2000" b="0" dirty="0">
                <a:solidFill>
                  <a:schemeClr val="bg1">
                    <a:lumMod val="10000"/>
                  </a:schemeClr>
                </a:solidFill>
                <a:latin typeface="+mj-lt"/>
                <a:sym typeface="Symbol"/>
              </a:rPr>
              <a:t> </a:t>
            </a:r>
            <a:r>
              <a:rPr lang="fr-FR" sz="2000" b="0" dirty="0" smtClean="0">
                <a:solidFill>
                  <a:schemeClr val="bg1">
                    <a:lumMod val="10000"/>
                  </a:schemeClr>
                </a:solidFill>
                <a:latin typeface="+mj-lt"/>
                <a:sym typeface="Symbol"/>
              </a:rPr>
              <a:t>:</a:t>
            </a:r>
            <a:r>
              <a:rPr lang="en-US" sz="2000" b="0" dirty="0">
                <a:solidFill>
                  <a:schemeClr val="bg1">
                    <a:lumMod val="10000"/>
                  </a:schemeClr>
                </a:solidFill>
                <a:latin typeface="+mj-lt"/>
                <a:sym typeface="Symbol"/>
              </a:rPr>
              <a:t>Ripple rate in the bandwidth,</a:t>
            </a:r>
          </a:p>
          <a:p>
            <a:endParaRPr lang="en-US" sz="2000" b="0" dirty="0">
              <a:solidFill>
                <a:schemeClr val="bg1">
                  <a:lumMod val="10000"/>
                </a:schemeClr>
              </a:solidFill>
              <a:latin typeface="+mj-lt"/>
              <a:sym typeface="Symbol"/>
            </a:endParaRPr>
          </a:p>
          <a:p>
            <a:r>
              <a:rPr lang="en-US" sz="2000" b="0" dirty="0">
                <a:solidFill>
                  <a:schemeClr val="bg1">
                    <a:lumMod val="10000"/>
                  </a:schemeClr>
                </a:solidFill>
                <a:latin typeface="+mj-lt"/>
                <a:sym typeface="Symbol"/>
              </a:rPr>
              <a:t>N: Filter order</a:t>
            </a:r>
            <a:endParaRPr lang="fr-FR" sz="2000" b="0" dirty="0">
              <a:solidFill>
                <a:schemeClr val="bg1">
                  <a:lumMod val="10000"/>
                </a:schemeClr>
              </a:solidFill>
              <a:latin typeface="+mj-lt"/>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THE USUAL ANALOG FILTERS</a:t>
            </a:r>
            <a:endParaRPr lang="fr-FR" sz="3000" dirty="0">
              <a:solidFill>
                <a:srgbClr val="FF0000"/>
              </a:solidFill>
            </a:endParaRP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err="1" smtClean="0">
                <a:solidFill>
                  <a:srgbClr val="002060"/>
                </a:solidFill>
                <a:latin typeface="+mj-lt"/>
              </a:rPr>
              <a:t>Chebychev</a:t>
            </a:r>
            <a:r>
              <a:rPr lang="fr-FR" sz="2200" dirty="0" smtClean="0">
                <a:solidFill>
                  <a:srgbClr val="002060"/>
                </a:solidFill>
                <a:latin typeface="+mj-lt"/>
              </a:rPr>
              <a:t> II </a:t>
            </a:r>
            <a:r>
              <a:rPr lang="fr-FR" sz="2200" dirty="0" err="1" smtClean="0">
                <a:solidFill>
                  <a:srgbClr val="002060"/>
                </a:solidFill>
                <a:latin typeface="+mj-lt"/>
              </a:rPr>
              <a:t>filter</a:t>
            </a:r>
            <a:endParaRPr lang="fr-FR" sz="2200" dirty="0">
              <a:solidFill>
                <a:schemeClr val="accent6">
                  <a:lumMod val="50000"/>
                </a:schemeClr>
              </a:solidFill>
              <a:latin typeface="+mj-lt"/>
            </a:endParaRPr>
          </a:p>
        </p:txBody>
      </p:sp>
      <p:sp>
        <p:nvSpPr>
          <p:cNvPr id="9" name="ZoneTexte 8"/>
          <p:cNvSpPr txBox="1"/>
          <p:nvPr/>
        </p:nvSpPr>
        <p:spPr>
          <a:xfrm>
            <a:off x="0" y="1181100"/>
            <a:ext cx="9906000" cy="769441"/>
          </a:xfrm>
          <a:prstGeom prst="rect">
            <a:avLst/>
          </a:prstGeom>
          <a:noFill/>
        </p:spPr>
        <p:txBody>
          <a:bodyPr wrap="square" rtlCol="0">
            <a:spAutoFit/>
          </a:bodyPr>
          <a:lstStyle/>
          <a:p>
            <a:pPr algn="just"/>
            <a:r>
              <a:rPr lang="en-US" sz="2200" b="0">
                <a:solidFill>
                  <a:srgbClr val="7030A0"/>
                </a:solidFill>
                <a:latin typeface="+mj-lt"/>
              </a:rPr>
              <a:t>It also guarantees good selectivity (low transition band) at the expense of a presence of undulations this time in the cut band</a:t>
            </a:r>
            <a:endParaRPr lang="fr-FR" sz="2200" b="0" dirty="0">
              <a:solidFill>
                <a:srgbClr val="7030A0"/>
              </a:solidFill>
              <a:latin typeface="+mj-lt"/>
            </a:endParaRPr>
          </a:p>
        </p:txBody>
      </p:sp>
      <p:graphicFrame>
        <p:nvGraphicFramePr>
          <p:cNvPr id="295942" name="Object 6"/>
          <p:cNvGraphicFramePr>
            <a:graphicFrameLocks noChangeAspect="1"/>
          </p:cNvGraphicFramePr>
          <p:nvPr/>
        </p:nvGraphicFramePr>
        <p:xfrm>
          <a:off x="192088" y="2487613"/>
          <a:ext cx="2535237" cy="1120775"/>
        </p:xfrm>
        <a:graphic>
          <a:graphicData uri="http://schemas.openxmlformats.org/presentationml/2006/ole">
            <mc:AlternateContent xmlns:mc="http://schemas.openxmlformats.org/markup-compatibility/2006">
              <mc:Choice xmlns:v="urn:schemas-microsoft-com:vml" Requires="v">
                <p:oleObj spid="_x0000_s297085" name="Équation" r:id="rId3" imgW="37185600" imgH="16459200" progId="">
                  <p:embed/>
                </p:oleObj>
              </mc:Choice>
              <mc:Fallback>
                <p:oleObj name="Équation" r:id="rId3" imgW="37185600" imgH="16459200" progId="">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088" y="2487613"/>
                        <a:ext cx="2535237" cy="1120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ZoneTexte 12"/>
          <p:cNvSpPr txBox="1"/>
          <p:nvPr/>
        </p:nvSpPr>
        <p:spPr>
          <a:xfrm>
            <a:off x="2693988" y="2129254"/>
            <a:ext cx="7061200" cy="2554545"/>
          </a:xfrm>
          <a:prstGeom prst="rect">
            <a:avLst/>
          </a:prstGeom>
          <a:noFill/>
        </p:spPr>
        <p:txBody>
          <a:bodyPr wrap="square" rtlCol="0">
            <a:spAutoFit/>
          </a:bodyPr>
          <a:lstStyle/>
          <a:p>
            <a:r>
              <a:rPr lang="en-US" sz="2000" b="0" dirty="0">
                <a:solidFill>
                  <a:srgbClr val="00B050"/>
                </a:solidFill>
                <a:latin typeface="+mj-lt"/>
                <a:sym typeface="Symbol"/>
              </a:rPr>
              <a:t>H(f): Frequency response of a low pass </a:t>
            </a:r>
            <a:r>
              <a:rPr lang="en-US" sz="2000" b="0" dirty="0" err="1">
                <a:solidFill>
                  <a:srgbClr val="00B050"/>
                </a:solidFill>
                <a:latin typeface="+mj-lt"/>
                <a:sym typeface="Symbol"/>
              </a:rPr>
              <a:t>Chebychev</a:t>
            </a:r>
            <a:r>
              <a:rPr lang="en-US" sz="2000" b="0" dirty="0">
                <a:solidFill>
                  <a:srgbClr val="00B050"/>
                </a:solidFill>
                <a:latin typeface="+mj-lt"/>
                <a:sym typeface="Symbol"/>
              </a:rPr>
              <a:t> filter I</a:t>
            </a:r>
          </a:p>
          <a:p>
            <a:endParaRPr lang="en-US" sz="2000" b="0" dirty="0">
              <a:solidFill>
                <a:srgbClr val="00B050"/>
              </a:solidFill>
              <a:latin typeface="+mj-lt"/>
              <a:sym typeface="Symbol"/>
            </a:endParaRPr>
          </a:p>
          <a:p>
            <a:r>
              <a:rPr lang="en-US" sz="2000" b="0" dirty="0">
                <a:solidFill>
                  <a:srgbClr val="00B050"/>
                </a:solidFill>
                <a:latin typeface="+mj-lt"/>
                <a:sym typeface="Symbol"/>
              </a:rPr>
              <a:t> fs: delimiting the cut band</a:t>
            </a:r>
          </a:p>
          <a:p>
            <a:endParaRPr lang="fr-FR" sz="2000" b="0" dirty="0">
              <a:solidFill>
                <a:srgbClr val="00B050"/>
              </a:solidFill>
              <a:latin typeface="+mj-lt"/>
              <a:sym typeface="Symbol"/>
            </a:endParaRPr>
          </a:p>
          <a:p>
            <a:r>
              <a:rPr lang="fr-FR" sz="2000" b="0" dirty="0">
                <a:solidFill>
                  <a:srgbClr val="00B050"/>
                </a:solidFill>
                <a:latin typeface="+mj-lt"/>
                <a:sym typeface="Symbol"/>
              </a:rPr>
              <a:t> </a:t>
            </a:r>
            <a:r>
              <a:rPr lang="fr-FR" sz="2000" b="0" dirty="0" smtClean="0">
                <a:solidFill>
                  <a:srgbClr val="00B050"/>
                </a:solidFill>
                <a:latin typeface="+mj-lt"/>
                <a:sym typeface="Symbol"/>
              </a:rPr>
              <a:t>:</a:t>
            </a:r>
            <a:r>
              <a:rPr lang="en-US" sz="2000" b="0" dirty="0">
                <a:solidFill>
                  <a:srgbClr val="00B050"/>
                </a:solidFill>
                <a:latin typeface="+mj-lt"/>
                <a:sym typeface="Symbol"/>
              </a:rPr>
              <a:t>Ripple rate in the bandwidth,</a:t>
            </a:r>
          </a:p>
          <a:p>
            <a:endParaRPr lang="en-US" sz="2000" b="0" dirty="0">
              <a:solidFill>
                <a:srgbClr val="00B050"/>
              </a:solidFill>
              <a:latin typeface="+mj-lt"/>
              <a:sym typeface="Symbol"/>
            </a:endParaRPr>
          </a:p>
          <a:p>
            <a:r>
              <a:rPr lang="en-US" sz="2000" b="0" dirty="0">
                <a:solidFill>
                  <a:srgbClr val="00B050"/>
                </a:solidFill>
                <a:latin typeface="+mj-lt"/>
                <a:sym typeface="Symbol"/>
              </a:rPr>
              <a:t>N: Filter order</a:t>
            </a:r>
          </a:p>
          <a:p>
            <a:endParaRPr lang="fr-FR" sz="2000" b="0" dirty="0">
              <a:solidFill>
                <a:srgbClr val="00B050"/>
              </a:solidFill>
              <a:latin typeface="+mj-lt"/>
            </a:endParaRPr>
          </a:p>
        </p:txBody>
      </p:sp>
      <p:graphicFrame>
        <p:nvGraphicFramePr>
          <p:cNvPr id="15" name="Objet 14"/>
          <p:cNvGraphicFramePr>
            <a:graphicFrameLocks noChangeAspect="1"/>
          </p:cNvGraphicFramePr>
          <p:nvPr/>
        </p:nvGraphicFramePr>
        <p:xfrm>
          <a:off x="2693988" y="5397500"/>
          <a:ext cx="4333875" cy="927100"/>
        </p:xfrm>
        <a:graphic>
          <a:graphicData uri="http://schemas.openxmlformats.org/presentationml/2006/ole">
            <mc:AlternateContent xmlns:mc="http://schemas.openxmlformats.org/markup-compatibility/2006">
              <mc:Choice xmlns:v="urn:schemas-microsoft-com:vml" Requires="v">
                <p:oleObj spid="_x0000_s297086" name="Équation" r:id="rId5" imgW="56997600" imgH="12192000" progId="">
                  <p:embed/>
                </p:oleObj>
              </mc:Choice>
              <mc:Fallback>
                <p:oleObj name="Équation" r:id="rId5" imgW="56997600" imgH="12192000" progId="">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3988" y="5397500"/>
                        <a:ext cx="43338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114300" y="4254500"/>
          <a:ext cx="1019175" cy="927100"/>
        </p:xfrm>
        <a:graphic>
          <a:graphicData uri="http://schemas.openxmlformats.org/presentationml/2006/ole">
            <mc:AlternateContent xmlns:mc="http://schemas.openxmlformats.org/markup-compatibility/2006">
              <mc:Choice xmlns:v="urn:schemas-microsoft-com:vml" Requires="v">
                <p:oleObj spid="_x0000_s297087" name="Équation" r:id="rId7" imgW="13411200" imgH="12192000" progId="">
                  <p:embed/>
                </p:oleObj>
              </mc:Choice>
              <mc:Fallback>
                <p:oleObj name="Équation" r:id="rId7" imgW="13411200" imgH="12192000" progId="">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 y="4254500"/>
                        <a:ext cx="10191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155700" y="4610100"/>
            <a:ext cx="8750300" cy="430887"/>
          </a:xfrm>
          <a:prstGeom prst="rect">
            <a:avLst/>
          </a:prstGeom>
          <a:noFill/>
        </p:spPr>
        <p:txBody>
          <a:bodyPr wrap="square" rtlCol="0">
            <a:spAutoFit/>
          </a:bodyPr>
          <a:lstStyle/>
          <a:p>
            <a:r>
              <a:rPr lang="en-US" sz="2200" b="0">
                <a:latin typeface="+mj-lt"/>
              </a:rPr>
              <a:t>Is determined by the following recurrence:</a:t>
            </a:r>
            <a:endParaRPr lang="en-US" sz="2200" b="0" dirty="0">
              <a:latin typeface="+mj-lt"/>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THE USUAL ANALOG FILTERS</a:t>
            </a:r>
            <a:endParaRPr lang="fr-FR" sz="3000" dirty="0">
              <a:solidFill>
                <a:srgbClr val="FF0000"/>
              </a:solidFill>
            </a:endParaRP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a:solidFill>
                  <a:schemeClr val="accent6">
                    <a:lumMod val="50000"/>
                  </a:schemeClr>
                </a:solidFill>
                <a:latin typeface="+mj-lt"/>
              </a:rPr>
              <a:t>Elliptical Filters (from Cauer)</a:t>
            </a:r>
            <a:endParaRPr lang="fr-FR" sz="2200" dirty="0">
              <a:solidFill>
                <a:schemeClr val="accent6">
                  <a:lumMod val="50000"/>
                </a:schemeClr>
              </a:solidFill>
              <a:latin typeface="+mj-lt"/>
            </a:endParaRPr>
          </a:p>
        </p:txBody>
      </p:sp>
      <p:sp>
        <p:nvSpPr>
          <p:cNvPr id="9" name="ZoneTexte 8"/>
          <p:cNvSpPr txBox="1"/>
          <p:nvPr/>
        </p:nvSpPr>
        <p:spPr>
          <a:xfrm>
            <a:off x="0" y="1092200"/>
            <a:ext cx="9906000" cy="1631216"/>
          </a:xfrm>
          <a:prstGeom prst="rect">
            <a:avLst/>
          </a:prstGeom>
          <a:noFill/>
        </p:spPr>
        <p:txBody>
          <a:bodyPr wrap="square" rtlCol="0">
            <a:spAutoFit/>
          </a:bodyPr>
          <a:lstStyle/>
          <a:p>
            <a:pPr algn="just"/>
            <a:r>
              <a:rPr lang="en-US" sz="2000" b="0">
                <a:solidFill>
                  <a:srgbClr val="002060"/>
                </a:solidFill>
                <a:latin typeface="+mj-lt"/>
              </a:rPr>
              <a:t>They also ensure good selectivity (low transition band) at the expense of a presence of undulations this time in the bandwidth and in the cut-off band.</a:t>
            </a:r>
          </a:p>
          <a:p>
            <a:pPr algn="just"/>
            <a:r>
              <a:rPr lang="en-US" sz="2000" b="0">
                <a:solidFill>
                  <a:srgbClr val="002060"/>
                </a:solidFill>
                <a:latin typeface="+mj-lt"/>
              </a:rPr>
              <a:t>Cauer or elliptical filters have three degrees of freedom, unlike other filters which have only two at most: their order, the bandpass undulation and the stiffness of the cut-off, which also determines the minimum attenuation in the stop band.</a:t>
            </a:r>
            <a:endParaRPr lang="en-US" sz="2000" b="0" dirty="0">
              <a:solidFill>
                <a:srgbClr val="002060"/>
              </a:solidFill>
              <a:latin typeface="+mj-lt"/>
            </a:endParaRPr>
          </a:p>
        </p:txBody>
      </p:sp>
      <p:graphicFrame>
        <p:nvGraphicFramePr>
          <p:cNvPr id="297990" name="Object 6"/>
          <p:cNvGraphicFramePr>
            <a:graphicFrameLocks noChangeAspect="1"/>
          </p:cNvGraphicFramePr>
          <p:nvPr/>
        </p:nvGraphicFramePr>
        <p:xfrm>
          <a:off x="25400" y="3127375"/>
          <a:ext cx="2951163" cy="1265238"/>
        </p:xfrm>
        <a:graphic>
          <a:graphicData uri="http://schemas.openxmlformats.org/presentationml/2006/ole">
            <mc:AlternateContent xmlns:mc="http://schemas.openxmlformats.org/markup-compatibility/2006">
              <mc:Choice xmlns:v="urn:schemas-microsoft-com:vml" Requires="v">
                <p:oleObj spid="_x0000_s298073" name="Équation" r:id="rId3" imgW="43281600" imgH="18592800" progId="">
                  <p:embed/>
                </p:oleObj>
              </mc:Choice>
              <mc:Fallback>
                <p:oleObj name="Équation" r:id="rId3" imgW="43281600" imgH="18592800" progId="">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 y="3127375"/>
                        <a:ext cx="2951163" cy="1265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946400" y="3124200"/>
            <a:ext cx="6883400" cy="2246769"/>
          </a:xfrm>
          <a:prstGeom prst="rect">
            <a:avLst/>
          </a:prstGeom>
          <a:noFill/>
        </p:spPr>
        <p:txBody>
          <a:bodyPr wrap="square" rtlCol="0">
            <a:spAutoFit/>
          </a:bodyPr>
          <a:lstStyle/>
          <a:p>
            <a:r>
              <a:rPr lang="en-US" sz="2000" b="0" dirty="0">
                <a:solidFill>
                  <a:srgbClr val="00B0F0"/>
                </a:solidFill>
                <a:latin typeface="+mj-lt"/>
                <a:sym typeface="Symbol"/>
              </a:rPr>
              <a:t>H(f): Frequency response of a low pass </a:t>
            </a:r>
            <a:r>
              <a:rPr lang="en-US" sz="2000" b="0" dirty="0" err="1">
                <a:solidFill>
                  <a:srgbClr val="00B0F0"/>
                </a:solidFill>
                <a:latin typeface="+mj-lt"/>
                <a:sym typeface="Symbol"/>
              </a:rPr>
              <a:t>Chebychev</a:t>
            </a:r>
            <a:r>
              <a:rPr lang="en-US" sz="2000" b="0" dirty="0">
                <a:solidFill>
                  <a:srgbClr val="00B0F0"/>
                </a:solidFill>
                <a:latin typeface="+mj-lt"/>
                <a:sym typeface="Symbol"/>
              </a:rPr>
              <a:t> filter I</a:t>
            </a:r>
          </a:p>
          <a:p>
            <a:r>
              <a:rPr lang="en-US" sz="2000" b="0" dirty="0">
                <a:solidFill>
                  <a:srgbClr val="00B0F0"/>
                </a:solidFill>
                <a:latin typeface="+mj-lt"/>
                <a:sym typeface="Symbol"/>
              </a:rPr>
              <a:t> </a:t>
            </a:r>
            <a:r>
              <a:rPr lang="en-US" sz="2000" b="0" dirty="0" err="1">
                <a:solidFill>
                  <a:srgbClr val="00B0F0"/>
                </a:solidFill>
                <a:latin typeface="+mj-lt"/>
                <a:sym typeface="Symbol"/>
              </a:rPr>
              <a:t>fp</a:t>
            </a:r>
            <a:r>
              <a:rPr lang="en-US" sz="2000" b="0" dirty="0">
                <a:solidFill>
                  <a:srgbClr val="00B0F0"/>
                </a:solidFill>
                <a:latin typeface="+mj-lt"/>
                <a:sym typeface="Symbol"/>
              </a:rPr>
              <a:t>: defining the bandwidth</a:t>
            </a:r>
          </a:p>
          <a:p>
            <a:r>
              <a:rPr lang="en-US" sz="2000" b="0" dirty="0">
                <a:solidFill>
                  <a:srgbClr val="00B0F0"/>
                </a:solidFill>
                <a:latin typeface="+mj-lt"/>
                <a:sym typeface="Symbol"/>
              </a:rPr>
              <a:t> fs: delimiting the cut band</a:t>
            </a:r>
          </a:p>
          <a:p>
            <a:r>
              <a:rPr lang="fr-FR" sz="2000" b="0" dirty="0" smtClean="0">
                <a:solidFill>
                  <a:srgbClr val="00B0F0"/>
                </a:solidFill>
                <a:latin typeface="+mj-lt"/>
                <a:sym typeface="Symbol"/>
              </a:rPr>
              <a:t> :</a:t>
            </a:r>
            <a:r>
              <a:rPr lang="en-US" sz="2000" b="0" dirty="0">
                <a:solidFill>
                  <a:srgbClr val="00B0F0"/>
                </a:solidFill>
                <a:latin typeface="+mj-lt"/>
                <a:sym typeface="Symbol"/>
              </a:rPr>
              <a:t>Ripple rate in the bandwidth,</a:t>
            </a:r>
          </a:p>
          <a:p>
            <a:r>
              <a:rPr lang="en-US" sz="2000" b="0" dirty="0">
                <a:solidFill>
                  <a:srgbClr val="00B0F0"/>
                </a:solidFill>
                <a:latin typeface="+mj-lt"/>
                <a:sym typeface="Symbol"/>
              </a:rPr>
              <a:t>N: Filter order</a:t>
            </a:r>
          </a:p>
          <a:p>
            <a:r>
              <a:rPr lang="en-US" sz="2000" b="0" dirty="0">
                <a:solidFill>
                  <a:srgbClr val="00B0F0"/>
                </a:solidFill>
                <a:latin typeface="+mj-lt"/>
                <a:sym typeface="Symbol"/>
              </a:rPr>
              <a:t>     : </a:t>
            </a:r>
            <a:r>
              <a:rPr lang="en-US" sz="2000" b="0" dirty="0" err="1">
                <a:solidFill>
                  <a:srgbClr val="00B0F0"/>
                </a:solidFill>
                <a:latin typeface="+mj-lt"/>
                <a:sym typeface="Symbol"/>
              </a:rPr>
              <a:t>Chebychev’s</a:t>
            </a:r>
            <a:r>
              <a:rPr lang="en-US" sz="2000" b="0" dirty="0">
                <a:solidFill>
                  <a:srgbClr val="00B0F0"/>
                </a:solidFill>
                <a:latin typeface="+mj-lt"/>
                <a:sym typeface="Symbol"/>
              </a:rPr>
              <a:t> rational function</a:t>
            </a:r>
          </a:p>
          <a:p>
            <a:endParaRPr lang="fr-FR" sz="2000" b="0" dirty="0">
              <a:solidFill>
                <a:srgbClr val="00B0F0"/>
              </a:solidFill>
              <a:latin typeface="+mj-lt"/>
            </a:endParaRPr>
          </a:p>
        </p:txBody>
      </p:sp>
      <p:graphicFrame>
        <p:nvGraphicFramePr>
          <p:cNvPr id="14" name="Objet 13"/>
          <p:cNvGraphicFramePr>
            <a:graphicFrameLocks noChangeAspect="1"/>
          </p:cNvGraphicFramePr>
          <p:nvPr/>
        </p:nvGraphicFramePr>
        <p:xfrm>
          <a:off x="2990850" y="4659313"/>
          <a:ext cx="336550" cy="433388"/>
        </p:xfrm>
        <a:graphic>
          <a:graphicData uri="http://schemas.openxmlformats.org/presentationml/2006/ole">
            <mc:AlternateContent xmlns:mc="http://schemas.openxmlformats.org/markup-compatibility/2006">
              <mc:Choice xmlns:v="urn:schemas-microsoft-com:vml" Requires="v">
                <p:oleObj spid="_x0000_s298074" name="Équation" r:id="rId5" imgW="5181600" imgH="5486400" progId="">
                  <p:embed/>
                </p:oleObj>
              </mc:Choice>
              <mc:Fallback>
                <p:oleObj name="Équation" r:id="rId5" imgW="5181600" imgH="5486400" progId="">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0850" y="4659313"/>
                        <a:ext cx="336550" cy="433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ZoneTexte 16"/>
          <p:cNvSpPr txBox="1"/>
          <p:nvPr/>
        </p:nvSpPr>
        <p:spPr>
          <a:xfrm>
            <a:off x="0" y="5410200"/>
            <a:ext cx="9906000" cy="769441"/>
          </a:xfrm>
          <a:prstGeom prst="rect">
            <a:avLst/>
          </a:prstGeom>
          <a:noFill/>
        </p:spPr>
        <p:txBody>
          <a:bodyPr wrap="square" rtlCol="0">
            <a:spAutoFit/>
          </a:bodyPr>
          <a:lstStyle/>
          <a:p>
            <a:pPr algn="just"/>
            <a:r>
              <a:rPr lang="en-US" sz="2200" b="0">
                <a:solidFill>
                  <a:srgbClr val="C00000"/>
                </a:solidFill>
                <a:latin typeface="+mj-lt"/>
              </a:rPr>
              <a:t>Unlike the Butterworth and Chebychev filters, which are all-pole filters, Cauer or elliptical filters have zeroes and poles.</a:t>
            </a:r>
            <a:endParaRPr lang="en-US" sz="2200" b="0" dirty="0">
              <a:solidFill>
                <a:srgbClr val="C00000"/>
              </a:solidFill>
              <a:latin typeface="+mj-lt"/>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a:solidFill>
                  <a:srgbClr val="FF0000"/>
                </a:solidFill>
              </a:rPr>
              <a:t>THE USUAL ANALOG FILTERS</a:t>
            </a:r>
            <a:endParaRPr lang="fr-FR" sz="3000" dirty="0">
              <a:solidFill>
                <a:srgbClr val="FF0000"/>
              </a:solidFill>
            </a:endParaRPr>
          </a:p>
        </p:txBody>
      </p:sp>
      <p:sp>
        <p:nvSpPr>
          <p:cNvPr id="4" name="ZoneTexte 3"/>
          <p:cNvSpPr txBox="1"/>
          <p:nvPr/>
        </p:nvSpPr>
        <p:spPr>
          <a:xfrm>
            <a:off x="0" y="571500"/>
            <a:ext cx="9906000" cy="461665"/>
          </a:xfrm>
          <a:prstGeom prst="rect">
            <a:avLst/>
          </a:prstGeom>
          <a:noFill/>
        </p:spPr>
        <p:txBody>
          <a:bodyPr wrap="square" rtlCol="0">
            <a:spAutoFit/>
          </a:bodyPr>
          <a:lstStyle/>
          <a:p>
            <a:pPr algn="ctr"/>
            <a:r>
              <a:rPr lang="fr-FR" sz="2400" b="0" dirty="0" err="1" smtClean="0"/>
              <a:t>comparison</a:t>
            </a:r>
            <a:endParaRPr lang="fr-FR" sz="2200" dirty="0">
              <a:solidFill>
                <a:schemeClr val="accent6">
                  <a:lumMod val="50000"/>
                </a:schemeClr>
              </a:solidFill>
              <a:latin typeface="+mj-lt"/>
            </a:endParaRPr>
          </a:p>
        </p:txBody>
      </p:sp>
      <p:pic>
        <p:nvPicPr>
          <p:cNvPr id="299011" name="Picture 3"/>
          <p:cNvPicPr>
            <a:picLocks noChangeAspect="1" noChangeArrowheads="1"/>
          </p:cNvPicPr>
          <p:nvPr/>
        </p:nvPicPr>
        <p:blipFill>
          <a:blip r:embed="rId2" cstate="print"/>
          <a:srcRect/>
          <a:stretch>
            <a:fillRect/>
          </a:stretch>
        </p:blipFill>
        <p:spPr bwMode="auto">
          <a:xfrm>
            <a:off x="1358900" y="1854200"/>
            <a:ext cx="7277100" cy="4787899"/>
          </a:xfrm>
          <a:prstGeom prst="rect">
            <a:avLst/>
          </a:prstGeom>
          <a:noFill/>
          <a:ln w="9525">
            <a:noFill/>
            <a:miter lim="800000"/>
            <a:headEnd/>
            <a:tailEnd/>
          </a:ln>
          <a:effectLst/>
        </p:spPr>
      </p:pic>
      <p:sp>
        <p:nvSpPr>
          <p:cNvPr id="8" name="ZoneTexte 7"/>
          <p:cNvSpPr txBox="1"/>
          <p:nvPr/>
        </p:nvSpPr>
        <p:spPr>
          <a:xfrm>
            <a:off x="5867400" y="6413500"/>
            <a:ext cx="3657600" cy="338554"/>
          </a:xfrm>
          <a:prstGeom prst="rect">
            <a:avLst/>
          </a:prstGeom>
          <a:noFill/>
        </p:spPr>
        <p:txBody>
          <a:bodyPr wrap="square" rtlCol="0">
            <a:spAutoFit/>
          </a:bodyPr>
          <a:lstStyle/>
          <a:p>
            <a:r>
              <a:rPr lang="fr-FR" sz="1600" i="1" dirty="0"/>
              <a:t>Source : </a:t>
            </a:r>
            <a:r>
              <a:rPr lang="fr-FR" sz="1600" i="1" dirty="0" err="1"/>
              <a:t>Wikipédia</a:t>
            </a:r>
            <a:endParaRPr lang="fr-FR" sz="1600" i="1" dirty="0"/>
          </a:p>
        </p:txBody>
      </p:sp>
      <p:sp>
        <p:nvSpPr>
          <p:cNvPr id="10" name="ZoneTexte 9"/>
          <p:cNvSpPr txBox="1"/>
          <p:nvPr/>
        </p:nvSpPr>
        <p:spPr>
          <a:xfrm>
            <a:off x="0" y="1066800"/>
            <a:ext cx="9906000" cy="430887"/>
          </a:xfrm>
          <a:prstGeom prst="rect">
            <a:avLst/>
          </a:prstGeom>
          <a:noFill/>
        </p:spPr>
        <p:txBody>
          <a:bodyPr wrap="square" rtlCol="0">
            <a:spAutoFit/>
          </a:bodyPr>
          <a:lstStyle/>
          <a:p>
            <a:r>
              <a:rPr lang="en-US" sz="2200" b="0">
                <a:latin typeface="+mj-lt"/>
              </a:rPr>
              <a:t>Below are the frequency responses of the four types of usual analog filters</a:t>
            </a:r>
            <a:endParaRPr lang="en-US" sz="2200" b="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a:xfrm>
            <a:off x="0" y="1689100"/>
            <a:ext cx="9906000" cy="3708400"/>
          </a:xfrm>
        </p:spPr>
        <p:txBody>
          <a:bodyPr/>
          <a:lstStyle/>
          <a:p>
            <a:r>
              <a:rPr lang="fr-FR" sz="2200" dirty="0"/>
              <a:t> </a:t>
            </a:r>
            <a:r>
              <a:rPr lang="en-US" sz="2200" dirty="0"/>
              <a:t>Resistance R: with v the voltage at its terminals and </a:t>
            </a:r>
            <a:r>
              <a:rPr lang="en-US" sz="2200" dirty="0" err="1"/>
              <a:t>i</a:t>
            </a:r>
            <a:r>
              <a:rPr lang="en-US" sz="2200" dirty="0"/>
              <a:t> the current that flows through it</a:t>
            </a:r>
          </a:p>
          <a:p>
            <a:endParaRPr lang="fr-FR" sz="2200" dirty="0"/>
          </a:p>
          <a:p>
            <a:endParaRPr lang="fr-FR" sz="2200" dirty="0"/>
          </a:p>
          <a:p>
            <a:r>
              <a:rPr lang="en-US" sz="2200" dirty="0"/>
              <a:t>Inductance L: with v the voltage at its </a:t>
            </a:r>
            <a:r>
              <a:rPr lang="en-US" sz="2200" dirty="0" err="1"/>
              <a:t>bor</a:t>
            </a:r>
            <a:r>
              <a:rPr lang="fr-FR" sz="2200" dirty="0" smtClean="0"/>
              <a:t>nes et</a:t>
            </a:r>
            <a:r>
              <a:rPr lang="en-US" sz="2200" dirty="0" err="1"/>
              <a:t>i</a:t>
            </a:r>
            <a:r>
              <a:rPr lang="en-US" sz="2200" dirty="0"/>
              <a:t> the current that runs through it</a:t>
            </a:r>
            <a:endParaRPr lang="fr-FR" sz="2200" dirty="0"/>
          </a:p>
          <a:p>
            <a:endParaRPr lang="fr-FR" sz="2200" dirty="0"/>
          </a:p>
          <a:p>
            <a:endParaRPr lang="fr-FR" sz="2200" dirty="0"/>
          </a:p>
          <a:p>
            <a:r>
              <a:rPr lang="en-US" sz="2200" dirty="0"/>
              <a:t>Capacitor C: with v the voltage at its terminals and </a:t>
            </a:r>
            <a:r>
              <a:rPr lang="en-US" sz="2200" dirty="0" err="1"/>
              <a:t>i</a:t>
            </a:r>
            <a:r>
              <a:rPr lang="en-US" sz="2200" dirty="0"/>
              <a:t> the current that flows through it</a:t>
            </a:r>
          </a:p>
          <a:p>
            <a:endParaRPr lang="fr-FR" sz="2200" dirty="0"/>
          </a:p>
          <a:p>
            <a:endParaRPr lang="fr-FR" sz="2200" dirty="0"/>
          </a:p>
        </p:txBody>
      </p:sp>
      <p:graphicFrame>
        <p:nvGraphicFramePr>
          <p:cNvPr id="133124" name="Object 4"/>
          <p:cNvGraphicFramePr>
            <a:graphicFrameLocks noChangeAspect="1"/>
          </p:cNvGraphicFramePr>
          <p:nvPr/>
        </p:nvGraphicFramePr>
        <p:xfrm>
          <a:off x="5123476" y="2095500"/>
          <a:ext cx="689949" cy="736600"/>
        </p:xfrm>
        <a:graphic>
          <a:graphicData uri="http://schemas.openxmlformats.org/presentationml/2006/ole">
            <mc:AlternateContent xmlns:mc="http://schemas.openxmlformats.org/markup-compatibility/2006">
              <mc:Choice xmlns:v="urn:schemas-microsoft-com:vml" Requires="v">
                <p:oleObj spid="_x0000_s164988" name="Équation" r:id="rId3" imgW="8839200" imgH="9448800" progId="">
                  <p:embed/>
                </p:oleObj>
              </mc:Choice>
              <mc:Fallback>
                <p:oleObj name="Équation" r:id="rId3" imgW="8839200" imgH="9448800" progId="">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3476" y="2095500"/>
                        <a:ext cx="689949" cy="736600"/>
                      </a:xfrm>
                      <a:prstGeom prst="rect">
                        <a:avLst/>
                      </a:prstGeom>
                      <a:solidFill>
                        <a:srgbClr val="FFFF99"/>
                      </a:solidFill>
                    </p:spPr>
                  </p:pic>
                </p:oleObj>
              </mc:Fallback>
            </mc:AlternateContent>
          </a:graphicData>
        </a:graphic>
      </p:graphicFrame>
      <p:grpSp>
        <p:nvGrpSpPr>
          <p:cNvPr id="2" name="Group 23"/>
          <p:cNvGrpSpPr>
            <a:grpSpLocks/>
          </p:cNvGrpSpPr>
          <p:nvPr/>
        </p:nvGrpSpPr>
        <p:grpSpPr bwMode="auto">
          <a:xfrm>
            <a:off x="2857500" y="2108200"/>
            <a:ext cx="2273300" cy="582613"/>
            <a:chOff x="3672" y="1056"/>
            <a:chExt cx="1432" cy="367"/>
          </a:xfrm>
        </p:grpSpPr>
        <p:sp>
          <p:nvSpPr>
            <p:cNvPr id="133133" name="Line 13"/>
            <p:cNvSpPr>
              <a:spLocks noChangeShapeType="1"/>
            </p:cNvSpPr>
            <p:nvPr/>
          </p:nvSpPr>
          <p:spPr bwMode="auto">
            <a:xfrm>
              <a:off x="3712" y="1304"/>
              <a:ext cx="1056" cy="0"/>
            </a:xfrm>
            <a:prstGeom prst="line">
              <a:avLst/>
            </a:prstGeom>
            <a:noFill/>
            <a:ln w="19050">
              <a:solidFill>
                <a:srgbClr val="000000"/>
              </a:solidFill>
              <a:round/>
              <a:headEnd/>
              <a:tailEnd/>
            </a:ln>
            <a:effectLst/>
          </p:spPr>
          <p:txBody>
            <a:bodyPr wrap="none" anchor="ctr"/>
            <a:lstStyle/>
            <a:p>
              <a:endParaRPr lang="fr-FR"/>
            </a:p>
          </p:txBody>
        </p:sp>
        <p:sp>
          <p:nvSpPr>
            <p:cNvPr id="133134" name="Text Box 14"/>
            <p:cNvSpPr txBox="1">
              <a:spLocks noChangeArrowheads="1"/>
            </p:cNvSpPr>
            <p:nvPr/>
          </p:nvSpPr>
          <p:spPr bwMode="auto">
            <a:xfrm>
              <a:off x="3992" y="1184"/>
              <a:ext cx="424" cy="239"/>
            </a:xfrm>
            <a:prstGeom prst="rect">
              <a:avLst/>
            </a:prstGeom>
            <a:solidFill>
              <a:srgbClr val="FFFFFF"/>
            </a:solidFill>
            <a:ln w="38100">
              <a:solidFill>
                <a:srgbClr val="7030A0"/>
              </a:solidFill>
              <a:miter lim="800000"/>
              <a:headEnd/>
              <a:tailEnd/>
            </a:ln>
            <a:effectLst/>
          </p:spPr>
          <p:txBody>
            <a:bodyPr>
              <a:spAutoFit/>
            </a:bodyPr>
            <a:lstStyle/>
            <a:p>
              <a:pPr algn="ctr">
                <a:spcBef>
                  <a:spcPct val="50000"/>
                </a:spcBef>
              </a:pPr>
              <a:r>
                <a:rPr lang="fr-FR" dirty="0"/>
                <a:t>R</a:t>
              </a:r>
            </a:p>
          </p:txBody>
        </p:sp>
        <p:sp>
          <p:nvSpPr>
            <p:cNvPr id="133135" name="Text Box 15"/>
            <p:cNvSpPr txBox="1">
              <a:spLocks noChangeArrowheads="1"/>
            </p:cNvSpPr>
            <p:nvPr/>
          </p:nvSpPr>
          <p:spPr bwMode="auto">
            <a:xfrm>
              <a:off x="4440" y="1088"/>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133139" name="Text Box 19"/>
            <p:cNvSpPr txBox="1">
              <a:spLocks noChangeArrowheads="1"/>
            </p:cNvSpPr>
            <p:nvPr/>
          </p:nvSpPr>
          <p:spPr bwMode="auto">
            <a:xfrm>
              <a:off x="4648" y="1056"/>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133141" name="AutoShape 21"/>
            <p:cNvSpPr>
              <a:spLocks noChangeArrowheads="1"/>
            </p:cNvSpPr>
            <p:nvPr/>
          </p:nvSpPr>
          <p:spPr bwMode="auto">
            <a:xfrm>
              <a:off x="3672"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133142" name="AutoShape 22"/>
            <p:cNvSpPr>
              <a:spLocks noChangeArrowheads="1"/>
            </p:cNvSpPr>
            <p:nvPr/>
          </p:nvSpPr>
          <p:spPr bwMode="auto">
            <a:xfrm>
              <a:off x="4720"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gr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a:t>
            </a:r>
            <a:endParaRPr lang="fr-FR" sz="3000" dirty="0">
              <a:solidFill>
                <a:srgbClr val="FF0000"/>
              </a:solidFill>
            </a:endParaRPr>
          </a:p>
        </p:txBody>
      </p:sp>
      <p:sp>
        <p:nvSpPr>
          <p:cNvPr id="19" name="ZoneTexte 18"/>
          <p:cNvSpPr txBox="1"/>
          <p:nvPr/>
        </p:nvSpPr>
        <p:spPr>
          <a:xfrm>
            <a:off x="0" y="774700"/>
            <a:ext cx="9906000" cy="769441"/>
          </a:xfrm>
          <a:prstGeom prst="rect">
            <a:avLst/>
          </a:prstGeom>
          <a:noFill/>
        </p:spPr>
        <p:txBody>
          <a:bodyPr wrap="square" rtlCol="0">
            <a:spAutoFit/>
          </a:bodyPr>
          <a:lstStyle/>
          <a:p>
            <a:pPr algn="just"/>
            <a:r>
              <a:rPr lang="en-US" sz="2200">
                <a:solidFill>
                  <a:srgbClr val="0070C0"/>
                </a:solidFill>
                <a:latin typeface="+mj-lt"/>
              </a:rPr>
              <a:t>Examples of systems: We will focus more particularly on electrical systems. The first three are linear and the last non-linear.</a:t>
            </a:r>
            <a:endParaRPr lang="en-US" sz="2200" dirty="0">
              <a:solidFill>
                <a:srgbClr val="0070C0"/>
              </a:solidFill>
              <a:latin typeface="+mj-lt"/>
            </a:endParaRPr>
          </a:p>
        </p:txBody>
      </p:sp>
      <p:cxnSp>
        <p:nvCxnSpPr>
          <p:cNvPr id="22" name="Connecteur droit avec flèche 21"/>
          <p:cNvCxnSpPr/>
          <p:nvPr/>
        </p:nvCxnSpPr>
        <p:spPr bwMode="auto">
          <a:xfrm>
            <a:off x="4114800" y="24892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4" name="Connecteur droit avec flèche 23"/>
          <p:cNvCxnSpPr/>
          <p:nvPr/>
        </p:nvCxnSpPr>
        <p:spPr bwMode="auto">
          <a:xfrm rot="10800000">
            <a:off x="3175000" y="28448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27" name="ZoneTexte 26"/>
          <p:cNvSpPr txBox="1"/>
          <p:nvPr/>
        </p:nvSpPr>
        <p:spPr>
          <a:xfrm>
            <a:off x="4267200" y="2590800"/>
            <a:ext cx="312906" cy="369332"/>
          </a:xfrm>
          <a:prstGeom prst="rect">
            <a:avLst/>
          </a:prstGeom>
          <a:noFill/>
        </p:spPr>
        <p:txBody>
          <a:bodyPr wrap="none" rtlCol="0">
            <a:spAutoFit/>
          </a:bodyPr>
          <a:lstStyle/>
          <a:p>
            <a:r>
              <a:rPr lang="fr-FR" dirty="0"/>
              <a:t>v</a:t>
            </a:r>
          </a:p>
        </p:txBody>
      </p:sp>
      <p:grpSp>
        <p:nvGrpSpPr>
          <p:cNvPr id="28" name="Group 27"/>
          <p:cNvGrpSpPr>
            <a:grpSpLocks/>
          </p:cNvGrpSpPr>
          <p:nvPr/>
        </p:nvGrpSpPr>
        <p:grpSpPr bwMode="auto">
          <a:xfrm>
            <a:off x="2971800" y="3429000"/>
            <a:ext cx="1905000" cy="533400"/>
            <a:chOff x="4928" y="464"/>
            <a:chExt cx="1200" cy="336"/>
          </a:xfrm>
        </p:grpSpPr>
        <p:sp>
          <p:nvSpPr>
            <p:cNvPr id="29" name="Text Box 9"/>
            <p:cNvSpPr txBox="1">
              <a:spLocks noChangeArrowheads="1"/>
            </p:cNvSpPr>
            <p:nvPr/>
          </p:nvSpPr>
          <p:spPr bwMode="auto">
            <a:xfrm>
              <a:off x="5672" y="480"/>
              <a:ext cx="456" cy="231"/>
            </a:xfrm>
            <a:prstGeom prst="rect">
              <a:avLst/>
            </a:prstGeom>
            <a:noFill/>
            <a:ln w="12700">
              <a:noFill/>
              <a:miter lim="800000"/>
              <a:headEnd/>
              <a:tailEnd/>
            </a:ln>
            <a:effectLst/>
          </p:spPr>
          <p:txBody>
            <a:bodyPr>
              <a:spAutoFit/>
            </a:bodyPr>
            <a:lstStyle/>
            <a:p>
              <a:pPr>
                <a:spcBef>
                  <a:spcPct val="50000"/>
                </a:spcBef>
              </a:pPr>
              <a:endParaRPr lang="fr-FR" dirty="0"/>
            </a:p>
          </p:txBody>
        </p:sp>
        <p:grpSp>
          <p:nvGrpSpPr>
            <p:cNvPr id="30" name="Group 26"/>
            <p:cNvGrpSpPr>
              <a:grpSpLocks/>
            </p:cNvGrpSpPr>
            <p:nvPr/>
          </p:nvGrpSpPr>
          <p:grpSpPr bwMode="auto">
            <a:xfrm>
              <a:off x="4928" y="464"/>
              <a:ext cx="1008" cy="336"/>
              <a:chOff x="4560" y="1728"/>
              <a:chExt cx="1008" cy="336"/>
            </a:xfrm>
          </p:grpSpPr>
          <p:sp>
            <p:nvSpPr>
              <p:cNvPr id="32" name="Text Box 7"/>
              <p:cNvSpPr txBox="1">
                <a:spLocks noChangeArrowheads="1"/>
              </p:cNvSpPr>
              <p:nvPr/>
            </p:nvSpPr>
            <p:spPr bwMode="auto">
              <a:xfrm>
                <a:off x="5112" y="1784"/>
                <a:ext cx="456" cy="231"/>
              </a:xfrm>
              <a:prstGeom prst="rect">
                <a:avLst/>
              </a:prstGeom>
              <a:noFill/>
              <a:ln w="12700">
                <a:noFill/>
                <a:miter lim="800000"/>
                <a:headEnd/>
                <a:tailEnd/>
              </a:ln>
              <a:effectLst/>
            </p:spPr>
            <p:txBody>
              <a:bodyPr>
                <a:spAutoFit/>
              </a:bodyPr>
              <a:lstStyle/>
              <a:p>
                <a:pPr>
                  <a:spcBef>
                    <a:spcPct val="50000"/>
                  </a:spcBef>
                </a:pPr>
                <a:r>
                  <a:rPr lang="fr-FR"/>
                  <a:t>i</a:t>
                </a:r>
              </a:p>
            </p:txBody>
          </p:sp>
          <p:grpSp>
            <p:nvGrpSpPr>
              <p:cNvPr id="33" name="Group 25"/>
              <p:cNvGrpSpPr>
                <a:grpSpLocks/>
              </p:cNvGrpSpPr>
              <p:nvPr/>
            </p:nvGrpSpPr>
            <p:grpSpPr bwMode="auto">
              <a:xfrm>
                <a:off x="4560" y="1752"/>
                <a:ext cx="456" cy="280"/>
                <a:chOff x="4272" y="1744"/>
                <a:chExt cx="456" cy="280"/>
              </a:xfrm>
            </p:grpSpPr>
            <p:sp>
              <p:nvSpPr>
                <p:cNvPr id="42" name="Text Box 8"/>
                <p:cNvSpPr txBox="1">
                  <a:spLocks noChangeArrowheads="1"/>
                </p:cNvSpPr>
                <p:nvPr/>
              </p:nvSpPr>
              <p:spPr bwMode="auto">
                <a:xfrm>
                  <a:off x="4272" y="1744"/>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43" name="AutoShape 10"/>
                <p:cNvSpPr>
                  <a:spLocks noChangeArrowheads="1"/>
                </p:cNvSpPr>
                <p:nvPr/>
              </p:nvSpPr>
              <p:spPr bwMode="auto">
                <a:xfrm>
                  <a:off x="4344"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sp>
            <p:nvSpPr>
              <p:cNvPr id="34" name="AutoShape 11"/>
              <p:cNvSpPr>
                <a:spLocks noChangeArrowheads="1"/>
              </p:cNvSpPr>
              <p:nvPr/>
            </p:nvSpPr>
            <p:spPr bwMode="auto">
              <a:xfrm>
                <a:off x="5240"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nvGrpSpPr>
              <p:cNvPr id="35" name="Group 24"/>
              <p:cNvGrpSpPr>
                <a:grpSpLocks/>
              </p:cNvGrpSpPr>
              <p:nvPr/>
            </p:nvGrpSpPr>
            <p:grpSpPr bwMode="auto">
              <a:xfrm>
                <a:off x="4840" y="1728"/>
                <a:ext cx="264" cy="336"/>
                <a:chOff x="4344" y="2432"/>
                <a:chExt cx="264" cy="336"/>
              </a:xfrm>
            </p:grpSpPr>
            <p:sp>
              <p:nvSpPr>
                <p:cNvPr id="36" name="Oval 12"/>
                <p:cNvSpPr>
                  <a:spLocks noChangeArrowheads="1"/>
                </p:cNvSpPr>
                <p:nvPr/>
              </p:nvSpPr>
              <p:spPr bwMode="auto">
                <a:xfrm>
                  <a:off x="4344"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7" name="Oval 13"/>
                <p:cNvSpPr>
                  <a:spLocks noChangeArrowheads="1"/>
                </p:cNvSpPr>
                <p:nvPr/>
              </p:nvSpPr>
              <p:spPr bwMode="auto">
                <a:xfrm>
                  <a:off x="4392"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8" name="Oval 14"/>
                <p:cNvSpPr>
                  <a:spLocks noChangeArrowheads="1"/>
                </p:cNvSpPr>
                <p:nvPr/>
              </p:nvSpPr>
              <p:spPr bwMode="auto">
                <a:xfrm>
                  <a:off x="4440"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9" name="Oval 15"/>
                <p:cNvSpPr>
                  <a:spLocks noChangeArrowheads="1"/>
                </p:cNvSpPr>
                <p:nvPr/>
              </p:nvSpPr>
              <p:spPr bwMode="auto">
                <a:xfrm>
                  <a:off x="4488"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0" name="Oval 16"/>
                <p:cNvSpPr>
                  <a:spLocks noChangeArrowheads="1"/>
                </p:cNvSpPr>
                <p:nvPr/>
              </p:nvSpPr>
              <p:spPr bwMode="auto">
                <a:xfrm>
                  <a:off x="4536"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1" name="Text Box 20"/>
                <p:cNvSpPr txBox="1">
                  <a:spLocks noChangeArrowheads="1"/>
                </p:cNvSpPr>
                <p:nvPr/>
              </p:nvSpPr>
              <p:spPr bwMode="auto">
                <a:xfrm>
                  <a:off x="4376" y="2432"/>
                  <a:ext cx="232" cy="231"/>
                </a:xfrm>
                <a:prstGeom prst="rect">
                  <a:avLst/>
                </a:prstGeom>
                <a:noFill/>
                <a:ln w="12700">
                  <a:noFill/>
                  <a:miter lim="800000"/>
                  <a:headEnd/>
                  <a:tailEnd/>
                </a:ln>
                <a:effectLst/>
              </p:spPr>
              <p:txBody>
                <a:bodyPr>
                  <a:spAutoFit/>
                </a:bodyPr>
                <a:lstStyle/>
                <a:p>
                  <a:pPr>
                    <a:spcBef>
                      <a:spcPct val="50000"/>
                    </a:spcBef>
                  </a:pPr>
                  <a:r>
                    <a:rPr lang="fr-FR"/>
                    <a:t>L</a:t>
                  </a:r>
                </a:p>
              </p:txBody>
            </p:sp>
          </p:grpSp>
        </p:grpSp>
      </p:grpSp>
      <p:cxnSp>
        <p:nvCxnSpPr>
          <p:cNvPr id="45" name="Connecteur droit 44"/>
          <p:cNvCxnSpPr>
            <a:stCxn id="43" idx="6"/>
            <a:endCxn id="36" idx="2"/>
          </p:cNvCxnSpPr>
          <p:nvPr/>
        </p:nvCxnSpPr>
        <p:spPr bwMode="auto">
          <a:xfrm>
            <a:off x="31877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48" name="Connecteur droit 47"/>
          <p:cNvCxnSpPr/>
          <p:nvPr/>
        </p:nvCxnSpPr>
        <p:spPr bwMode="auto">
          <a:xfrm>
            <a:off x="38100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aphicFrame>
        <p:nvGraphicFramePr>
          <p:cNvPr id="164869" name="Object 5"/>
          <p:cNvGraphicFramePr>
            <a:graphicFrameLocks noChangeAspect="1"/>
          </p:cNvGraphicFramePr>
          <p:nvPr/>
        </p:nvGraphicFramePr>
        <p:xfrm>
          <a:off x="5062538" y="3300413"/>
          <a:ext cx="777875" cy="750887"/>
        </p:xfrm>
        <a:graphic>
          <a:graphicData uri="http://schemas.openxmlformats.org/presentationml/2006/ole">
            <mc:AlternateContent xmlns:mc="http://schemas.openxmlformats.org/markup-compatibility/2006">
              <mc:Choice xmlns:v="urn:schemas-microsoft-com:vml" Requires="v">
                <p:oleObj spid="_x0000_s164989" name="Équation" r:id="rId5" imgW="12801600" imgH="9448800" progId="">
                  <p:embed/>
                </p:oleObj>
              </mc:Choice>
              <mc:Fallback>
                <p:oleObj name="Équation" r:id="rId5" imgW="12801600" imgH="9448800" progId="">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62538" y="3300413"/>
                        <a:ext cx="777875" cy="750887"/>
                      </a:xfrm>
                      <a:prstGeom prst="rect">
                        <a:avLst/>
                      </a:prstGeom>
                      <a:solidFill>
                        <a:srgbClr val="FFFF99"/>
                      </a:solidFill>
                    </p:spPr>
                  </p:pic>
                </p:oleObj>
              </mc:Fallback>
            </mc:AlternateContent>
          </a:graphicData>
        </a:graphic>
      </p:graphicFrame>
      <p:grpSp>
        <p:nvGrpSpPr>
          <p:cNvPr id="52" name="Group 25"/>
          <p:cNvGrpSpPr>
            <a:grpSpLocks/>
          </p:cNvGrpSpPr>
          <p:nvPr/>
        </p:nvGrpSpPr>
        <p:grpSpPr bwMode="auto">
          <a:xfrm>
            <a:off x="3048000" y="4445000"/>
            <a:ext cx="1485900" cy="698500"/>
            <a:chOff x="5112" y="392"/>
            <a:chExt cx="936" cy="440"/>
          </a:xfrm>
        </p:grpSpPr>
        <p:sp>
          <p:nvSpPr>
            <p:cNvPr id="53" name="Line 7"/>
            <p:cNvSpPr>
              <a:spLocks noChangeShapeType="1"/>
            </p:cNvSpPr>
            <p:nvPr/>
          </p:nvSpPr>
          <p:spPr bwMode="auto">
            <a:xfrm>
              <a:off x="5472" y="736"/>
              <a:ext cx="448" cy="0"/>
            </a:xfrm>
            <a:prstGeom prst="line">
              <a:avLst/>
            </a:prstGeom>
            <a:noFill/>
            <a:ln w="19050">
              <a:solidFill>
                <a:srgbClr val="000000"/>
              </a:solidFill>
              <a:round/>
              <a:headEnd/>
              <a:tailEnd/>
            </a:ln>
            <a:effectLst/>
          </p:spPr>
          <p:txBody>
            <a:bodyPr wrap="none" anchor="ctr"/>
            <a:lstStyle/>
            <a:p>
              <a:endParaRPr lang="fr-FR"/>
            </a:p>
          </p:txBody>
        </p:sp>
        <p:sp>
          <p:nvSpPr>
            <p:cNvPr id="54" name="Text Box 8"/>
            <p:cNvSpPr txBox="1">
              <a:spLocks noChangeArrowheads="1"/>
            </p:cNvSpPr>
            <p:nvPr/>
          </p:nvSpPr>
          <p:spPr bwMode="auto">
            <a:xfrm>
              <a:off x="5592" y="520"/>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62" name="AutoShape 11"/>
            <p:cNvSpPr>
              <a:spLocks noChangeArrowheads="1"/>
            </p:cNvSpPr>
            <p:nvPr/>
          </p:nvSpPr>
          <p:spPr bwMode="auto">
            <a:xfrm>
              <a:off x="5112" y="70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6" name="AutoShape 12"/>
            <p:cNvSpPr>
              <a:spLocks noChangeArrowheads="1"/>
            </p:cNvSpPr>
            <p:nvPr/>
          </p:nvSpPr>
          <p:spPr bwMode="auto">
            <a:xfrm>
              <a:off x="5872" y="696"/>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7" name="Text Box 20"/>
            <p:cNvSpPr txBox="1">
              <a:spLocks noChangeArrowheads="1"/>
            </p:cNvSpPr>
            <p:nvPr/>
          </p:nvSpPr>
          <p:spPr bwMode="auto">
            <a:xfrm>
              <a:off x="5328" y="392"/>
              <a:ext cx="456" cy="231"/>
            </a:xfrm>
            <a:prstGeom prst="rect">
              <a:avLst/>
            </a:prstGeom>
            <a:noFill/>
            <a:ln w="12700">
              <a:noFill/>
              <a:miter lim="800000"/>
              <a:headEnd/>
              <a:tailEnd/>
            </a:ln>
            <a:effectLst/>
          </p:spPr>
          <p:txBody>
            <a:bodyPr>
              <a:spAutoFit/>
            </a:bodyPr>
            <a:lstStyle/>
            <a:p>
              <a:pPr>
                <a:spcBef>
                  <a:spcPct val="50000"/>
                </a:spcBef>
              </a:pPr>
              <a:r>
                <a:rPr lang="fr-FR"/>
                <a:t>C</a:t>
              </a:r>
            </a:p>
          </p:txBody>
        </p:sp>
        <p:sp>
          <p:nvSpPr>
            <p:cNvPr id="58" name="Line 22"/>
            <p:cNvSpPr>
              <a:spLocks noChangeShapeType="1"/>
            </p:cNvSpPr>
            <p:nvPr/>
          </p:nvSpPr>
          <p:spPr bwMode="auto">
            <a:xfrm>
              <a:off x="5424" y="608"/>
              <a:ext cx="0" cy="224"/>
            </a:xfrm>
            <a:prstGeom prst="line">
              <a:avLst/>
            </a:prstGeom>
            <a:noFill/>
            <a:ln w="38100">
              <a:solidFill>
                <a:srgbClr val="3366CC"/>
              </a:solidFill>
              <a:round/>
              <a:headEnd/>
              <a:tailEnd/>
            </a:ln>
            <a:effectLst/>
          </p:spPr>
          <p:txBody>
            <a:bodyPr wrap="none" anchor="ctr"/>
            <a:lstStyle/>
            <a:p>
              <a:endParaRPr lang="fr-FR"/>
            </a:p>
          </p:txBody>
        </p:sp>
        <p:sp>
          <p:nvSpPr>
            <p:cNvPr id="59" name="Line 23"/>
            <p:cNvSpPr>
              <a:spLocks noChangeShapeType="1"/>
            </p:cNvSpPr>
            <p:nvPr/>
          </p:nvSpPr>
          <p:spPr bwMode="auto">
            <a:xfrm>
              <a:off x="5472" y="608"/>
              <a:ext cx="0" cy="224"/>
            </a:xfrm>
            <a:prstGeom prst="line">
              <a:avLst/>
            </a:prstGeom>
            <a:noFill/>
            <a:ln w="38100">
              <a:solidFill>
                <a:srgbClr val="3366CC"/>
              </a:solidFill>
              <a:round/>
              <a:headEnd/>
              <a:tailEnd/>
            </a:ln>
            <a:effectLst/>
          </p:spPr>
          <p:txBody>
            <a:bodyPr wrap="none" anchor="ctr"/>
            <a:lstStyle/>
            <a:p>
              <a:endParaRPr lang="fr-FR"/>
            </a:p>
          </p:txBody>
        </p:sp>
        <p:sp>
          <p:nvSpPr>
            <p:cNvPr id="60" name="Line 24"/>
            <p:cNvSpPr>
              <a:spLocks noChangeShapeType="1"/>
            </p:cNvSpPr>
            <p:nvPr/>
          </p:nvSpPr>
          <p:spPr bwMode="auto">
            <a:xfrm flipH="1">
              <a:off x="5168" y="736"/>
              <a:ext cx="256" cy="0"/>
            </a:xfrm>
            <a:prstGeom prst="line">
              <a:avLst/>
            </a:prstGeom>
            <a:noFill/>
            <a:ln w="19050">
              <a:solidFill>
                <a:srgbClr val="000000"/>
              </a:solidFill>
              <a:round/>
              <a:headEnd/>
              <a:tailEnd/>
            </a:ln>
            <a:effectLst/>
          </p:spPr>
          <p:txBody>
            <a:bodyPr wrap="none" anchor="ctr"/>
            <a:lstStyle/>
            <a:p>
              <a:endParaRPr lang="fr-FR"/>
            </a:p>
          </p:txBody>
        </p:sp>
      </p:grpSp>
      <p:graphicFrame>
        <p:nvGraphicFramePr>
          <p:cNvPr id="164870" name="Object 6"/>
          <p:cNvGraphicFramePr>
            <a:graphicFrameLocks noChangeAspect="1"/>
          </p:cNvGraphicFramePr>
          <p:nvPr/>
        </p:nvGraphicFramePr>
        <p:xfrm>
          <a:off x="5094288" y="4519613"/>
          <a:ext cx="882650" cy="636587"/>
        </p:xfrm>
        <a:graphic>
          <a:graphicData uri="http://schemas.openxmlformats.org/presentationml/2006/ole">
            <mc:AlternateContent xmlns:mc="http://schemas.openxmlformats.org/markup-compatibility/2006">
              <mc:Choice xmlns:v="urn:schemas-microsoft-com:vml" Requires="v">
                <p:oleObj spid="_x0000_s164990" name="Équation" r:id="rId7" imgW="13106400" imgH="9448800" progId="">
                  <p:embed/>
                </p:oleObj>
              </mc:Choice>
              <mc:Fallback>
                <p:oleObj name="Équation" r:id="rId7" imgW="13106400" imgH="9448800" progId="">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94288" y="4519613"/>
                        <a:ext cx="882650" cy="636587"/>
                      </a:xfrm>
                      <a:prstGeom prst="rect">
                        <a:avLst/>
                      </a:prstGeom>
                      <a:solidFill>
                        <a:srgbClr val="FFFF99"/>
                      </a:solidFill>
                    </p:spPr>
                  </p:pic>
                </p:oleObj>
              </mc:Fallback>
            </mc:AlternateContent>
          </a:graphicData>
        </a:graphic>
      </p:graphicFrame>
      <p:cxnSp>
        <p:nvCxnSpPr>
          <p:cNvPr id="64" name="Connecteur droit avec flèche 63"/>
          <p:cNvCxnSpPr/>
          <p:nvPr/>
        </p:nvCxnSpPr>
        <p:spPr bwMode="auto">
          <a:xfrm rot="10800000">
            <a:off x="3175000" y="40894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5" name="ZoneTexte 64"/>
          <p:cNvSpPr txBox="1"/>
          <p:nvPr/>
        </p:nvSpPr>
        <p:spPr>
          <a:xfrm>
            <a:off x="4267200" y="3835400"/>
            <a:ext cx="312906" cy="369332"/>
          </a:xfrm>
          <a:prstGeom prst="rect">
            <a:avLst/>
          </a:prstGeom>
          <a:noFill/>
        </p:spPr>
        <p:txBody>
          <a:bodyPr wrap="none" rtlCol="0">
            <a:spAutoFit/>
          </a:bodyPr>
          <a:lstStyle/>
          <a:p>
            <a:r>
              <a:rPr lang="fr-FR" dirty="0"/>
              <a:t>v</a:t>
            </a:r>
          </a:p>
        </p:txBody>
      </p:sp>
      <p:cxnSp>
        <p:nvCxnSpPr>
          <p:cNvPr id="66" name="Connecteur droit avec flèche 65"/>
          <p:cNvCxnSpPr/>
          <p:nvPr/>
        </p:nvCxnSpPr>
        <p:spPr bwMode="auto">
          <a:xfrm rot="10800000">
            <a:off x="3187700" y="53086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7" name="ZoneTexte 66"/>
          <p:cNvSpPr txBox="1"/>
          <p:nvPr/>
        </p:nvSpPr>
        <p:spPr>
          <a:xfrm>
            <a:off x="4279900" y="5054600"/>
            <a:ext cx="312906" cy="369332"/>
          </a:xfrm>
          <a:prstGeom prst="rect">
            <a:avLst/>
          </a:prstGeom>
          <a:noFill/>
        </p:spPr>
        <p:txBody>
          <a:bodyPr wrap="none" rtlCol="0">
            <a:spAutoFit/>
          </a:bodyPr>
          <a:lstStyle/>
          <a:p>
            <a:r>
              <a:rPr lang="fr-FR" dirty="0"/>
              <a:t>v</a:t>
            </a:r>
          </a:p>
        </p:txBody>
      </p:sp>
      <p:cxnSp>
        <p:nvCxnSpPr>
          <p:cNvPr id="68" name="Connecteur droit avec flèche 67"/>
          <p:cNvCxnSpPr/>
          <p:nvPr/>
        </p:nvCxnSpPr>
        <p:spPr bwMode="auto">
          <a:xfrm>
            <a:off x="3848100" y="38608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69" name="Connecteur droit avec flèche 68"/>
          <p:cNvCxnSpPr/>
          <p:nvPr/>
        </p:nvCxnSpPr>
        <p:spPr bwMode="auto">
          <a:xfrm>
            <a:off x="3733800" y="49784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pic>
        <p:nvPicPr>
          <p:cNvPr id="164871" name="Picture 7"/>
          <p:cNvPicPr>
            <a:picLocks noChangeAspect="1" noChangeArrowheads="1"/>
          </p:cNvPicPr>
          <p:nvPr/>
        </p:nvPicPr>
        <p:blipFill>
          <a:blip r:embed="rId9" cstate="print"/>
          <a:srcRect/>
          <a:stretch>
            <a:fillRect/>
          </a:stretch>
        </p:blipFill>
        <p:spPr bwMode="auto">
          <a:xfrm>
            <a:off x="7645400" y="4947995"/>
            <a:ext cx="2232025" cy="1871906"/>
          </a:xfrm>
          <a:prstGeom prst="rect">
            <a:avLst/>
          </a:prstGeom>
          <a:noFill/>
          <a:ln w="9525">
            <a:noFill/>
            <a:miter lim="800000"/>
            <a:headEnd/>
            <a:tailEnd/>
          </a:ln>
          <a:effectLst/>
        </p:spPr>
      </p:pic>
      <p:pic>
        <p:nvPicPr>
          <p:cNvPr id="164872" name="Picture 8"/>
          <p:cNvPicPr>
            <a:picLocks noChangeAspect="1" noChangeArrowheads="1"/>
          </p:cNvPicPr>
          <p:nvPr/>
        </p:nvPicPr>
        <p:blipFill>
          <a:blip r:embed="rId10" cstate="print"/>
          <a:srcRect/>
          <a:stretch>
            <a:fillRect/>
          </a:stretch>
        </p:blipFill>
        <p:spPr bwMode="auto">
          <a:xfrm>
            <a:off x="6166146" y="5057775"/>
            <a:ext cx="1179217" cy="1800225"/>
          </a:xfrm>
          <a:prstGeom prst="rect">
            <a:avLst/>
          </a:prstGeom>
          <a:noFill/>
          <a:ln w="9525">
            <a:noFill/>
            <a:miter lim="800000"/>
            <a:headEnd/>
            <a:tailEnd/>
          </a:ln>
          <a:effectLst/>
        </p:spPr>
      </p:pic>
      <p:sp>
        <p:nvSpPr>
          <p:cNvPr id="72" name="ZoneTexte 71"/>
          <p:cNvSpPr txBox="1"/>
          <p:nvPr/>
        </p:nvSpPr>
        <p:spPr>
          <a:xfrm>
            <a:off x="0" y="5651500"/>
            <a:ext cx="6223000" cy="646331"/>
          </a:xfrm>
          <a:prstGeom prst="rect">
            <a:avLst/>
          </a:prstGeom>
          <a:noFill/>
        </p:spPr>
        <p:txBody>
          <a:bodyPr wrap="square" rtlCol="0">
            <a:spAutoFit/>
          </a:bodyPr>
          <a:lstStyle/>
          <a:p>
            <a:r>
              <a:rPr lang="en-US"/>
              <a:t> Diode D: v the voltage at its terminals and i the current that passes through it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 calcmode="lin" valueType="num">
                                      <p:cBhvr additive="base">
                                        <p:cTn id="7" dur="500" fill="hold"/>
                                        <p:tgtEl>
                                          <p:spTgt spid="133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23">
                                            <p:txEl>
                                              <p:pRg st="3" end="3"/>
                                            </p:txEl>
                                          </p:spTgt>
                                        </p:tgtEl>
                                        <p:attrNameLst>
                                          <p:attrName>style.visibility</p:attrName>
                                        </p:attrNameLst>
                                      </p:cBhvr>
                                      <p:to>
                                        <p:strVal val="visible"/>
                                      </p:to>
                                    </p:set>
                                    <p:anim calcmode="lin" valueType="num">
                                      <p:cBhvr additive="base">
                                        <p:cTn id="13" dur="500" fill="hold"/>
                                        <p:tgtEl>
                                          <p:spTgt spid="133123">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23">
                                            <p:txEl>
                                              <p:pRg st="6" end="6"/>
                                            </p:txEl>
                                          </p:spTgt>
                                        </p:tgtEl>
                                        <p:attrNameLst>
                                          <p:attrName>style.visibility</p:attrName>
                                        </p:attrNameLst>
                                      </p:cBhvr>
                                      <p:to>
                                        <p:strVal val="visible"/>
                                      </p:to>
                                    </p:set>
                                    <p:anim calcmode="lin" valueType="num">
                                      <p:cBhvr additive="base">
                                        <p:cTn id="19" dur="500" fill="hold"/>
                                        <p:tgtEl>
                                          <p:spTgt spid="133123">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33124"/>
                                        </p:tgtEl>
                                        <p:attrNameLst>
                                          <p:attrName>style.visibility</p:attrName>
                                        </p:attrNameLst>
                                      </p:cBhvr>
                                      <p:to>
                                        <p:strVal val="visible"/>
                                      </p:to>
                                    </p:set>
                                    <p:anim calcmode="lin" valueType="num">
                                      <p:cBhvr additive="base">
                                        <p:cTn id="25" dur="500" fill="hold"/>
                                        <p:tgtEl>
                                          <p:spTgt spid="133124"/>
                                        </p:tgtEl>
                                        <p:attrNameLst>
                                          <p:attrName>ppt_x</p:attrName>
                                        </p:attrNameLst>
                                      </p:cBhvr>
                                      <p:tavLst>
                                        <p:tav tm="0">
                                          <p:val>
                                            <p:strVal val="0-#ppt_w/2"/>
                                          </p:val>
                                        </p:tav>
                                        <p:tav tm="100000">
                                          <p:val>
                                            <p:strVal val="#ppt_x"/>
                                          </p:val>
                                        </p:tav>
                                      </p:tavLst>
                                    </p:anim>
                                    <p:anim calcmode="lin" valueType="num">
                                      <p:cBhvr additive="base">
                                        <p:cTn id="26" dur="500" fill="hold"/>
                                        <p:tgtEl>
                                          <p:spTgt spid="13312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64869"/>
                                        </p:tgtEl>
                                        <p:attrNameLst>
                                          <p:attrName>style.visibility</p:attrName>
                                        </p:attrNameLst>
                                      </p:cBhvr>
                                      <p:to>
                                        <p:strVal val="visible"/>
                                      </p:to>
                                    </p:set>
                                    <p:anim calcmode="lin" valueType="num">
                                      <p:cBhvr additive="base">
                                        <p:cTn id="31" dur="500" fill="hold"/>
                                        <p:tgtEl>
                                          <p:spTgt spid="164869"/>
                                        </p:tgtEl>
                                        <p:attrNameLst>
                                          <p:attrName>ppt_x</p:attrName>
                                        </p:attrNameLst>
                                      </p:cBhvr>
                                      <p:tavLst>
                                        <p:tav tm="0">
                                          <p:val>
                                            <p:strVal val="0-#ppt_w/2"/>
                                          </p:val>
                                        </p:tav>
                                        <p:tav tm="100000">
                                          <p:val>
                                            <p:strVal val="#ppt_x"/>
                                          </p:val>
                                        </p:tav>
                                      </p:tavLst>
                                    </p:anim>
                                    <p:anim calcmode="lin" valueType="num">
                                      <p:cBhvr additive="base">
                                        <p:cTn id="32" dur="500" fill="hold"/>
                                        <p:tgtEl>
                                          <p:spTgt spid="16486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64870"/>
                                        </p:tgtEl>
                                        <p:attrNameLst>
                                          <p:attrName>style.visibility</p:attrName>
                                        </p:attrNameLst>
                                      </p:cBhvr>
                                      <p:to>
                                        <p:strVal val="visible"/>
                                      </p:to>
                                    </p:set>
                                    <p:anim calcmode="lin" valueType="num">
                                      <p:cBhvr additive="base">
                                        <p:cTn id="37" dur="500" fill="hold"/>
                                        <p:tgtEl>
                                          <p:spTgt spid="164870"/>
                                        </p:tgtEl>
                                        <p:attrNameLst>
                                          <p:attrName>ppt_x</p:attrName>
                                        </p:attrNameLst>
                                      </p:cBhvr>
                                      <p:tavLst>
                                        <p:tav tm="0">
                                          <p:val>
                                            <p:strVal val="0-#ppt_w/2"/>
                                          </p:val>
                                        </p:tav>
                                        <p:tav tm="100000">
                                          <p:val>
                                            <p:strVal val="#ppt_x"/>
                                          </p:val>
                                        </p:tav>
                                      </p:tavLst>
                                    </p:anim>
                                    <p:anim calcmode="lin" valueType="num">
                                      <p:cBhvr additive="base">
                                        <p:cTn id="38" dur="500" fill="hold"/>
                                        <p:tgtEl>
                                          <p:spTgt spid="1648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a:t>
            </a:r>
            <a:endParaRPr lang="fr-FR" sz="3000" dirty="0">
              <a:solidFill>
                <a:srgbClr val="FF0000"/>
              </a:solidFill>
            </a:endParaRPr>
          </a:p>
        </p:txBody>
      </p:sp>
      <p:sp>
        <p:nvSpPr>
          <p:cNvPr id="6" name="ZoneTexte 5"/>
          <p:cNvSpPr txBox="1"/>
          <p:nvPr/>
        </p:nvSpPr>
        <p:spPr>
          <a:xfrm>
            <a:off x="0" y="774700"/>
            <a:ext cx="9906000" cy="769441"/>
          </a:xfrm>
          <a:prstGeom prst="rect">
            <a:avLst/>
          </a:prstGeom>
          <a:noFill/>
        </p:spPr>
        <p:txBody>
          <a:bodyPr wrap="square" rtlCol="0">
            <a:spAutoFit/>
          </a:bodyPr>
          <a:lstStyle/>
          <a:p>
            <a:pPr algn="just"/>
            <a:r>
              <a:rPr lang="en-US" sz="2200" b="0">
                <a:solidFill>
                  <a:srgbClr val="0070C0"/>
                </a:solidFill>
                <a:latin typeface="+mj-lt"/>
              </a:rPr>
              <a:t>Examples of systems: Among the most frequently used electrical systems are linear and time-invariant systems (SLIT).</a:t>
            </a:r>
            <a:endParaRPr lang="en-US" sz="2200" b="0" dirty="0">
              <a:solidFill>
                <a:srgbClr val="0070C0"/>
              </a:solidFill>
              <a:latin typeface="+mj-lt"/>
            </a:endParaRPr>
          </a:p>
        </p:txBody>
      </p:sp>
      <p:pic>
        <p:nvPicPr>
          <p:cNvPr id="196609" name="Picture 1"/>
          <p:cNvPicPr>
            <a:picLocks noChangeAspect="1" noChangeArrowheads="1"/>
          </p:cNvPicPr>
          <p:nvPr/>
        </p:nvPicPr>
        <p:blipFill>
          <a:blip r:embed="rId3" cstate="print"/>
          <a:srcRect/>
          <a:stretch>
            <a:fillRect/>
          </a:stretch>
        </p:blipFill>
        <p:spPr bwMode="auto">
          <a:xfrm>
            <a:off x="318510" y="1970088"/>
            <a:ext cx="6227425" cy="2068512"/>
          </a:xfrm>
          <a:prstGeom prst="rect">
            <a:avLst/>
          </a:prstGeom>
          <a:noFill/>
          <a:ln w="9525">
            <a:noFill/>
            <a:miter lim="800000"/>
            <a:headEnd/>
            <a:tailEnd/>
          </a:ln>
          <a:effectLst/>
        </p:spPr>
      </p:pic>
      <p:graphicFrame>
        <p:nvGraphicFramePr>
          <p:cNvPr id="7" name="Objet 6"/>
          <p:cNvGraphicFramePr>
            <a:graphicFrameLocks noChangeAspect="1"/>
          </p:cNvGraphicFramePr>
          <p:nvPr/>
        </p:nvGraphicFramePr>
        <p:xfrm>
          <a:off x="6532562" y="2300288"/>
          <a:ext cx="3373438" cy="1620837"/>
        </p:xfrm>
        <a:graphic>
          <a:graphicData uri="http://schemas.openxmlformats.org/presentationml/2006/ole">
            <mc:AlternateContent xmlns:mc="http://schemas.openxmlformats.org/markup-compatibility/2006">
              <mc:Choice xmlns:v="urn:schemas-microsoft-com:vml" Requires="v">
                <p:oleObj spid="_x0000_s196650" name="Équation" r:id="rId4" imgW="31699200" imgH="15240000" progId="">
                  <p:embed/>
                </p:oleObj>
              </mc:Choice>
              <mc:Fallback>
                <p:oleObj name="Équation" r:id="rId4" imgW="31699200" imgH="15240000" progId="">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2562" y="2300288"/>
                        <a:ext cx="3373438" cy="1620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4305300"/>
            <a:ext cx="9906000" cy="2123658"/>
          </a:xfrm>
          <a:prstGeom prst="rect">
            <a:avLst/>
          </a:prstGeom>
          <a:noFill/>
        </p:spPr>
        <p:txBody>
          <a:bodyPr wrap="square" rtlCol="0">
            <a:spAutoFit/>
          </a:bodyPr>
          <a:lstStyle/>
          <a:p>
            <a:pPr algn="just"/>
            <a:r>
              <a:rPr lang="en-US" sz="2200" b="0" dirty="0">
                <a:solidFill>
                  <a:srgbClr val="C00000"/>
                </a:solidFill>
                <a:latin typeface="+mj-lt"/>
              </a:rPr>
              <a:t>As we can notice on this simple and basic example, the mathematical relation that links the input x(t) to the output y(t) is in the form of a first-order differential equation:</a:t>
            </a:r>
          </a:p>
          <a:p>
            <a:pPr algn="just"/>
            <a:endParaRPr lang="en-US" sz="2200" b="0" dirty="0">
              <a:solidFill>
                <a:srgbClr val="C00000"/>
              </a:solidFill>
              <a:latin typeface="+mj-lt"/>
            </a:endParaRPr>
          </a:p>
          <a:p>
            <a:pPr algn="just"/>
            <a:r>
              <a:rPr lang="en-US" sz="2200" b="0" dirty="0">
                <a:solidFill>
                  <a:srgbClr val="C00000"/>
                </a:solidFill>
                <a:latin typeface="+mj-lt"/>
              </a:rPr>
              <a:t> differential equation systems always represent linear systems.</a:t>
            </a:r>
          </a:p>
          <a:p>
            <a:pPr algn="just"/>
            <a:endParaRPr lang="en-US" sz="2200" b="0" dirty="0">
              <a:solidFill>
                <a:srgbClr val="C00000"/>
              </a:solidFill>
              <a:latin typeface="+mj-lt"/>
            </a:endParaRPr>
          </a:p>
          <a:p>
            <a:pPr algn="just"/>
            <a:r>
              <a:rPr lang="en-US" sz="2200" b="0" dirty="0">
                <a:solidFill>
                  <a:srgbClr val="C00000"/>
                </a:solidFill>
                <a:latin typeface="+mj-lt"/>
              </a:rPr>
              <a:t>  Moreover, constant coefficients indicate invariance over time.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2"/>
          <p:cNvSpPr txBox="1">
            <a:spLocks noChangeArrowheads="1"/>
          </p:cNvSpPr>
          <p:nvPr/>
        </p:nvSpPr>
        <p:spPr bwMode="auto">
          <a:xfrm>
            <a:off x="8179738" y="2234051"/>
            <a:ext cx="1315650" cy="275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ctr" eaLnBrk="1" hangingPunct="1"/>
            <a:r>
              <a:rPr lang="fr-FR" sz="2400" b="0"/>
              <a:t>noises</a:t>
            </a:r>
            <a:endParaRPr kumimoji="0" lang="fr-CH" sz="2400" b="0" i="0" u="none" strike="noStrike" cap="none" normalizeH="0" baseline="0" dirty="0">
              <a:ln>
                <a:noFill/>
              </a:ln>
              <a:solidFill>
                <a:schemeClr val="tx1"/>
              </a:solidFill>
              <a:effectLst/>
              <a:latin typeface="Arial" pitchFamily="34" charset="0"/>
              <a:cs typeface="Arial" pitchFamily="34" charset="0"/>
            </a:endParaRPr>
          </a:p>
        </p:txBody>
      </p:sp>
      <p:pic>
        <p:nvPicPr>
          <p:cNvPr id="49154" name="Picture 2"/>
          <p:cNvPicPr>
            <a:picLocks noChangeAspect="1" noChangeArrowheads="1"/>
          </p:cNvPicPr>
          <p:nvPr/>
        </p:nvPicPr>
        <p:blipFill>
          <a:blip r:embed="rId3" cstate="print"/>
          <a:srcRect/>
          <a:stretch>
            <a:fillRect/>
          </a:stretch>
        </p:blipFill>
        <p:spPr bwMode="auto">
          <a:xfrm>
            <a:off x="773878" y="1571613"/>
            <a:ext cx="7088981" cy="3514725"/>
          </a:xfrm>
          <a:prstGeom prst="rect">
            <a:avLst/>
          </a:prstGeom>
          <a:noFill/>
          <a:ln w="9525">
            <a:noFill/>
            <a:miter lim="800000"/>
            <a:headEnd/>
            <a:tailEnd/>
          </a:ln>
          <a:effectLst/>
        </p:spPr>
      </p:pic>
      <p:sp>
        <p:nvSpPr>
          <p:cNvPr id="14" name="AutoShape 3"/>
          <p:cNvSpPr>
            <a:spLocks noChangeArrowheads="1"/>
          </p:cNvSpPr>
          <p:nvPr/>
        </p:nvSpPr>
        <p:spPr bwMode="auto">
          <a:xfrm rot="4576794">
            <a:off x="7996738" y="2514330"/>
            <a:ext cx="367736" cy="1324906"/>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6" name="ZoneTexte 15"/>
          <p:cNvSpPr txBox="1"/>
          <p:nvPr/>
        </p:nvSpPr>
        <p:spPr>
          <a:xfrm>
            <a:off x="696486" y="1916660"/>
            <a:ext cx="1393041" cy="369332"/>
          </a:xfrm>
          <a:prstGeom prst="rect">
            <a:avLst/>
          </a:prstGeom>
          <a:noFill/>
        </p:spPr>
        <p:txBody>
          <a:bodyPr wrap="square" rtlCol="0">
            <a:spAutoFit/>
          </a:bodyPr>
          <a:lstStyle/>
          <a:p>
            <a:r>
              <a:rPr lang="fr-FR" b="0"/>
              <a:t>transmitter</a:t>
            </a:r>
            <a:endParaRPr lang="fr-FR" b="1" dirty="0">
              <a:solidFill>
                <a:schemeClr val="accent2">
                  <a:lumMod val="75000"/>
                </a:schemeClr>
              </a:solidFill>
            </a:endParaRPr>
          </a:p>
        </p:txBody>
      </p:sp>
      <p:sp>
        <p:nvSpPr>
          <p:cNvPr id="17" name="ZoneTexte 16"/>
          <p:cNvSpPr txBox="1"/>
          <p:nvPr/>
        </p:nvSpPr>
        <p:spPr>
          <a:xfrm>
            <a:off x="773877" y="3631172"/>
            <a:ext cx="1651823" cy="369332"/>
          </a:xfrm>
          <a:prstGeom prst="rect">
            <a:avLst/>
          </a:prstGeom>
          <a:noFill/>
        </p:spPr>
        <p:txBody>
          <a:bodyPr wrap="square" rtlCol="0">
            <a:spAutoFit/>
          </a:bodyPr>
          <a:lstStyle/>
          <a:p>
            <a:r>
              <a:rPr lang="fr-FR" b="0"/>
              <a:t>RECEPTOR</a:t>
            </a:r>
            <a:endParaRPr lang="fr-FR" b="1" dirty="0">
              <a:solidFill>
                <a:schemeClr val="tx2">
                  <a:lumMod val="60000"/>
                  <a:lumOff val="40000"/>
                </a:schemeClr>
              </a:solidFill>
            </a:endParaRPr>
          </a:p>
        </p:txBody>
      </p:sp>
      <p:sp>
        <p:nvSpPr>
          <p:cNvPr id="19" name="Rectangle 18"/>
          <p:cNvSpPr/>
          <p:nvPr/>
        </p:nvSpPr>
        <p:spPr>
          <a:xfrm>
            <a:off x="773877" y="2285992"/>
            <a:ext cx="5726946"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773877" y="4000504"/>
            <a:ext cx="5726946"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4" name="2.wma">
            <a:hlinkClick r:id="" action="ppaction://media"/>
          </p:cNvPr>
          <p:cNvPicPr>
            <a:picLocks noRot="1" noChangeAspect="1"/>
          </p:cNvPicPr>
          <p:nvPr>
            <a:audioFile r:link="rId1"/>
          </p:nvPr>
        </p:nvPicPr>
        <p:blipFill>
          <a:blip r:embed="rId4" cstate="print"/>
          <a:stretch>
            <a:fillRect/>
          </a:stretch>
        </p:blipFill>
        <p:spPr>
          <a:xfrm>
            <a:off x="9575800" y="0"/>
            <a:ext cx="330200" cy="304800"/>
          </a:xfrm>
          <a:prstGeom prst="rect">
            <a:avLst/>
          </a:prstGeom>
        </p:spPr>
      </p:pic>
      <p:sp>
        <p:nvSpPr>
          <p:cNvPr id="15" name="ZoneTexte 14"/>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a:t>
            </a:r>
            <a:endParaRPr lang="fr-FR" sz="3000" dirty="0">
              <a:solidFill>
                <a:srgbClr val="FF0000"/>
              </a:solidFill>
            </a:endParaRPr>
          </a:p>
        </p:txBody>
      </p:sp>
      <p:sp>
        <p:nvSpPr>
          <p:cNvPr id="18" name="Rectangle 17"/>
          <p:cNvSpPr/>
          <p:nvPr/>
        </p:nvSpPr>
        <p:spPr>
          <a:xfrm>
            <a:off x="0" y="818634"/>
            <a:ext cx="9906000" cy="369332"/>
          </a:xfrm>
          <a:prstGeom prst="rect">
            <a:avLst/>
          </a:prstGeom>
        </p:spPr>
        <p:txBody>
          <a:bodyPr wrap="square">
            <a:spAutoFit/>
          </a:bodyPr>
          <a:lstStyle/>
          <a:p>
            <a:r>
              <a:rPr lang="en-US"/>
              <a:t>Examples of systems: transmission chains</a:t>
            </a:r>
            <a:endParaRPr lang="en-US" dirty="0"/>
          </a:p>
        </p:txBody>
      </p:sp>
      <p:sp>
        <p:nvSpPr>
          <p:cNvPr id="21" name="ZoneTexte 20"/>
          <p:cNvSpPr txBox="1"/>
          <p:nvPr/>
        </p:nvSpPr>
        <p:spPr>
          <a:xfrm>
            <a:off x="0" y="5245100"/>
            <a:ext cx="9906000" cy="1200329"/>
          </a:xfrm>
          <a:prstGeom prst="rect">
            <a:avLst/>
          </a:prstGeom>
          <a:noFill/>
        </p:spPr>
        <p:txBody>
          <a:bodyPr wrap="square" rtlCol="0">
            <a:spAutoFit/>
          </a:bodyPr>
          <a:lstStyle/>
          <a:p>
            <a:r>
              <a:rPr lang="en-US"/>
              <a:t>A communication system (Transmitter, Channel and Receiver) is formed by a set of systems. The source, encoders, modulator, channel, demodulator, decoders are examples of often complex systems.</a:t>
            </a:r>
          </a:p>
          <a:p>
            <a:endParaRPr lang="en-US" dirty="0"/>
          </a:p>
        </p:txBody>
      </p:sp>
    </p:spTree>
  </p:cSld>
  <p:clrMapOvr>
    <a:masterClrMapping/>
  </p:clrMapOvr>
  <p:transition advTm="1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8823" fill="hold"/>
                                        <p:tgtEl>
                                          <p:spTgt spid="2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3" name="Rectangle 3"/>
          <p:cNvSpPr>
            <a:spLocks noGrp="1" noChangeArrowheads="1"/>
          </p:cNvSpPr>
          <p:nvPr>
            <p:ph type="body" idx="1"/>
          </p:nvPr>
        </p:nvSpPr>
        <p:spPr>
          <a:xfrm>
            <a:off x="2692400" y="1682750"/>
            <a:ext cx="6667500" cy="1371600"/>
          </a:xfrm>
        </p:spPr>
        <p:txBody>
          <a:bodyPr/>
          <a:lstStyle/>
          <a:p>
            <a:pPr marL="1162050" lvl="2"/>
            <a:r>
              <a:rPr lang="fr-FR" sz="2200" dirty="0">
                <a:solidFill>
                  <a:srgbClr val="0070C0"/>
                </a:solidFill>
              </a:rPr>
              <a:t>Ressort : raideur = </a:t>
            </a:r>
            <a:r>
              <a:rPr lang="fr-FR" sz="2200" i="1" dirty="0">
                <a:solidFill>
                  <a:srgbClr val="0070C0"/>
                </a:solidFill>
              </a:rPr>
              <a:t>k</a:t>
            </a:r>
            <a:endParaRPr lang="fr-FR" sz="2200" dirty="0">
              <a:solidFill>
                <a:srgbClr val="0070C0"/>
              </a:solidFill>
            </a:endParaRPr>
          </a:p>
          <a:p>
            <a:pPr marL="1162050" lvl="2"/>
            <a:r>
              <a:rPr lang="fr-FR" sz="2200" dirty="0">
                <a:solidFill>
                  <a:srgbClr val="0070C0"/>
                </a:solidFill>
              </a:rPr>
              <a:t>Amortisseur : coefficient de frottement = </a:t>
            </a:r>
            <a:r>
              <a:rPr lang="fr-FR" sz="2200" i="1" dirty="0">
                <a:solidFill>
                  <a:srgbClr val="0070C0"/>
                </a:solidFill>
              </a:rPr>
              <a:t>b</a:t>
            </a:r>
            <a:endParaRPr lang="fr-FR" sz="2200" dirty="0">
              <a:solidFill>
                <a:srgbClr val="0070C0"/>
              </a:solidFill>
            </a:endParaRPr>
          </a:p>
        </p:txBody>
      </p:sp>
      <p:graphicFrame>
        <p:nvGraphicFramePr>
          <p:cNvPr id="122921" name="Object 41"/>
          <p:cNvGraphicFramePr>
            <a:graphicFrameLocks noChangeAspect="1"/>
          </p:cNvGraphicFramePr>
          <p:nvPr/>
        </p:nvGraphicFramePr>
        <p:xfrm>
          <a:off x="1069975" y="4470400"/>
          <a:ext cx="4311650" cy="612775"/>
        </p:xfrm>
        <a:graphic>
          <a:graphicData uri="http://schemas.openxmlformats.org/presentationml/2006/ole">
            <mc:AlternateContent xmlns:mc="http://schemas.openxmlformats.org/markup-compatibility/2006">
              <mc:Choice xmlns:v="urn:schemas-microsoft-com:vml" Requires="v">
                <p:oleObj spid="_x0000_s170066" name="Équation" r:id="rId3" imgW="42672000" imgH="6096000" progId="">
                  <p:embed/>
                </p:oleObj>
              </mc:Choice>
              <mc:Fallback>
                <p:oleObj name="Équation" r:id="rId3" imgW="42672000" imgH="6096000" progId="">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9975" y="4470400"/>
                        <a:ext cx="4311650" cy="612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2" name="Object 42"/>
          <p:cNvGraphicFramePr>
            <a:graphicFrameLocks noChangeAspect="1"/>
          </p:cNvGraphicFramePr>
          <p:nvPr/>
        </p:nvGraphicFramePr>
        <p:xfrm>
          <a:off x="1104900" y="5691188"/>
          <a:ext cx="4217988" cy="1017587"/>
        </p:xfrm>
        <a:graphic>
          <a:graphicData uri="http://schemas.openxmlformats.org/presentationml/2006/ole">
            <mc:AlternateContent xmlns:mc="http://schemas.openxmlformats.org/markup-compatibility/2006">
              <mc:Choice xmlns:v="urn:schemas-microsoft-com:vml" Requires="v">
                <p:oleObj spid="_x0000_s170067" name="Équation" r:id="rId5" imgW="41757600" imgH="10058400" progId="">
                  <p:embed/>
                </p:oleObj>
              </mc:Choice>
              <mc:Fallback>
                <p:oleObj name="Équation" r:id="rId5" imgW="41757600" imgH="10058400" progId="">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4900" y="5691188"/>
                        <a:ext cx="4217988" cy="1017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23" name="Text Box 43"/>
          <p:cNvSpPr txBox="1">
            <a:spLocks noChangeArrowheads="1"/>
          </p:cNvSpPr>
          <p:nvPr/>
        </p:nvSpPr>
        <p:spPr bwMode="auto">
          <a:xfrm>
            <a:off x="0" y="3708400"/>
            <a:ext cx="9906000" cy="430887"/>
          </a:xfrm>
          <a:prstGeom prst="rect">
            <a:avLst/>
          </a:prstGeom>
          <a:noFill/>
          <a:ln w="12700">
            <a:noFill/>
            <a:miter lim="800000"/>
            <a:headEnd/>
            <a:tailEnd/>
          </a:ln>
          <a:effectLst/>
        </p:spPr>
        <p:txBody>
          <a:bodyPr wrap="square">
            <a:spAutoFit/>
          </a:bodyPr>
          <a:lstStyle/>
          <a:p>
            <a:pPr>
              <a:spcBef>
                <a:spcPct val="50000"/>
              </a:spcBef>
            </a:pPr>
            <a:r>
              <a:rPr lang="en-US" sz="2200" b="0">
                <a:solidFill>
                  <a:srgbClr val="002060"/>
                </a:solidFill>
                <a:latin typeface="+mj-lt"/>
              </a:rPr>
              <a:t>Weight is taken into account in the operating point (f0 = mg, y0) </a:t>
            </a:r>
            <a:endParaRPr lang="en-US" sz="2200" b="0" dirty="0">
              <a:solidFill>
                <a:srgbClr val="002060"/>
              </a:solidFill>
              <a:latin typeface="+mj-lt"/>
            </a:endParaRPr>
          </a:p>
        </p:txBody>
      </p:sp>
      <p:grpSp>
        <p:nvGrpSpPr>
          <p:cNvPr id="2" name="Group 49"/>
          <p:cNvGrpSpPr>
            <a:grpSpLocks/>
          </p:cNvGrpSpPr>
          <p:nvPr/>
        </p:nvGrpSpPr>
        <p:grpSpPr bwMode="auto">
          <a:xfrm>
            <a:off x="1701800" y="1778000"/>
            <a:ext cx="1854200" cy="1522413"/>
            <a:chOff x="928" y="1200"/>
            <a:chExt cx="1168" cy="959"/>
          </a:xfrm>
        </p:grpSpPr>
        <p:grpSp>
          <p:nvGrpSpPr>
            <p:cNvPr id="3" name="Group 36"/>
            <p:cNvGrpSpPr>
              <a:grpSpLocks/>
            </p:cNvGrpSpPr>
            <p:nvPr/>
          </p:nvGrpSpPr>
          <p:grpSpPr bwMode="auto">
            <a:xfrm>
              <a:off x="1384" y="1200"/>
              <a:ext cx="712" cy="959"/>
              <a:chOff x="2152" y="2544"/>
              <a:chExt cx="712" cy="959"/>
            </a:xfrm>
          </p:grpSpPr>
          <p:sp>
            <p:nvSpPr>
              <p:cNvPr id="122885" name="Text Box 5"/>
              <p:cNvSpPr txBox="1">
                <a:spLocks noChangeArrowheads="1"/>
              </p:cNvSpPr>
              <p:nvPr/>
            </p:nvSpPr>
            <p:spPr bwMode="auto">
              <a:xfrm>
                <a:off x="2312" y="3048"/>
                <a:ext cx="392" cy="239"/>
              </a:xfrm>
              <a:prstGeom prst="rect">
                <a:avLst/>
              </a:prstGeom>
              <a:solidFill>
                <a:srgbClr val="FFFF99"/>
              </a:solidFill>
              <a:ln w="12700">
                <a:solidFill>
                  <a:schemeClr val="tx1"/>
                </a:solidFill>
                <a:miter lim="800000"/>
                <a:headEnd/>
                <a:tailEnd/>
              </a:ln>
              <a:effectLst/>
            </p:spPr>
            <p:txBody>
              <a:bodyPr>
                <a:spAutoFit/>
              </a:bodyPr>
              <a:lstStyle/>
              <a:p>
                <a:pPr algn="ctr">
                  <a:spcBef>
                    <a:spcPct val="50000"/>
                  </a:spcBef>
                </a:pPr>
                <a:r>
                  <a:rPr lang="fr-FR"/>
                  <a:t>m</a:t>
                </a:r>
              </a:p>
            </p:txBody>
          </p:sp>
          <p:grpSp>
            <p:nvGrpSpPr>
              <p:cNvPr id="4" name="Group 23"/>
              <p:cNvGrpSpPr>
                <a:grpSpLocks/>
              </p:cNvGrpSpPr>
              <p:nvPr/>
            </p:nvGrpSpPr>
            <p:grpSpPr bwMode="auto">
              <a:xfrm>
                <a:off x="2556" y="2560"/>
                <a:ext cx="68" cy="484"/>
                <a:chOff x="2260" y="2336"/>
                <a:chExt cx="68" cy="484"/>
              </a:xfrm>
            </p:grpSpPr>
            <p:grpSp>
              <p:nvGrpSpPr>
                <p:cNvPr id="5" name="Group 8"/>
                <p:cNvGrpSpPr>
                  <a:grpSpLocks/>
                </p:cNvGrpSpPr>
                <p:nvPr/>
              </p:nvGrpSpPr>
              <p:grpSpPr bwMode="auto">
                <a:xfrm>
                  <a:off x="2268" y="2424"/>
                  <a:ext cx="60" cy="60"/>
                  <a:chOff x="2268" y="2424"/>
                  <a:chExt cx="60" cy="60"/>
                </a:xfrm>
              </p:grpSpPr>
              <p:sp>
                <p:nvSpPr>
                  <p:cNvPr id="122886" name="Line 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87" name="Line 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6" name="Group 9"/>
                <p:cNvGrpSpPr>
                  <a:grpSpLocks/>
                </p:cNvGrpSpPr>
                <p:nvPr/>
              </p:nvGrpSpPr>
              <p:grpSpPr bwMode="auto">
                <a:xfrm>
                  <a:off x="2264" y="2484"/>
                  <a:ext cx="60" cy="60"/>
                  <a:chOff x="2268" y="2424"/>
                  <a:chExt cx="60" cy="60"/>
                </a:xfrm>
              </p:grpSpPr>
              <p:sp>
                <p:nvSpPr>
                  <p:cNvPr id="122890" name="Line 10"/>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1" name="Line 11"/>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7" name="Group 12"/>
                <p:cNvGrpSpPr>
                  <a:grpSpLocks/>
                </p:cNvGrpSpPr>
                <p:nvPr/>
              </p:nvGrpSpPr>
              <p:grpSpPr bwMode="auto">
                <a:xfrm>
                  <a:off x="2264" y="2548"/>
                  <a:ext cx="60" cy="60"/>
                  <a:chOff x="2268" y="2424"/>
                  <a:chExt cx="60" cy="60"/>
                </a:xfrm>
              </p:grpSpPr>
              <p:sp>
                <p:nvSpPr>
                  <p:cNvPr id="122893" name="Line 13"/>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4" name="Line 14"/>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8" name="Group 15"/>
                <p:cNvGrpSpPr>
                  <a:grpSpLocks/>
                </p:cNvGrpSpPr>
                <p:nvPr/>
              </p:nvGrpSpPr>
              <p:grpSpPr bwMode="auto">
                <a:xfrm>
                  <a:off x="2260" y="2608"/>
                  <a:ext cx="60" cy="60"/>
                  <a:chOff x="2268" y="2424"/>
                  <a:chExt cx="60" cy="60"/>
                </a:xfrm>
              </p:grpSpPr>
              <p:sp>
                <p:nvSpPr>
                  <p:cNvPr id="122896" name="Line 1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7" name="Line 1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9" name="Group 18"/>
                <p:cNvGrpSpPr>
                  <a:grpSpLocks/>
                </p:cNvGrpSpPr>
                <p:nvPr/>
              </p:nvGrpSpPr>
              <p:grpSpPr bwMode="auto">
                <a:xfrm>
                  <a:off x="2260" y="2672"/>
                  <a:ext cx="60" cy="60"/>
                  <a:chOff x="2268" y="2424"/>
                  <a:chExt cx="60" cy="60"/>
                </a:xfrm>
              </p:grpSpPr>
              <p:sp>
                <p:nvSpPr>
                  <p:cNvPr id="122899" name="Line 19"/>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900" name="Line 20"/>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sp>
              <p:nvSpPr>
                <p:cNvPr id="122901" name="Line 21"/>
                <p:cNvSpPr>
                  <a:spLocks noChangeShapeType="1"/>
                </p:cNvSpPr>
                <p:nvPr/>
              </p:nvSpPr>
              <p:spPr bwMode="auto">
                <a:xfrm flipH="1">
                  <a:off x="2316" y="2732"/>
                  <a:ext cx="0" cy="88"/>
                </a:xfrm>
                <a:prstGeom prst="line">
                  <a:avLst/>
                </a:prstGeom>
                <a:noFill/>
                <a:ln w="12700">
                  <a:solidFill>
                    <a:schemeClr val="tx1"/>
                  </a:solidFill>
                  <a:round/>
                  <a:headEnd/>
                  <a:tailEnd/>
                </a:ln>
                <a:effectLst/>
              </p:spPr>
              <p:txBody>
                <a:bodyPr wrap="none" anchor="ctr"/>
                <a:lstStyle/>
                <a:p>
                  <a:endParaRPr lang="fr-FR"/>
                </a:p>
              </p:txBody>
            </p:sp>
            <p:sp>
              <p:nvSpPr>
                <p:cNvPr id="122902" name="Line 22"/>
                <p:cNvSpPr>
                  <a:spLocks noChangeShapeType="1"/>
                </p:cNvSpPr>
                <p:nvPr/>
              </p:nvSpPr>
              <p:spPr bwMode="auto">
                <a:xfrm flipH="1">
                  <a:off x="2328" y="2336"/>
                  <a:ext cx="0" cy="88"/>
                </a:xfrm>
                <a:prstGeom prst="line">
                  <a:avLst/>
                </a:prstGeom>
                <a:noFill/>
                <a:ln w="12700">
                  <a:solidFill>
                    <a:schemeClr val="tx1"/>
                  </a:solidFill>
                  <a:round/>
                  <a:headEnd/>
                  <a:tailEnd/>
                </a:ln>
                <a:effectLst/>
              </p:spPr>
              <p:txBody>
                <a:bodyPr wrap="none" anchor="ctr"/>
                <a:lstStyle/>
                <a:p>
                  <a:endParaRPr lang="fr-FR"/>
                </a:p>
              </p:txBody>
            </p:sp>
          </p:grpSp>
          <p:grpSp>
            <p:nvGrpSpPr>
              <p:cNvPr id="10" name="Group 31"/>
              <p:cNvGrpSpPr>
                <a:grpSpLocks/>
              </p:cNvGrpSpPr>
              <p:nvPr/>
            </p:nvGrpSpPr>
            <p:grpSpPr bwMode="auto">
              <a:xfrm>
                <a:off x="2360" y="2544"/>
                <a:ext cx="144" cy="512"/>
                <a:chOff x="2384" y="2592"/>
                <a:chExt cx="144" cy="512"/>
              </a:xfrm>
            </p:grpSpPr>
            <p:sp>
              <p:nvSpPr>
                <p:cNvPr id="122904" name="Rectangle 24"/>
                <p:cNvSpPr>
                  <a:spLocks noChangeArrowheads="1"/>
                </p:cNvSpPr>
                <p:nvPr/>
              </p:nvSpPr>
              <p:spPr bwMode="auto">
                <a:xfrm>
                  <a:off x="2400" y="2792"/>
                  <a:ext cx="104" cy="96"/>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122905" name="Line 25"/>
                <p:cNvSpPr>
                  <a:spLocks noChangeShapeType="1"/>
                </p:cNvSpPr>
                <p:nvPr/>
              </p:nvSpPr>
              <p:spPr bwMode="auto">
                <a:xfrm>
                  <a:off x="2384" y="2832"/>
                  <a:ext cx="0" cy="136"/>
                </a:xfrm>
                <a:prstGeom prst="line">
                  <a:avLst/>
                </a:prstGeom>
                <a:noFill/>
                <a:ln w="12700">
                  <a:solidFill>
                    <a:schemeClr val="tx1"/>
                  </a:solidFill>
                  <a:round/>
                  <a:headEnd/>
                  <a:tailEnd/>
                </a:ln>
                <a:effectLst/>
              </p:spPr>
              <p:txBody>
                <a:bodyPr wrap="none" anchor="ctr"/>
                <a:lstStyle/>
                <a:p>
                  <a:endParaRPr lang="fr-FR"/>
                </a:p>
              </p:txBody>
            </p:sp>
            <p:sp>
              <p:nvSpPr>
                <p:cNvPr id="122906" name="Line 26"/>
                <p:cNvSpPr>
                  <a:spLocks noChangeShapeType="1"/>
                </p:cNvSpPr>
                <p:nvPr/>
              </p:nvSpPr>
              <p:spPr bwMode="auto">
                <a:xfrm>
                  <a:off x="2520" y="2832"/>
                  <a:ext cx="0" cy="136"/>
                </a:xfrm>
                <a:prstGeom prst="line">
                  <a:avLst/>
                </a:prstGeom>
                <a:noFill/>
                <a:ln w="12700">
                  <a:solidFill>
                    <a:schemeClr val="tx1"/>
                  </a:solidFill>
                  <a:round/>
                  <a:headEnd/>
                  <a:tailEnd/>
                </a:ln>
                <a:effectLst/>
              </p:spPr>
              <p:txBody>
                <a:bodyPr wrap="none" anchor="ctr"/>
                <a:lstStyle/>
                <a:p>
                  <a:endParaRPr lang="fr-FR"/>
                </a:p>
              </p:txBody>
            </p:sp>
            <p:sp>
              <p:nvSpPr>
                <p:cNvPr id="122907" name="Line 27"/>
                <p:cNvSpPr>
                  <a:spLocks noChangeShapeType="1"/>
                </p:cNvSpPr>
                <p:nvPr/>
              </p:nvSpPr>
              <p:spPr bwMode="auto">
                <a:xfrm>
                  <a:off x="2384" y="2968"/>
                  <a:ext cx="144" cy="4"/>
                </a:xfrm>
                <a:prstGeom prst="line">
                  <a:avLst/>
                </a:prstGeom>
                <a:noFill/>
                <a:ln w="12700">
                  <a:solidFill>
                    <a:schemeClr val="tx1"/>
                  </a:solidFill>
                  <a:round/>
                  <a:headEnd/>
                  <a:tailEnd/>
                </a:ln>
                <a:effectLst/>
              </p:spPr>
              <p:txBody>
                <a:bodyPr wrap="none" anchor="ctr"/>
                <a:lstStyle/>
                <a:p>
                  <a:endParaRPr lang="fr-FR"/>
                </a:p>
              </p:txBody>
            </p:sp>
            <p:sp>
              <p:nvSpPr>
                <p:cNvPr id="122908" name="Line 28"/>
                <p:cNvSpPr>
                  <a:spLocks noChangeShapeType="1"/>
                </p:cNvSpPr>
                <p:nvPr/>
              </p:nvSpPr>
              <p:spPr bwMode="auto">
                <a:xfrm>
                  <a:off x="2448" y="2968"/>
                  <a:ext cx="0" cy="136"/>
                </a:xfrm>
                <a:prstGeom prst="line">
                  <a:avLst/>
                </a:prstGeom>
                <a:noFill/>
                <a:ln w="12700">
                  <a:solidFill>
                    <a:schemeClr val="tx1"/>
                  </a:solidFill>
                  <a:round/>
                  <a:headEnd/>
                  <a:tailEnd/>
                </a:ln>
                <a:effectLst/>
              </p:spPr>
              <p:txBody>
                <a:bodyPr wrap="none" anchor="ctr"/>
                <a:lstStyle/>
                <a:p>
                  <a:endParaRPr lang="fr-FR"/>
                </a:p>
              </p:txBody>
            </p:sp>
            <p:sp>
              <p:nvSpPr>
                <p:cNvPr id="122909" name="Line 29"/>
                <p:cNvSpPr>
                  <a:spLocks noChangeShapeType="1"/>
                </p:cNvSpPr>
                <p:nvPr/>
              </p:nvSpPr>
              <p:spPr bwMode="auto">
                <a:xfrm flipV="1">
                  <a:off x="2456" y="2592"/>
                  <a:ext cx="0" cy="192"/>
                </a:xfrm>
                <a:prstGeom prst="line">
                  <a:avLst/>
                </a:prstGeom>
                <a:noFill/>
                <a:ln w="12700">
                  <a:solidFill>
                    <a:schemeClr val="tx1"/>
                  </a:solidFill>
                  <a:round/>
                  <a:headEnd/>
                  <a:tailEnd/>
                </a:ln>
                <a:effectLst/>
              </p:spPr>
              <p:txBody>
                <a:bodyPr wrap="none" anchor="ctr"/>
                <a:lstStyle/>
                <a:p>
                  <a:endParaRPr lang="fr-FR"/>
                </a:p>
              </p:txBody>
            </p:sp>
          </p:grpSp>
          <p:sp>
            <p:nvSpPr>
              <p:cNvPr id="122910" name="Line 30"/>
              <p:cNvSpPr>
                <a:spLocks noChangeShapeType="1"/>
              </p:cNvSpPr>
              <p:nvPr/>
            </p:nvSpPr>
            <p:spPr bwMode="auto">
              <a:xfrm>
                <a:off x="2256" y="2544"/>
                <a:ext cx="520" cy="0"/>
              </a:xfrm>
              <a:prstGeom prst="line">
                <a:avLst/>
              </a:prstGeom>
              <a:noFill/>
              <a:ln w="38100">
                <a:solidFill>
                  <a:schemeClr val="tx1"/>
                </a:solidFill>
                <a:round/>
                <a:headEnd/>
                <a:tailEnd/>
              </a:ln>
              <a:effectLst/>
            </p:spPr>
            <p:txBody>
              <a:bodyPr wrap="none" anchor="ctr"/>
              <a:lstStyle/>
              <a:p>
                <a:endParaRPr lang="fr-FR"/>
              </a:p>
            </p:txBody>
          </p:sp>
          <p:sp>
            <p:nvSpPr>
              <p:cNvPr id="122912" name="Line 32"/>
              <p:cNvSpPr>
                <a:spLocks noChangeShapeType="1"/>
              </p:cNvSpPr>
              <p:nvPr/>
            </p:nvSpPr>
            <p:spPr bwMode="auto">
              <a:xfrm flipH="1">
                <a:off x="2496" y="3288"/>
                <a:ext cx="0" cy="2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3" name="Text Box 33"/>
              <p:cNvSpPr txBox="1">
                <a:spLocks noChangeArrowheads="1"/>
              </p:cNvSpPr>
              <p:nvPr/>
            </p:nvSpPr>
            <p:spPr bwMode="auto">
              <a:xfrm>
                <a:off x="2528" y="3272"/>
                <a:ext cx="296" cy="231"/>
              </a:xfrm>
              <a:prstGeom prst="rect">
                <a:avLst/>
              </a:prstGeom>
              <a:noFill/>
              <a:ln w="12700">
                <a:noFill/>
                <a:miter lim="800000"/>
                <a:headEnd/>
                <a:tailEnd/>
              </a:ln>
              <a:effectLst/>
            </p:spPr>
            <p:txBody>
              <a:bodyPr>
                <a:spAutoFit/>
              </a:bodyPr>
              <a:lstStyle/>
              <a:p>
                <a:pPr>
                  <a:spcBef>
                    <a:spcPct val="50000"/>
                  </a:spcBef>
                </a:pPr>
                <a:r>
                  <a:rPr lang="fr-FR" i="1" dirty="0"/>
                  <a:t>f</a:t>
                </a:r>
              </a:p>
            </p:txBody>
          </p:sp>
          <p:sp>
            <p:nvSpPr>
              <p:cNvPr id="122914" name="Text Box 34"/>
              <p:cNvSpPr txBox="1">
                <a:spLocks noChangeArrowheads="1"/>
              </p:cNvSpPr>
              <p:nvPr/>
            </p:nvSpPr>
            <p:spPr bwMode="auto">
              <a:xfrm>
                <a:off x="2624" y="2704"/>
                <a:ext cx="240" cy="231"/>
              </a:xfrm>
              <a:prstGeom prst="rect">
                <a:avLst/>
              </a:prstGeom>
              <a:noFill/>
              <a:ln w="12700">
                <a:noFill/>
                <a:miter lim="800000"/>
                <a:headEnd/>
                <a:tailEnd/>
              </a:ln>
              <a:effectLst/>
            </p:spPr>
            <p:txBody>
              <a:bodyPr>
                <a:spAutoFit/>
              </a:bodyPr>
              <a:lstStyle/>
              <a:p>
                <a:pPr>
                  <a:spcBef>
                    <a:spcPct val="50000"/>
                  </a:spcBef>
                </a:pPr>
                <a:r>
                  <a:rPr lang="fr-FR" i="1"/>
                  <a:t>k</a:t>
                </a:r>
              </a:p>
            </p:txBody>
          </p:sp>
          <p:sp>
            <p:nvSpPr>
              <p:cNvPr id="122915" name="Text Box 35"/>
              <p:cNvSpPr txBox="1">
                <a:spLocks noChangeArrowheads="1"/>
              </p:cNvSpPr>
              <p:nvPr/>
            </p:nvSpPr>
            <p:spPr bwMode="auto">
              <a:xfrm>
                <a:off x="2152" y="2720"/>
                <a:ext cx="232" cy="231"/>
              </a:xfrm>
              <a:prstGeom prst="rect">
                <a:avLst/>
              </a:prstGeom>
              <a:noFill/>
              <a:ln w="12700">
                <a:noFill/>
                <a:miter lim="800000"/>
                <a:headEnd/>
                <a:tailEnd/>
              </a:ln>
              <a:effectLst/>
            </p:spPr>
            <p:txBody>
              <a:bodyPr>
                <a:spAutoFit/>
              </a:bodyPr>
              <a:lstStyle/>
              <a:p>
                <a:pPr>
                  <a:spcBef>
                    <a:spcPct val="50000"/>
                  </a:spcBef>
                </a:pPr>
                <a:r>
                  <a:rPr lang="fr-FR" i="1"/>
                  <a:t>b</a:t>
                </a:r>
              </a:p>
            </p:txBody>
          </p:sp>
        </p:grpSp>
        <p:sp>
          <p:nvSpPr>
            <p:cNvPr id="122917" name="Line 37"/>
            <p:cNvSpPr>
              <a:spLocks noChangeShapeType="1"/>
            </p:cNvSpPr>
            <p:nvPr/>
          </p:nvSpPr>
          <p:spPr bwMode="auto">
            <a:xfrm flipH="1">
              <a:off x="1160" y="1704"/>
              <a:ext cx="416" cy="0"/>
            </a:xfrm>
            <a:prstGeom prst="line">
              <a:avLst/>
            </a:prstGeom>
            <a:noFill/>
            <a:ln w="12700">
              <a:solidFill>
                <a:schemeClr val="tx1"/>
              </a:solidFill>
              <a:prstDash val="dash"/>
              <a:round/>
              <a:headEnd/>
              <a:tailEnd/>
            </a:ln>
            <a:effectLst/>
          </p:spPr>
          <p:txBody>
            <a:bodyPr wrap="none" anchor="ctr"/>
            <a:lstStyle/>
            <a:p>
              <a:endParaRPr lang="fr-FR"/>
            </a:p>
          </p:txBody>
        </p:sp>
        <p:sp>
          <p:nvSpPr>
            <p:cNvPr id="122918" name="Line 38"/>
            <p:cNvSpPr>
              <a:spLocks noChangeShapeType="1"/>
            </p:cNvSpPr>
            <p:nvPr/>
          </p:nvSpPr>
          <p:spPr bwMode="auto">
            <a:xfrm>
              <a:off x="1288" y="1712"/>
              <a:ext cx="0" cy="4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9" name="Text Box 39"/>
            <p:cNvSpPr txBox="1">
              <a:spLocks noChangeArrowheads="1"/>
            </p:cNvSpPr>
            <p:nvPr/>
          </p:nvSpPr>
          <p:spPr bwMode="auto">
            <a:xfrm>
              <a:off x="1112" y="1736"/>
              <a:ext cx="312" cy="231"/>
            </a:xfrm>
            <a:prstGeom prst="rect">
              <a:avLst/>
            </a:prstGeom>
            <a:noFill/>
            <a:ln w="12700">
              <a:noFill/>
              <a:miter lim="800000"/>
              <a:headEnd/>
              <a:tailEnd/>
            </a:ln>
            <a:effectLst/>
          </p:spPr>
          <p:txBody>
            <a:bodyPr>
              <a:spAutoFit/>
            </a:bodyPr>
            <a:lstStyle/>
            <a:p>
              <a:pPr>
                <a:spcBef>
                  <a:spcPct val="50000"/>
                </a:spcBef>
              </a:pPr>
              <a:r>
                <a:rPr lang="fr-FR" i="1"/>
                <a:t>y</a:t>
              </a:r>
            </a:p>
          </p:txBody>
        </p:sp>
        <p:sp>
          <p:nvSpPr>
            <p:cNvPr id="122924" name="Text Box 44"/>
            <p:cNvSpPr txBox="1">
              <a:spLocks noChangeArrowheads="1"/>
            </p:cNvSpPr>
            <p:nvPr/>
          </p:nvSpPr>
          <p:spPr bwMode="auto">
            <a:xfrm>
              <a:off x="928" y="1552"/>
              <a:ext cx="312" cy="231"/>
            </a:xfrm>
            <a:prstGeom prst="rect">
              <a:avLst/>
            </a:prstGeom>
            <a:noFill/>
            <a:ln w="12700">
              <a:noFill/>
              <a:miter lim="800000"/>
              <a:headEnd/>
              <a:tailEnd/>
            </a:ln>
            <a:effectLst/>
          </p:spPr>
          <p:txBody>
            <a:bodyPr>
              <a:spAutoFit/>
            </a:bodyPr>
            <a:lstStyle/>
            <a:p>
              <a:pPr>
                <a:spcBef>
                  <a:spcPct val="50000"/>
                </a:spcBef>
              </a:pPr>
              <a:r>
                <a:rPr lang="fr-FR" i="1"/>
                <a:t>y</a:t>
              </a:r>
              <a:r>
                <a:rPr lang="fr-FR" i="1" baseline="-25000"/>
                <a:t>0</a:t>
              </a:r>
              <a:endParaRPr lang="fr-FR" i="1"/>
            </a:p>
          </p:txBody>
        </p:sp>
      </p:grpSp>
      <p:sp>
        <p:nvSpPr>
          <p:cNvPr id="122926" name="AutoShape 46"/>
          <p:cNvSpPr>
            <a:spLocks noChangeArrowheads="1"/>
          </p:cNvSpPr>
          <p:nvPr/>
        </p:nvSpPr>
        <p:spPr bwMode="auto">
          <a:xfrm>
            <a:off x="3073400" y="5181600"/>
            <a:ext cx="254000" cy="571500"/>
          </a:xfrm>
          <a:prstGeom prst="downArrow">
            <a:avLst>
              <a:gd name="adj1" fmla="val 50000"/>
              <a:gd name="adj2" fmla="val 56250"/>
            </a:avLst>
          </a:prstGeom>
          <a:solidFill>
            <a:schemeClr val="accent1"/>
          </a:solidFill>
          <a:ln w="12700">
            <a:solidFill>
              <a:schemeClr val="tx1"/>
            </a:solidFill>
            <a:miter lim="800000"/>
            <a:headEnd/>
            <a:tailEnd/>
          </a:ln>
          <a:effectLst/>
        </p:spPr>
        <p:txBody>
          <a:bodyPr wrap="none" anchor="ctr"/>
          <a:lstStyle/>
          <a:p>
            <a:endParaRPr lang="fr-FR"/>
          </a:p>
        </p:txBody>
      </p:sp>
      <p:sp>
        <p:nvSpPr>
          <p:cNvPr id="47" name="ZoneTexte 46"/>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a:t>
            </a:r>
            <a:endParaRPr lang="fr-FR" sz="3000" dirty="0">
              <a:solidFill>
                <a:srgbClr val="FF0000"/>
              </a:solidFill>
            </a:endParaRPr>
          </a:p>
        </p:txBody>
      </p:sp>
      <p:sp>
        <p:nvSpPr>
          <p:cNvPr id="50" name="Rectangle 49"/>
          <p:cNvSpPr/>
          <p:nvPr/>
        </p:nvSpPr>
        <p:spPr>
          <a:xfrm>
            <a:off x="0" y="891401"/>
            <a:ext cx="9906000" cy="369332"/>
          </a:xfrm>
          <a:prstGeom prst="rect">
            <a:avLst/>
          </a:prstGeom>
        </p:spPr>
        <p:txBody>
          <a:bodyPr wrap="square">
            <a:spAutoFit/>
          </a:bodyPr>
          <a:lstStyle/>
          <a:p>
            <a:r>
              <a:rPr lang="en-US"/>
              <a:t>Examples of systems: Mechanical system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883">
                                            <p:txEl>
                                              <p:pRg st="0" end="0"/>
                                            </p:txEl>
                                          </p:spTgt>
                                        </p:tgtEl>
                                        <p:attrNameLst>
                                          <p:attrName>style.visibility</p:attrName>
                                        </p:attrNameLst>
                                      </p:cBhvr>
                                      <p:to>
                                        <p:strVal val="visible"/>
                                      </p:to>
                                    </p:set>
                                    <p:anim calcmode="lin" valueType="num">
                                      <p:cBhvr additive="base">
                                        <p:cTn id="13" dur="500" fill="hold"/>
                                        <p:tgtEl>
                                          <p:spTgt spid="1228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88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22883">
                                            <p:txEl>
                                              <p:pRg st="1" end="1"/>
                                            </p:txEl>
                                          </p:spTgt>
                                        </p:tgtEl>
                                        <p:attrNameLst>
                                          <p:attrName>style.visibility</p:attrName>
                                        </p:attrNameLst>
                                      </p:cBhvr>
                                      <p:to>
                                        <p:strVal val="visible"/>
                                      </p:to>
                                    </p:set>
                                    <p:anim calcmode="lin" valueType="num">
                                      <p:cBhvr additive="base">
                                        <p:cTn id="17" dur="500" fill="hold"/>
                                        <p:tgtEl>
                                          <p:spTgt spid="12288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28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22923"/>
                                        </p:tgtEl>
                                        <p:attrNameLst>
                                          <p:attrName>style.visibility</p:attrName>
                                        </p:attrNameLst>
                                      </p:cBhvr>
                                      <p:to>
                                        <p:strVal val="visible"/>
                                      </p:to>
                                    </p:set>
                                    <p:anim calcmode="lin" valueType="num">
                                      <p:cBhvr additive="base">
                                        <p:cTn id="23" dur="500" fill="hold"/>
                                        <p:tgtEl>
                                          <p:spTgt spid="122923"/>
                                        </p:tgtEl>
                                        <p:attrNameLst>
                                          <p:attrName>ppt_x</p:attrName>
                                        </p:attrNameLst>
                                      </p:cBhvr>
                                      <p:tavLst>
                                        <p:tav tm="0">
                                          <p:val>
                                            <p:strVal val="0-#ppt_w/2"/>
                                          </p:val>
                                        </p:tav>
                                        <p:tav tm="100000">
                                          <p:val>
                                            <p:strVal val="#ppt_x"/>
                                          </p:val>
                                        </p:tav>
                                      </p:tavLst>
                                    </p:anim>
                                    <p:anim calcmode="lin" valueType="num">
                                      <p:cBhvr additive="base">
                                        <p:cTn id="24" dur="500" fill="hold"/>
                                        <p:tgtEl>
                                          <p:spTgt spid="122923"/>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122921"/>
                                        </p:tgtEl>
                                        <p:attrNameLst>
                                          <p:attrName>style.visibility</p:attrName>
                                        </p:attrNameLst>
                                      </p:cBhvr>
                                      <p:to>
                                        <p:strVal val="visible"/>
                                      </p:to>
                                    </p:set>
                                    <p:anim calcmode="lin" valueType="num">
                                      <p:cBhvr additive="base">
                                        <p:cTn id="29" dur="500" fill="hold"/>
                                        <p:tgtEl>
                                          <p:spTgt spid="122921"/>
                                        </p:tgtEl>
                                        <p:attrNameLst>
                                          <p:attrName>ppt_x</p:attrName>
                                        </p:attrNameLst>
                                      </p:cBhvr>
                                      <p:tavLst>
                                        <p:tav tm="0">
                                          <p:val>
                                            <p:strVal val="0-#ppt_w/2"/>
                                          </p:val>
                                        </p:tav>
                                        <p:tav tm="100000">
                                          <p:val>
                                            <p:strVal val="#ppt_x"/>
                                          </p:val>
                                        </p:tav>
                                      </p:tavLst>
                                    </p:anim>
                                    <p:anim calcmode="lin" valueType="num">
                                      <p:cBhvr additive="base">
                                        <p:cTn id="30" dur="500" fill="hold"/>
                                        <p:tgtEl>
                                          <p:spTgt spid="122921"/>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22926"/>
                                        </p:tgtEl>
                                        <p:attrNameLst>
                                          <p:attrName>style.visibility</p:attrName>
                                        </p:attrNameLst>
                                      </p:cBhvr>
                                      <p:to>
                                        <p:strVal val="visible"/>
                                      </p:to>
                                    </p:set>
                                    <p:anim calcmode="lin" valueType="num">
                                      <p:cBhvr additive="base">
                                        <p:cTn id="35" dur="500" fill="hold"/>
                                        <p:tgtEl>
                                          <p:spTgt spid="122926"/>
                                        </p:tgtEl>
                                        <p:attrNameLst>
                                          <p:attrName>ppt_x</p:attrName>
                                        </p:attrNameLst>
                                      </p:cBhvr>
                                      <p:tavLst>
                                        <p:tav tm="0">
                                          <p:val>
                                            <p:strVal val="0-#ppt_w/2"/>
                                          </p:val>
                                        </p:tav>
                                        <p:tav tm="100000">
                                          <p:val>
                                            <p:strVal val="#ppt_x"/>
                                          </p:val>
                                        </p:tav>
                                      </p:tavLst>
                                    </p:anim>
                                    <p:anim calcmode="lin" valueType="num">
                                      <p:cBhvr additive="base">
                                        <p:cTn id="36" dur="500" fill="hold"/>
                                        <p:tgtEl>
                                          <p:spTgt spid="122926"/>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nodeType="clickEffect">
                                  <p:stCondLst>
                                    <p:cond delay="0"/>
                                  </p:stCondLst>
                                  <p:childTnLst>
                                    <p:set>
                                      <p:cBhvr>
                                        <p:cTn id="40" dur="1" fill="hold">
                                          <p:stCondLst>
                                            <p:cond delay="0"/>
                                          </p:stCondLst>
                                        </p:cTn>
                                        <p:tgtEl>
                                          <p:spTgt spid="122922"/>
                                        </p:tgtEl>
                                        <p:attrNameLst>
                                          <p:attrName>style.visibility</p:attrName>
                                        </p:attrNameLst>
                                      </p:cBhvr>
                                      <p:to>
                                        <p:strVal val="visible"/>
                                      </p:to>
                                    </p:set>
                                    <p:anim calcmode="lin" valueType="num">
                                      <p:cBhvr additive="base">
                                        <p:cTn id="41" dur="500" fill="hold"/>
                                        <p:tgtEl>
                                          <p:spTgt spid="122922"/>
                                        </p:tgtEl>
                                        <p:attrNameLst>
                                          <p:attrName>ppt_x</p:attrName>
                                        </p:attrNameLst>
                                      </p:cBhvr>
                                      <p:tavLst>
                                        <p:tav tm="0">
                                          <p:val>
                                            <p:strVal val="0-#ppt_w/2"/>
                                          </p:val>
                                        </p:tav>
                                        <p:tav tm="100000">
                                          <p:val>
                                            <p:strVal val="#ppt_x"/>
                                          </p:val>
                                        </p:tav>
                                      </p:tavLst>
                                    </p:anim>
                                    <p:anim calcmode="lin" valueType="num">
                                      <p:cBhvr additive="base">
                                        <p:cTn id="42" dur="500" fill="hold"/>
                                        <p:tgtEl>
                                          <p:spTgt spid="1229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P spid="122923" grpId="0" autoUpdateAnimBg="0"/>
      <p:bldP spid="1229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44601"/>
            <a:ext cx="9906000" cy="2462213"/>
          </a:xfrm>
          <a:prstGeom prst="rect">
            <a:avLst/>
          </a:prstGeom>
          <a:noFill/>
        </p:spPr>
        <p:txBody>
          <a:bodyPr wrap="square" rtlCol="0">
            <a:spAutoFit/>
          </a:bodyPr>
          <a:lstStyle/>
          <a:p>
            <a:r>
              <a:rPr lang="fr-FR" sz="2200" b="0" dirty="0" smtClean="0">
                <a:solidFill>
                  <a:srgbClr val="0070C0"/>
                </a:solidFill>
              </a:rPr>
              <a:t>The system </a:t>
            </a:r>
            <a:r>
              <a:rPr lang="fr-FR" sz="2200" b="0" dirty="0" err="1" smtClean="0">
                <a:solidFill>
                  <a:srgbClr val="0070C0"/>
                </a:solidFill>
              </a:rPr>
              <a:t>is</a:t>
            </a:r>
            <a:r>
              <a:rPr lang="fr-FR" sz="2200" b="0" dirty="0" smtClean="0">
                <a:solidFill>
                  <a:srgbClr val="0070C0"/>
                </a:solidFill>
              </a:rPr>
              <a:t> </a:t>
            </a:r>
            <a:r>
              <a:rPr lang="fr-FR" sz="2200" b="0" dirty="0" err="1" smtClean="0">
                <a:solidFill>
                  <a:srgbClr val="0070C0"/>
                </a:solidFill>
              </a:rPr>
              <a:t>linear</a:t>
            </a:r>
            <a:r>
              <a:rPr lang="fr-FR" sz="2200" b="0" dirty="0" smtClean="0">
                <a:solidFill>
                  <a:srgbClr val="0070C0"/>
                </a:solidFill>
              </a:rPr>
              <a:t> if:</a:t>
            </a:r>
          </a:p>
          <a:p>
            <a:r>
              <a:rPr lang="fr-FR" sz="2200" b="0" dirty="0" smtClean="0">
                <a:solidFill>
                  <a:srgbClr val="0070C0"/>
                </a:solidFill>
              </a:rPr>
              <a:t>For the input             </a:t>
            </a:r>
            <a:r>
              <a:rPr lang="fr-FR" sz="2200" b="0" dirty="0" err="1" smtClean="0">
                <a:solidFill>
                  <a:srgbClr val="0070C0"/>
                </a:solidFill>
              </a:rPr>
              <a:t>we</a:t>
            </a:r>
            <a:r>
              <a:rPr lang="fr-FR" sz="2200" b="0" dirty="0" smtClean="0">
                <a:solidFill>
                  <a:srgbClr val="0070C0"/>
                </a:solidFill>
              </a:rPr>
              <a:t> have the output          </a:t>
            </a:r>
          </a:p>
          <a:p>
            <a:r>
              <a:rPr lang="fr-FR" sz="2200" b="0" dirty="0" smtClean="0">
                <a:solidFill>
                  <a:srgbClr val="0070C0"/>
                </a:solidFill>
              </a:rPr>
              <a:t>For the input            </a:t>
            </a:r>
            <a:r>
              <a:rPr lang="fr-FR" sz="2200" b="0" dirty="0" err="1" smtClean="0">
                <a:solidFill>
                  <a:srgbClr val="0070C0"/>
                </a:solidFill>
              </a:rPr>
              <a:t>we</a:t>
            </a:r>
            <a:r>
              <a:rPr lang="fr-FR" sz="2200" b="0" dirty="0" smtClean="0">
                <a:solidFill>
                  <a:srgbClr val="0070C0"/>
                </a:solidFill>
              </a:rPr>
              <a:t> have the output </a:t>
            </a:r>
          </a:p>
          <a:p>
            <a:endParaRPr lang="fr-FR" sz="2200" b="0" dirty="0">
              <a:solidFill>
                <a:srgbClr val="0070C0"/>
              </a:solidFill>
            </a:endParaRPr>
          </a:p>
          <a:p>
            <a:r>
              <a:rPr lang="fr-FR" sz="2200" b="0" dirty="0" smtClean="0">
                <a:solidFill>
                  <a:srgbClr val="0070C0"/>
                </a:solidFill>
              </a:rPr>
              <a:t>For an entry                                          </a:t>
            </a:r>
            <a:r>
              <a:rPr lang="fr-FR" sz="2200" b="0" dirty="0" err="1" smtClean="0">
                <a:solidFill>
                  <a:srgbClr val="0070C0"/>
                </a:solidFill>
              </a:rPr>
              <a:t>we</a:t>
            </a:r>
            <a:r>
              <a:rPr lang="fr-FR" sz="2200" b="0" dirty="0" smtClean="0">
                <a:solidFill>
                  <a:srgbClr val="0070C0"/>
                </a:solidFill>
              </a:rPr>
              <a:t>  have</a:t>
            </a:r>
            <a:endParaRPr lang="fr-FR" sz="2200" b="0" dirty="0">
              <a:solidFill>
                <a:srgbClr val="0070C0"/>
              </a:solidFill>
            </a:endParaRPr>
          </a:p>
          <a:p>
            <a:endParaRPr lang="fr-FR" sz="2200" b="0" dirty="0">
              <a:solidFill>
                <a:srgbClr val="0070C0"/>
              </a:solidFill>
            </a:endParaRPr>
          </a:p>
          <a:p>
            <a:r>
              <a:rPr lang="fr-FR" sz="2200" b="0" dirty="0" smtClean="0">
                <a:solidFill>
                  <a:srgbClr val="0070C0"/>
                </a:solidFill>
              </a:rPr>
              <a:t>Where        and               are real constants</a:t>
            </a:r>
            <a:endParaRPr lang="fr-FR" dirty="0"/>
          </a:p>
        </p:txBody>
      </p:sp>
      <p:graphicFrame>
        <p:nvGraphicFramePr>
          <p:cNvPr id="4" name="Objet 3"/>
          <p:cNvGraphicFramePr>
            <a:graphicFrameLocks noChangeAspect="1"/>
          </p:cNvGraphicFramePr>
          <p:nvPr>
            <p:extLst>
              <p:ext uri="{D42A27DB-BD31-4B8C-83A1-F6EECF244321}">
                <p14:modId xmlns:p14="http://schemas.microsoft.com/office/powerpoint/2010/main" val="687090493"/>
              </p:ext>
            </p:extLst>
          </p:nvPr>
        </p:nvGraphicFramePr>
        <p:xfrm>
          <a:off x="1862839" y="2595563"/>
          <a:ext cx="2560821" cy="439737"/>
        </p:xfrm>
        <a:graphic>
          <a:graphicData uri="http://schemas.openxmlformats.org/presentationml/2006/ole">
            <mc:AlternateContent xmlns:mc="http://schemas.openxmlformats.org/markup-compatibility/2006">
              <mc:Choice xmlns:v="urn:schemas-microsoft-com:vml" Requires="v">
                <p:oleObj spid="_x0000_s176458" name="Équation" r:id="rId3" imgW="30175200" imgH="5181600" progId="">
                  <p:embed/>
                </p:oleObj>
              </mc:Choice>
              <mc:Fallback>
                <p:oleObj name="Équation" r:id="rId3" imgW="30175200" imgH="5181600" progId="">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2839" y="2595563"/>
                        <a:ext cx="2560821"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1" name="Object 3"/>
          <p:cNvGraphicFramePr>
            <a:graphicFrameLocks noChangeAspect="1"/>
          </p:cNvGraphicFramePr>
          <p:nvPr>
            <p:extLst>
              <p:ext uri="{D42A27DB-BD31-4B8C-83A1-F6EECF244321}">
                <p14:modId xmlns:p14="http://schemas.microsoft.com/office/powerpoint/2010/main" val="2322693426"/>
              </p:ext>
            </p:extLst>
          </p:nvPr>
        </p:nvGraphicFramePr>
        <p:xfrm>
          <a:off x="6149181" y="2618542"/>
          <a:ext cx="2586037" cy="439737"/>
        </p:xfrm>
        <a:graphic>
          <a:graphicData uri="http://schemas.openxmlformats.org/presentationml/2006/ole">
            <mc:AlternateContent xmlns:mc="http://schemas.openxmlformats.org/markup-compatibility/2006">
              <mc:Choice xmlns:v="urn:schemas-microsoft-com:vml" Requires="v">
                <p:oleObj spid="_x0000_s176459" name="Équation" r:id="rId5" imgW="30480000" imgH="5181600" progId="">
                  <p:embed/>
                </p:oleObj>
              </mc:Choice>
              <mc:Fallback>
                <p:oleObj name="Équation" r:id="rId5" imgW="30480000" imgH="5181600" progId="">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49181" y="2618542"/>
                        <a:ext cx="2586037"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2" name="Object 4"/>
          <p:cNvGraphicFramePr>
            <a:graphicFrameLocks noChangeAspect="1"/>
          </p:cNvGraphicFramePr>
          <p:nvPr>
            <p:extLst>
              <p:ext uri="{D42A27DB-BD31-4B8C-83A1-F6EECF244321}">
                <p14:modId xmlns:p14="http://schemas.microsoft.com/office/powerpoint/2010/main" val="1158489897"/>
              </p:ext>
            </p:extLst>
          </p:nvPr>
        </p:nvGraphicFramePr>
        <p:xfrm>
          <a:off x="1776245" y="1626051"/>
          <a:ext cx="620713" cy="439737"/>
        </p:xfrm>
        <a:graphic>
          <a:graphicData uri="http://schemas.openxmlformats.org/presentationml/2006/ole">
            <mc:AlternateContent xmlns:mc="http://schemas.openxmlformats.org/markup-compatibility/2006">
              <mc:Choice xmlns:v="urn:schemas-microsoft-com:vml" Requires="v">
                <p:oleObj spid="_x0000_s176460" name="Équation" r:id="rId7" imgW="7315200" imgH="5181600" progId="">
                  <p:embed/>
                </p:oleObj>
              </mc:Choice>
              <mc:Fallback>
                <p:oleObj name="Équation" r:id="rId7" imgW="7315200" imgH="5181600" progId="">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76245" y="1626051"/>
                        <a:ext cx="6207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3" name="Object 5"/>
          <p:cNvGraphicFramePr>
            <a:graphicFrameLocks noChangeAspect="1"/>
          </p:cNvGraphicFramePr>
          <p:nvPr>
            <p:extLst>
              <p:ext uri="{D42A27DB-BD31-4B8C-83A1-F6EECF244321}">
                <p14:modId xmlns:p14="http://schemas.microsoft.com/office/powerpoint/2010/main" val="4007532035"/>
              </p:ext>
            </p:extLst>
          </p:nvPr>
        </p:nvGraphicFramePr>
        <p:xfrm>
          <a:off x="5182309" y="1637336"/>
          <a:ext cx="646113" cy="439737"/>
        </p:xfrm>
        <a:graphic>
          <a:graphicData uri="http://schemas.openxmlformats.org/presentationml/2006/ole">
            <mc:AlternateContent xmlns:mc="http://schemas.openxmlformats.org/markup-compatibility/2006">
              <mc:Choice xmlns:v="urn:schemas-microsoft-com:vml" Requires="v">
                <p:oleObj spid="_x0000_s176461" name="Équation" r:id="rId9" imgW="7620000" imgH="5181600" progId="">
                  <p:embed/>
                </p:oleObj>
              </mc:Choice>
              <mc:Fallback>
                <p:oleObj name="Équation" r:id="rId9" imgW="7620000" imgH="5181600" progId="">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82309" y="1637336"/>
                        <a:ext cx="6461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4" name="Object 6"/>
          <p:cNvGraphicFramePr>
            <a:graphicFrameLocks noChangeAspect="1"/>
          </p:cNvGraphicFramePr>
          <p:nvPr>
            <p:extLst>
              <p:ext uri="{D42A27DB-BD31-4B8C-83A1-F6EECF244321}">
                <p14:modId xmlns:p14="http://schemas.microsoft.com/office/powerpoint/2010/main" val="4025740486"/>
              </p:ext>
            </p:extLst>
          </p:nvPr>
        </p:nvGraphicFramePr>
        <p:xfrm>
          <a:off x="1824689" y="1958976"/>
          <a:ext cx="673100" cy="439737"/>
        </p:xfrm>
        <a:graphic>
          <a:graphicData uri="http://schemas.openxmlformats.org/presentationml/2006/ole">
            <mc:AlternateContent xmlns:mc="http://schemas.openxmlformats.org/markup-compatibility/2006">
              <mc:Choice xmlns:v="urn:schemas-microsoft-com:vml" Requires="v">
                <p:oleObj spid="_x0000_s176462" name="Équation" r:id="rId11" imgW="7924800" imgH="5181600" progId="">
                  <p:embed/>
                </p:oleObj>
              </mc:Choice>
              <mc:Fallback>
                <p:oleObj name="Équation" r:id="rId11" imgW="7924800" imgH="5181600" progId="">
                  <p:embed/>
                  <p:pic>
                    <p:nvPicPr>
                      <p:cNvPr id="0" name="Picture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24689" y="1958976"/>
                        <a:ext cx="673100"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5" name="Object 7"/>
          <p:cNvGraphicFramePr>
            <a:graphicFrameLocks noChangeAspect="1"/>
          </p:cNvGraphicFramePr>
          <p:nvPr>
            <p:extLst>
              <p:ext uri="{D42A27DB-BD31-4B8C-83A1-F6EECF244321}">
                <p14:modId xmlns:p14="http://schemas.microsoft.com/office/powerpoint/2010/main" val="1492270317"/>
              </p:ext>
            </p:extLst>
          </p:nvPr>
        </p:nvGraphicFramePr>
        <p:xfrm>
          <a:off x="5081478" y="1920806"/>
          <a:ext cx="671513" cy="439737"/>
        </p:xfrm>
        <a:graphic>
          <a:graphicData uri="http://schemas.openxmlformats.org/presentationml/2006/ole">
            <mc:AlternateContent xmlns:mc="http://schemas.openxmlformats.org/markup-compatibility/2006">
              <mc:Choice xmlns:v="urn:schemas-microsoft-com:vml" Requires="v">
                <p:oleObj spid="_x0000_s176463" name="Équation" r:id="rId13" imgW="7924800" imgH="5181600" progId="">
                  <p:embed/>
                </p:oleObj>
              </mc:Choice>
              <mc:Fallback>
                <p:oleObj name="Équation" r:id="rId13" imgW="7924800" imgH="5181600" progId="">
                  <p:embed/>
                  <p:pic>
                    <p:nvPicPr>
                      <p:cNvPr id="0" name="Picture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81478" y="1920806"/>
                        <a:ext cx="6715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6" name="Object 8"/>
          <p:cNvGraphicFramePr>
            <a:graphicFrameLocks noChangeAspect="1"/>
          </p:cNvGraphicFramePr>
          <p:nvPr>
            <p:extLst>
              <p:ext uri="{D42A27DB-BD31-4B8C-83A1-F6EECF244321}">
                <p14:modId xmlns:p14="http://schemas.microsoft.com/office/powerpoint/2010/main" val="2206036003"/>
              </p:ext>
            </p:extLst>
          </p:nvPr>
        </p:nvGraphicFramePr>
        <p:xfrm>
          <a:off x="933450" y="3332162"/>
          <a:ext cx="309563" cy="284162"/>
        </p:xfrm>
        <a:graphic>
          <a:graphicData uri="http://schemas.openxmlformats.org/presentationml/2006/ole">
            <mc:AlternateContent xmlns:mc="http://schemas.openxmlformats.org/markup-compatibility/2006">
              <mc:Choice xmlns:v="urn:schemas-microsoft-com:vml" Requires="v">
                <p:oleObj spid="_x0000_s176464" name="Équation" r:id="rId15" imgW="3657600" imgH="3352800" progId="">
                  <p:embed/>
                </p:oleObj>
              </mc:Choice>
              <mc:Fallback>
                <p:oleObj name="Équation" r:id="rId15" imgW="3657600" imgH="3352800" progId="">
                  <p:embed/>
                  <p:pic>
                    <p:nvPicPr>
                      <p:cNvPr id="0" name="Picture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33450" y="3332162"/>
                        <a:ext cx="309563" cy="284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7" name="Object 9"/>
          <p:cNvGraphicFramePr>
            <a:graphicFrameLocks noChangeAspect="1"/>
          </p:cNvGraphicFramePr>
          <p:nvPr>
            <p:extLst>
              <p:ext uri="{D42A27DB-BD31-4B8C-83A1-F6EECF244321}">
                <p14:modId xmlns:p14="http://schemas.microsoft.com/office/powerpoint/2010/main" val="2925408828"/>
              </p:ext>
            </p:extLst>
          </p:nvPr>
        </p:nvGraphicFramePr>
        <p:xfrm>
          <a:off x="2176463" y="3267868"/>
          <a:ext cx="309563" cy="412750"/>
        </p:xfrm>
        <a:graphic>
          <a:graphicData uri="http://schemas.openxmlformats.org/presentationml/2006/ole">
            <mc:AlternateContent xmlns:mc="http://schemas.openxmlformats.org/markup-compatibility/2006">
              <mc:Choice xmlns:v="urn:schemas-microsoft-com:vml" Requires="v">
                <p:oleObj spid="_x0000_s176465" name="Équation" r:id="rId17" imgW="3657600" imgH="4876800" progId="">
                  <p:embed/>
                </p:oleObj>
              </mc:Choice>
              <mc:Fallback>
                <p:oleObj name="Équation" r:id="rId17" imgW="3657600" imgH="4876800" progId="">
                  <p:embed/>
                  <p:pic>
                    <p:nvPicPr>
                      <p:cNvPr id="0" name="Picture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76463" y="3267868"/>
                        <a:ext cx="309563"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ZoneTexte 14"/>
          <p:cNvSpPr txBox="1"/>
          <p:nvPr/>
        </p:nvSpPr>
        <p:spPr>
          <a:xfrm>
            <a:off x="0" y="876300"/>
            <a:ext cx="6045200" cy="430887"/>
          </a:xfrm>
          <a:prstGeom prst="rect">
            <a:avLst/>
          </a:prstGeom>
          <a:noFill/>
        </p:spPr>
        <p:txBody>
          <a:bodyPr wrap="square" rtlCol="0">
            <a:spAutoFit/>
          </a:bodyPr>
          <a:lstStyle/>
          <a:p>
            <a:r>
              <a:rPr lang="fr-FR" sz="2200" u="sng">
                <a:solidFill>
                  <a:srgbClr val="002060"/>
                </a:solidFill>
                <a:latin typeface="+mj-lt"/>
              </a:rPr>
              <a:t>. Linear system:</a:t>
            </a:r>
            <a:endParaRPr lang="fr-FR" sz="2200" u="sng" dirty="0">
              <a:solidFill>
                <a:srgbClr val="002060"/>
              </a:solidFill>
              <a:latin typeface="+mj-lt"/>
            </a:endParaRPr>
          </a:p>
        </p:txBody>
      </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OF A SLIT</a:t>
            </a:r>
          </a:p>
        </p:txBody>
      </p:sp>
      <p:sp>
        <p:nvSpPr>
          <p:cNvPr id="19" name="Rectangle 18"/>
          <p:cNvSpPr/>
          <p:nvPr/>
        </p:nvSpPr>
        <p:spPr bwMode="auto">
          <a:xfrm>
            <a:off x="4343400" y="46990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0" name="Connecteur droit avec flèche 19"/>
          <p:cNvCxnSpPr>
            <a:endCxn id="19" idx="1"/>
          </p:cNvCxnSpPr>
          <p:nvPr/>
        </p:nvCxnSpPr>
        <p:spPr bwMode="auto">
          <a:xfrm flipV="1">
            <a:off x="2921000" y="53086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21" name="Connecteur droit avec flèche 20"/>
          <p:cNvCxnSpPr/>
          <p:nvPr/>
        </p:nvCxnSpPr>
        <p:spPr bwMode="auto">
          <a:xfrm flipV="1">
            <a:off x="6159500" y="53086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22" name="ZoneTexte 21"/>
          <p:cNvSpPr txBox="1"/>
          <p:nvPr/>
        </p:nvSpPr>
        <p:spPr>
          <a:xfrm>
            <a:off x="4356100" y="4914900"/>
            <a:ext cx="1841500" cy="830997"/>
          </a:xfrm>
          <a:prstGeom prst="rect">
            <a:avLst/>
          </a:prstGeom>
          <a:noFill/>
        </p:spPr>
        <p:txBody>
          <a:bodyPr wrap="square" rtlCol="0">
            <a:spAutoFit/>
          </a:bodyPr>
          <a:lstStyle/>
          <a:p>
            <a:pPr algn="ctr"/>
            <a:r>
              <a:rPr lang="fr-FR" sz="2400" dirty="0" smtClean="0">
                <a:solidFill>
                  <a:srgbClr val="002060"/>
                </a:solidFill>
              </a:rPr>
              <a:t>Analog system</a:t>
            </a:r>
            <a:r>
              <a:rPr lang="fr-FR" dirty="0" smtClean="0"/>
              <a:t> </a:t>
            </a:r>
            <a:endParaRPr lang="fr-FR" dirty="0"/>
          </a:p>
        </p:txBody>
      </p:sp>
      <p:cxnSp>
        <p:nvCxnSpPr>
          <p:cNvPr id="23" name="Connecteur droit avec flèche 22"/>
          <p:cNvCxnSpPr/>
          <p:nvPr/>
        </p:nvCxnSpPr>
        <p:spPr bwMode="auto">
          <a:xfrm rot="5400000" flipH="1" flipV="1">
            <a:off x="2298700" y="46863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50038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2857500" y="44915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6" name="Connecteur droit avec flèche 25"/>
          <p:cNvCxnSpPr/>
          <p:nvPr/>
        </p:nvCxnSpPr>
        <p:spPr bwMode="auto">
          <a:xfrm rot="5400000" flipH="1" flipV="1">
            <a:off x="6032500" y="4648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7" name="Connecteur droit avec flèche 26"/>
          <p:cNvCxnSpPr/>
          <p:nvPr/>
        </p:nvCxnSpPr>
        <p:spPr bwMode="auto">
          <a:xfrm flipV="1">
            <a:off x="6248400" y="49657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8" name="Forme libre 27"/>
          <p:cNvSpPr/>
          <p:nvPr/>
        </p:nvSpPr>
        <p:spPr bwMode="auto">
          <a:xfrm>
            <a:off x="6591300" y="44344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9" name="ZoneTexte 28"/>
          <p:cNvSpPr txBox="1"/>
          <p:nvPr/>
        </p:nvSpPr>
        <p:spPr>
          <a:xfrm>
            <a:off x="2387600" y="5410200"/>
            <a:ext cx="1905000" cy="369332"/>
          </a:xfrm>
          <a:prstGeom prst="rect">
            <a:avLst/>
          </a:prstGeom>
          <a:noFill/>
        </p:spPr>
        <p:txBody>
          <a:bodyPr wrap="square" rtlCol="0">
            <a:spAutoFit/>
          </a:bodyPr>
          <a:lstStyle/>
          <a:p>
            <a:r>
              <a:rPr lang="fr-FR" u="sng" dirty="0" smtClean="0">
                <a:solidFill>
                  <a:srgbClr val="00B050"/>
                </a:solidFill>
              </a:rPr>
              <a:t>Input </a:t>
            </a:r>
            <a:r>
              <a:rPr lang="fr-FR" u="sng" dirty="0">
                <a:solidFill>
                  <a:srgbClr val="00B050"/>
                </a:solidFill>
              </a:rPr>
              <a:t>x(t) : </a:t>
            </a:r>
          </a:p>
        </p:txBody>
      </p:sp>
      <p:sp>
        <p:nvSpPr>
          <p:cNvPr id="30" name="ZoneTexte 29"/>
          <p:cNvSpPr txBox="1"/>
          <p:nvPr/>
        </p:nvSpPr>
        <p:spPr>
          <a:xfrm>
            <a:off x="6413500" y="5359400"/>
            <a:ext cx="2057400" cy="369332"/>
          </a:xfrm>
          <a:prstGeom prst="rect">
            <a:avLst/>
          </a:prstGeom>
          <a:noFill/>
        </p:spPr>
        <p:txBody>
          <a:bodyPr wrap="square" rtlCol="0">
            <a:spAutoFit/>
          </a:bodyPr>
          <a:lstStyle/>
          <a:p>
            <a:r>
              <a:rPr lang="fr-FR" u="sng" dirty="0" smtClean="0">
                <a:solidFill>
                  <a:srgbClr val="C00000"/>
                </a:solidFill>
              </a:rPr>
              <a:t>Output </a:t>
            </a:r>
            <a:r>
              <a:rPr lang="fr-FR" u="sng" dirty="0">
                <a:solidFill>
                  <a:srgbClr val="C00000"/>
                </a:solidFill>
              </a:rPr>
              <a:t>y(t) : </a:t>
            </a:r>
          </a:p>
        </p:txBody>
      </p:sp>
      <p:sp>
        <p:nvSpPr>
          <p:cNvPr id="31" name="ZoneTexte 30"/>
          <p:cNvSpPr txBox="1"/>
          <p:nvPr/>
        </p:nvSpPr>
        <p:spPr>
          <a:xfrm>
            <a:off x="2870200" y="4051300"/>
            <a:ext cx="546100" cy="369332"/>
          </a:xfrm>
          <a:prstGeom prst="rect">
            <a:avLst/>
          </a:prstGeom>
          <a:noFill/>
        </p:spPr>
        <p:txBody>
          <a:bodyPr wrap="square" rtlCol="0">
            <a:spAutoFit/>
          </a:bodyPr>
          <a:lstStyle/>
          <a:p>
            <a:r>
              <a:rPr lang="fr-FR" dirty="0">
                <a:solidFill>
                  <a:srgbClr val="00B050"/>
                </a:solidFill>
              </a:rPr>
              <a:t>x(t)</a:t>
            </a:r>
          </a:p>
        </p:txBody>
      </p:sp>
      <p:sp>
        <p:nvSpPr>
          <p:cNvPr id="32" name="ZoneTexte 31"/>
          <p:cNvSpPr txBox="1"/>
          <p:nvPr/>
        </p:nvSpPr>
        <p:spPr>
          <a:xfrm>
            <a:off x="6616700" y="39878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Tree>
  </p:cSld>
  <p:clrMapOvr>
    <a:masterClrMapping/>
  </p:clrMapOvr>
</p:sld>
</file>

<file path=ppt/theme/theme1.xml><?xml version="1.0" encoding="utf-8"?>
<a:theme xmlns:a="http://schemas.openxmlformats.org/drawingml/2006/main" name="Blocnote">
  <a:themeElements>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fontScheme name="Blocno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ocnote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Office\Modèles\Modèles de présentation\BLOCNOTE.POT</Template>
  <TotalTime>5435</TotalTime>
  <Words>3160</Words>
  <Application>Microsoft Office PowerPoint</Application>
  <PresentationFormat>A4 Paper (210x297 mm)</PresentationFormat>
  <Paragraphs>481</Paragraphs>
  <Slides>43</Slides>
  <Notes>3</Notes>
  <HiddenSlides>0</HiddenSlides>
  <MMClips>1</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1" baseType="lpstr">
      <vt:lpstr>Arial</vt:lpstr>
      <vt:lpstr>Book Antiqua</vt:lpstr>
      <vt:lpstr>Courier New</vt:lpstr>
      <vt:lpstr>Symbol</vt:lpstr>
      <vt:lpstr>Times New Roman</vt:lpstr>
      <vt:lpstr>Wingdings</vt:lpstr>
      <vt:lpstr>Blocnote</vt:lpstr>
      <vt:lpstr>Équation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Iut de Saint-Dié des Vosges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L'enseignement d'Automatique</dc:title>
  <dc:creator>Thierry Cecchin</dc:creator>
  <cp:lastModifiedBy>Microsoft account</cp:lastModifiedBy>
  <cp:revision>324</cp:revision>
  <dcterms:created xsi:type="dcterms:W3CDTF">2000-09-27T15:52:30Z</dcterms:created>
  <dcterms:modified xsi:type="dcterms:W3CDTF">2025-08-05T13:28:06Z</dcterms:modified>
</cp:coreProperties>
</file>