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 id="2147483768" r:id="rId2"/>
    <p:sldMasterId id="2147483792" r:id="rId3"/>
    <p:sldMasterId id="2147483804" r:id="rId4"/>
  </p:sldMasterIdLst>
  <p:notesMasterIdLst>
    <p:notesMasterId r:id="rId56"/>
  </p:notesMasterIdLst>
  <p:sldIdLst>
    <p:sldId id="256" r:id="rId5"/>
    <p:sldId id="335" r:id="rId6"/>
    <p:sldId id="437" r:id="rId7"/>
    <p:sldId id="400" r:id="rId8"/>
    <p:sldId id="341" r:id="rId9"/>
    <p:sldId id="438" r:id="rId10"/>
    <p:sldId id="439" r:id="rId11"/>
    <p:sldId id="440" r:id="rId12"/>
    <p:sldId id="403" r:id="rId13"/>
    <p:sldId id="343" r:id="rId14"/>
    <p:sldId id="441" r:id="rId15"/>
    <p:sldId id="442" r:id="rId16"/>
    <p:sldId id="443" r:id="rId17"/>
    <p:sldId id="444" r:id="rId18"/>
    <p:sldId id="445" r:id="rId19"/>
    <p:sldId id="446" r:id="rId20"/>
    <p:sldId id="447" r:id="rId21"/>
    <p:sldId id="452" r:id="rId22"/>
    <p:sldId id="453" r:id="rId23"/>
    <p:sldId id="454" r:id="rId24"/>
    <p:sldId id="455" r:id="rId25"/>
    <p:sldId id="456" r:id="rId26"/>
    <p:sldId id="457" r:id="rId27"/>
    <p:sldId id="451" r:id="rId28"/>
    <p:sldId id="448" r:id="rId29"/>
    <p:sldId id="449" r:id="rId30"/>
    <p:sldId id="450" r:id="rId31"/>
    <p:sldId id="458" r:id="rId32"/>
    <p:sldId id="459" r:id="rId33"/>
    <p:sldId id="460" r:id="rId34"/>
    <p:sldId id="461" r:id="rId35"/>
    <p:sldId id="463" r:id="rId36"/>
    <p:sldId id="462" r:id="rId37"/>
    <p:sldId id="464" r:id="rId38"/>
    <p:sldId id="465" r:id="rId39"/>
    <p:sldId id="466" r:id="rId40"/>
    <p:sldId id="467" r:id="rId41"/>
    <p:sldId id="469" r:id="rId42"/>
    <p:sldId id="468" r:id="rId43"/>
    <p:sldId id="470" r:id="rId44"/>
    <p:sldId id="471" r:id="rId45"/>
    <p:sldId id="472" r:id="rId46"/>
    <p:sldId id="473" r:id="rId47"/>
    <p:sldId id="474" r:id="rId48"/>
    <p:sldId id="476" r:id="rId49"/>
    <p:sldId id="477" r:id="rId50"/>
    <p:sldId id="479" r:id="rId51"/>
    <p:sldId id="480" r:id="rId52"/>
    <p:sldId id="481" r:id="rId53"/>
    <p:sldId id="482" r:id="rId54"/>
    <p:sldId id="483" r:id="rId5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83630" autoAdjust="0"/>
  </p:normalViewPr>
  <p:slideViewPr>
    <p:cSldViewPr>
      <p:cViewPr varScale="1">
        <p:scale>
          <a:sx n="74" d="100"/>
          <a:sy n="74" d="100"/>
        </p:scale>
        <p:origin x="-126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slide" Target="slides/slide50.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notesMaster" Target="notesMasters/notesMaster1.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slideMaster" Target="slideMasters/slideMaster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04CE43A-5397-43E0-91A7-85B3CEF06405}" type="datetimeFigureOut">
              <a:rPr lang="fr-FR" smtClean="0"/>
              <a:t>11/12/2017</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BA97A7F-3B26-441F-81CB-53DF517248CE}" type="slidenum">
              <a:rPr lang="fr-FR" smtClean="0"/>
              <a:t>‹N°›</a:t>
            </a:fld>
            <a:endParaRPr lang="fr-FR"/>
          </a:p>
        </p:txBody>
      </p:sp>
    </p:spTree>
    <p:extLst>
      <p:ext uri="{BB962C8B-B14F-4D97-AF65-F5344CB8AC3E}">
        <p14:creationId xmlns:p14="http://schemas.microsoft.com/office/powerpoint/2010/main" val="11679892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1" name="Rectangle 10"/>
          <p:cNvSpPr/>
          <p:nvPr/>
        </p:nvSpPr>
        <p:spPr>
          <a:xfrm>
            <a:off x="6" y="0"/>
            <a:ext cx="752475" cy="6858000"/>
          </a:xfrm>
          <a:prstGeom prst="rect">
            <a:avLst/>
          </a:prstGeom>
          <a:gradFill>
            <a:gsLst>
              <a:gs pos="0">
                <a:schemeClr val="accent1">
                  <a:lumMod val="60000"/>
                  <a:lumOff val="40000"/>
                </a:schemeClr>
              </a:gs>
              <a:gs pos="50000">
                <a:schemeClr val="accent1"/>
              </a:gs>
              <a:gs pos="100000">
                <a:schemeClr val="accent6">
                  <a:lumMod val="75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innerShdw blurRad="63500" dist="50800" dir="18900000">
                  <a:prstClr val="black">
                    <a:alpha val="50000"/>
                  </a:prstClr>
                </a:innerShdw>
              </a:effectLst>
            </a:endParaRPr>
          </a:p>
        </p:txBody>
      </p:sp>
      <p:sp>
        <p:nvSpPr>
          <p:cNvPr id="2" name="Title 1"/>
          <p:cNvSpPr>
            <a:spLocks noGrp="1"/>
          </p:cNvSpPr>
          <p:nvPr>
            <p:ph type="ctrTitle"/>
          </p:nvPr>
        </p:nvSpPr>
        <p:spPr>
          <a:xfrm>
            <a:off x="1216157" y="1267488"/>
            <a:ext cx="7235981" cy="5133316"/>
          </a:xfrm>
        </p:spPr>
        <p:txBody>
          <a:bodyPr/>
          <a:lstStyle>
            <a:lvl1pPr>
              <a:defRPr sz="11500"/>
            </a:lvl1pPr>
          </a:lstStyle>
          <a:p>
            <a:r>
              <a:rPr lang="fr-FR" smtClean="0"/>
              <a:t>Modifiez le style du titre</a:t>
            </a:r>
            <a:endParaRPr lang="en-US" dirty="0"/>
          </a:p>
        </p:txBody>
      </p:sp>
      <p:sp>
        <p:nvSpPr>
          <p:cNvPr id="3" name="Subtitle 2"/>
          <p:cNvSpPr>
            <a:spLocks noGrp="1"/>
          </p:cNvSpPr>
          <p:nvPr>
            <p:ph type="subTitle" idx="1"/>
          </p:nvPr>
        </p:nvSpPr>
        <p:spPr>
          <a:xfrm>
            <a:off x="1216157" y="201709"/>
            <a:ext cx="6189583" cy="949569"/>
          </a:xfrm>
        </p:spPr>
        <p:txBody>
          <a:bodyPr>
            <a:normAutofit/>
          </a:bodyPr>
          <a:lstStyle>
            <a:lvl1pPr marL="0" indent="0" algn="r">
              <a:buNone/>
              <a:defRPr sz="2400">
                <a:solidFill>
                  <a:schemeClr val="tx2">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AA309A6D-C09C-4548-B29A-6CF363A7E532}" type="datetimeFigureOut">
              <a:rPr lang="fr-FR" smtClean="0"/>
              <a:t>11/12/2017</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a:xfrm>
            <a:off x="8150475" y="236415"/>
            <a:ext cx="785301" cy="365125"/>
          </a:xfrm>
        </p:spPr>
        <p:txBody>
          <a:bodyPr/>
          <a:lstStyle>
            <a:lvl1pPr>
              <a:defRPr sz="1400"/>
            </a:lvl1pPr>
          </a:lstStyle>
          <a:p>
            <a:fld id="{CF4668DC-857F-487D-BFFA-8C0CA5037977}" type="slidenum">
              <a:rPr lang="fr-BE" smtClean="0"/>
              <a:t>‹N°›</a:t>
            </a:fld>
            <a:endParaRPr lang="fr-BE"/>
          </a:p>
        </p:txBody>
      </p:sp>
      <p:grpSp>
        <p:nvGrpSpPr>
          <p:cNvPr id="7" name="Group 6"/>
          <p:cNvGrpSpPr/>
          <p:nvPr/>
        </p:nvGrpSpPr>
        <p:grpSpPr>
          <a:xfrm>
            <a:off x="7467600" y="209550"/>
            <a:ext cx="657226" cy="431800"/>
            <a:chOff x="7467600" y="209550"/>
            <a:chExt cx="657226" cy="431800"/>
          </a:xfrm>
          <a:solidFill>
            <a:schemeClr val="tx2">
              <a:lumMod val="60000"/>
              <a:lumOff val="40000"/>
            </a:schemeClr>
          </a:solidFill>
        </p:grpSpPr>
        <p:sp>
          <p:nvSpPr>
            <p:cNvPr id="8" name="Freeform 5"/>
            <p:cNvSpPr>
              <a:spLocks/>
            </p:cNvSpPr>
            <p:nvPr/>
          </p:nvSpPr>
          <p:spPr bwMode="auto">
            <a:xfrm>
              <a:off x="7467600"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5"/>
            <p:cNvSpPr>
              <a:spLocks/>
            </p:cNvSpPr>
            <p:nvPr/>
          </p:nvSpPr>
          <p:spPr bwMode="auto">
            <a:xfrm>
              <a:off x="7677151"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5"/>
            <p:cNvSpPr>
              <a:spLocks/>
            </p:cNvSpPr>
            <p:nvPr/>
          </p:nvSpPr>
          <p:spPr bwMode="auto">
            <a:xfrm>
              <a:off x="7881939"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grpId="0" nodeType="withEffect">
                                  <p:stCondLst>
                                    <p:cond delay="500"/>
                                  </p:stCondLst>
                                  <p:childTnLst>
                                    <p:animEffect transition="out" filter="fade">
                                      <p:cBhvr>
                                        <p:cTn id="6" dur="2000"/>
                                        <p:tgtEl>
                                          <p:spTgt spid="11"/>
                                        </p:tgtEl>
                                      </p:cBhvr>
                                    </p:animEffect>
                                    <p:set>
                                      <p:cBhvr>
                                        <p:cTn id="7" dur="1" fill="hold">
                                          <p:stCondLst>
                                            <p:cond delay="1999"/>
                                          </p:stCondLst>
                                        </p:cTn>
                                        <p:tgtEl>
                                          <p:spTgt spid="11"/>
                                        </p:tgtEl>
                                        <p:attrNameLst>
                                          <p:attrName>style.visibility</p:attrName>
                                        </p:attrNameLst>
                                      </p:cBhvr>
                                      <p:to>
                                        <p:strVal val="hidden"/>
                                      </p:to>
                                    </p:set>
                                  </p:childTnLst>
                                </p:cTn>
                              </p:par>
                            </p:childTnLst>
                          </p:cTn>
                        </p:par>
                        <p:par>
                          <p:cTn id="8" fill="hold">
                            <p:stCondLst>
                              <p:cond delay="2500"/>
                            </p:stCondLst>
                            <p:childTnLst>
                              <p:par>
                                <p:cTn id="9" presetID="10" presetClass="entr" presetSubtype="0" fill="hold" grpId="1" nodeType="after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fade">
                                      <p:cBhvr>
                                        <p:cTn id="11"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1" grpId="1"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AA309A6D-C09C-4548-B29A-6CF363A7E532}" type="datetimeFigureOut">
              <a:rPr lang="fr-FR" smtClean="0"/>
              <a:t>11/12/2017</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fr-FR" smtClean="0"/>
              <a:t>Modifiez le style du titre</a:t>
            </a:r>
            <a:endParaRPr lang="en-US"/>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AA309A6D-C09C-4548-B29A-6CF363A7E532}" type="datetimeFigureOut">
              <a:rPr lang="fr-FR" smtClean="0"/>
              <a:t>11/12/2017</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et modifiez le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47907FAE-2878-1B4E-8144-E9AB8D796C48}" type="datetimeFigureOut">
              <a:rPr lang="fr-FR" smtClean="0">
                <a:solidFill>
                  <a:prstClr val="black">
                    <a:tint val="75000"/>
                  </a:prstClr>
                </a:solidFill>
              </a:rPr>
              <a:pPr/>
              <a:t>11/12/2017</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4793287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7907FAE-2878-1B4E-8144-E9AB8D796C48}" type="datetimeFigureOut">
              <a:rPr lang="fr-FR" smtClean="0">
                <a:solidFill>
                  <a:prstClr val="black">
                    <a:tint val="75000"/>
                  </a:prstClr>
                </a:solidFill>
              </a:rPr>
              <a:pPr/>
              <a:t>11/12/2017</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7027003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5" y="4406900"/>
            <a:ext cx="7772400" cy="1362075"/>
          </a:xfrm>
        </p:spPr>
        <p:txBody>
          <a:bodyPr anchor="t"/>
          <a:lstStyle>
            <a:lvl1pPr algn="l">
              <a:defRPr sz="4000" b="1" cap="all"/>
            </a:lvl1pPr>
          </a:lstStyle>
          <a:p>
            <a:r>
              <a:rPr lang="fr-FR" smtClean="0"/>
              <a:t>Cliquez et modifiez le titre</a:t>
            </a:r>
            <a:endParaRPr lang="fr-FR"/>
          </a:p>
        </p:txBody>
      </p:sp>
      <p:sp>
        <p:nvSpPr>
          <p:cNvPr id="3" name="Espace réservé du texte 2"/>
          <p:cNvSpPr>
            <a:spLocks noGrp="1"/>
          </p:cNvSpPr>
          <p:nvPr>
            <p:ph type="body" idx="1"/>
          </p:nvPr>
        </p:nvSpPr>
        <p:spPr>
          <a:xfrm>
            <a:off x="722315" y="2906714"/>
            <a:ext cx="7772400" cy="150018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47907FAE-2878-1B4E-8144-E9AB8D796C48}" type="datetimeFigureOut">
              <a:rPr lang="fr-FR" smtClean="0">
                <a:solidFill>
                  <a:prstClr val="black">
                    <a:tint val="75000"/>
                  </a:prstClr>
                </a:solidFill>
              </a:rPr>
              <a:pPr/>
              <a:t>11/12/2017</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1005332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sz="half" idx="1"/>
          </p:nvPr>
        </p:nvSpPr>
        <p:spPr>
          <a:xfrm>
            <a:off x="487368" y="1279525"/>
            <a:ext cx="4314825" cy="3621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954591" y="1279525"/>
            <a:ext cx="4314825" cy="3621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47907FAE-2878-1B4E-8144-E9AB8D796C48}" type="datetimeFigureOut">
              <a:rPr lang="fr-FR" smtClean="0">
                <a:solidFill>
                  <a:prstClr val="black">
                    <a:tint val="75000"/>
                  </a:prstClr>
                </a:solidFill>
              </a:rPr>
              <a:pPr/>
              <a:t>11/12/2017</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8983555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et modifiez le titre</a:t>
            </a:r>
            <a:endParaRPr lang="fr-FR"/>
          </a:p>
        </p:txBody>
      </p:sp>
      <p:sp>
        <p:nvSpPr>
          <p:cNvPr id="3" name="Espace réservé du texte 2"/>
          <p:cNvSpPr>
            <a:spLocks noGrp="1"/>
          </p:cNvSpPr>
          <p:nvPr>
            <p:ph type="body" idx="1"/>
          </p:nvPr>
        </p:nvSpPr>
        <p:spPr>
          <a:xfrm>
            <a:off x="457206" y="1535112"/>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6"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9" y="1535112"/>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47907FAE-2878-1B4E-8144-E9AB8D796C48}" type="datetimeFigureOut">
              <a:rPr lang="fr-FR" smtClean="0">
                <a:solidFill>
                  <a:prstClr val="black">
                    <a:tint val="75000"/>
                  </a:prstClr>
                </a:solidFill>
              </a:rPr>
              <a:pPr/>
              <a:t>11/12/2017</a:t>
            </a:fld>
            <a:endParaRPr lang="fr-FR">
              <a:solidFill>
                <a:prstClr val="black">
                  <a:tint val="75000"/>
                </a:prstClr>
              </a:solidFill>
            </a:endParaRPr>
          </a:p>
        </p:txBody>
      </p:sp>
      <p:sp>
        <p:nvSpPr>
          <p:cNvPr id="8" name="Espace réservé du pied de page 7"/>
          <p:cNvSpPr>
            <a:spLocks noGrp="1"/>
          </p:cNvSpPr>
          <p:nvPr>
            <p:ph type="ftr" sz="quarter" idx="11"/>
          </p:nvPr>
        </p:nvSpPr>
        <p:spPr/>
        <p:txBody>
          <a:bodyPr/>
          <a:lstStyle/>
          <a:p>
            <a:endParaRPr lang="fr-FR">
              <a:solidFill>
                <a:prstClr val="black">
                  <a:tint val="75000"/>
                </a:prstClr>
              </a:solidFill>
            </a:endParaRPr>
          </a:p>
        </p:txBody>
      </p:sp>
      <p:sp>
        <p:nvSpPr>
          <p:cNvPr id="9" name="Espace réservé du numéro de diapositive 8"/>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7543416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e la date 2"/>
          <p:cNvSpPr>
            <a:spLocks noGrp="1"/>
          </p:cNvSpPr>
          <p:nvPr>
            <p:ph type="dt" sz="half" idx="10"/>
          </p:nvPr>
        </p:nvSpPr>
        <p:spPr/>
        <p:txBody>
          <a:bodyPr/>
          <a:lstStyle/>
          <a:p>
            <a:fld id="{47907FAE-2878-1B4E-8144-E9AB8D796C48}" type="datetimeFigureOut">
              <a:rPr lang="fr-FR" smtClean="0">
                <a:solidFill>
                  <a:prstClr val="black">
                    <a:tint val="75000"/>
                  </a:prstClr>
                </a:solidFill>
              </a:rPr>
              <a:pPr/>
              <a:t>11/12/2017</a:t>
            </a:fld>
            <a:endParaRPr lang="fr-FR">
              <a:solidFill>
                <a:prstClr val="black">
                  <a:tint val="75000"/>
                </a:prstClr>
              </a:solidFill>
            </a:endParaRPr>
          </a:p>
        </p:txBody>
      </p:sp>
      <p:sp>
        <p:nvSpPr>
          <p:cNvPr id="4" name="Espace réservé du pied de page 3"/>
          <p:cNvSpPr>
            <a:spLocks noGrp="1"/>
          </p:cNvSpPr>
          <p:nvPr>
            <p:ph type="ftr" sz="quarter" idx="11"/>
          </p:nvPr>
        </p:nvSpPr>
        <p:spPr/>
        <p:txBody>
          <a:bodyPr/>
          <a:lstStyle/>
          <a:p>
            <a:endParaRPr lang="fr-FR">
              <a:solidFill>
                <a:prstClr val="black">
                  <a:tint val="75000"/>
                </a:prstClr>
              </a:solidFill>
            </a:endParaRPr>
          </a:p>
        </p:txBody>
      </p:sp>
      <p:sp>
        <p:nvSpPr>
          <p:cNvPr id="5" name="Espace réservé du numéro de diapositive 4"/>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7334281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7907FAE-2878-1B4E-8144-E9AB8D796C48}" type="datetimeFigureOut">
              <a:rPr lang="fr-FR" smtClean="0">
                <a:solidFill>
                  <a:prstClr val="black">
                    <a:tint val="75000"/>
                  </a:prstClr>
                </a:solidFill>
              </a:rPr>
              <a:pPr/>
              <a:t>11/12/2017</a:t>
            </a:fld>
            <a:endParaRPr lang="fr-FR">
              <a:solidFill>
                <a:prstClr val="black">
                  <a:tint val="75000"/>
                </a:prstClr>
              </a:solidFill>
            </a:endParaRPr>
          </a:p>
        </p:txBody>
      </p:sp>
      <p:sp>
        <p:nvSpPr>
          <p:cNvPr id="3" name="Espace réservé du pied de page 2"/>
          <p:cNvSpPr>
            <a:spLocks noGrp="1"/>
          </p:cNvSpPr>
          <p:nvPr>
            <p:ph type="ftr" sz="quarter" idx="11"/>
          </p:nvPr>
        </p:nvSpPr>
        <p:spPr/>
        <p:txBody>
          <a:bodyPr/>
          <a:lstStyle/>
          <a:p>
            <a:endParaRPr lang="fr-FR">
              <a:solidFill>
                <a:prstClr val="black">
                  <a:tint val="75000"/>
                </a:prstClr>
              </a:solidFill>
            </a:endParaRPr>
          </a:p>
        </p:txBody>
      </p:sp>
      <p:sp>
        <p:nvSpPr>
          <p:cNvPr id="4" name="Espace réservé du numéro de diapositive 3"/>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1971288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et modifiez le titre</a:t>
            </a:r>
            <a:endParaRPr lang="fr-FR"/>
          </a:p>
        </p:txBody>
      </p:sp>
      <p:sp>
        <p:nvSpPr>
          <p:cNvPr id="3" name="Espace réservé du contenu 2"/>
          <p:cNvSpPr>
            <a:spLocks noGrp="1"/>
          </p:cNvSpPr>
          <p:nvPr>
            <p:ph idx="1"/>
          </p:nvPr>
        </p:nvSpPr>
        <p:spPr>
          <a:xfrm>
            <a:off x="3575050" y="273051"/>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7907FAE-2878-1B4E-8144-E9AB8D796C48}" type="datetimeFigureOut">
              <a:rPr lang="fr-FR" smtClean="0">
                <a:solidFill>
                  <a:prstClr val="black">
                    <a:tint val="75000"/>
                  </a:prstClr>
                </a:solidFill>
              </a:rPr>
              <a:pPr/>
              <a:t>11/12/2017</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8797534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1219200" y="5257800"/>
            <a:ext cx="7239000" cy="1143000"/>
          </a:xfrm>
        </p:spPr>
        <p:txBody>
          <a:bodyPr>
            <a:noAutofit/>
          </a:bodyPr>
          <a:lstStyle>
            <a:lvl1pPr algn="l">
              <a:defRPr sz="7200" baseline="0">
                <a:ln w="12700">
                  <a:solidFill>
                    <a:schemeClr val="tx2"/>
                  </a:solidFill>
                </a:ln>
              </a:defRPr>
            </a:lvl1pPr>
          </a:lstStyle>
          <a:p>
            <a:r>
              <a:rPr lang="fr-FR" smtClean="0"/>
              <a:t>Modifiez le style du titre</a:t>
            </a:r>
            <a:endParaRPr lang="en-US" dirty="0"/>
          </a:p>
        </p:txBody>
      </p:sp>
      <p:sp>
        <p:nvSpPr>
          <p:cNvPr id="3" name="Content Placeholder 2"/>
          <p:cNvSpPr>
            <a:spLocks noGrp="1"/>
          </p:cNvSpPr>
          <p:nvPr>
            <p:ph idx="1"/>
          </p:nvPr>
        </p:nvSpPr>
        <p:spPr>
          <a:xfrm>
            <a:off x="1219200" y="838200"/>
            <a:ext cx="7467600" cy="4419600"/>
          </a:xfrm>
        </p:spPr>
        <p:txBody>
          <a:bodyPr>
            <a:normAutofit/>
          </a:bodyPr>
          <a:lstStyle>
            <a:lvl1pPr>
              <a:defRPr sz="2800"/>
            </a:lvl1pPr>
            <a:lvl2pPr>
              <a:defRPr sz="1800">
                <a:solidFill>
                  <a:schemeClr val="tx1"/>
                </a:solidFill>
              </a:defRPr>
            </a:lvl2pPr>
            <a:lvl3pPr>
              <a:defRPr sz="1800">
                <a:solidFill>
                  <a:schemeClr val="tx1"/>
                </a:solidFill>
              </a:defRPr>
            </a:lvl3pPr>
            <a:lvl4pPr>
              <a:defRPr sz="1800">
                <a:solidFill>
                  <a:schemeClr val="tx1"/>
                </a:solidFill>
              </a:defRPr>
            </a:lvl4pPr>
            <a:lvl5pPr>
              <a:defRPr sz="1800">
                <a:solidFill>
                  <a:schemeClr val="tx1"/>
                </a:solidFill>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AA309A6D-C09C-4548-B29A-6CF363A7E532}" type="datetimeFigureOut">
              <a:rPr lang="fr-FR" smtClean="0"/>
              <a:t>11/12/2017</a:t>
            </a:fld>
            <a:endParaRPr lang="fr-BE"/>
          </a:p>
        </p:txBody>
      </p:sp>
      <p:sp>
        <p:nvSpPr>
          <p:cNvPr id="10" name="Slide Number Placeholder 9"/>
          <p:cNvSpPr>
            <a:spLocks noGrp="1"/>
          </p:cNvSpPr>
          <p:nvPr>
            <p:ph type="sldNum" sz="quarter" idx="11"/>
          </p:nvPr>
        </p:nvSpPr>
        <p:spPr/>
        <p:txBody>
          <a:bodyPr/>
          <a:lstStyle/>
          <a:p>
            <a:fld id="{CF4668DC-857F-487D-BFFA-8C0CA5037977}" type="slidenum">
              <a:rPr lang="fr-BE" smtClean="0"/>
              <a:t>‹N°›</a:t>
            </a:fld>
            <a:endParaRPr lang="fr-BE"/>
          </a:p>
        </p:txBody>
      </p:sp>
      <p:sp>
        <p:nvSpPr>
          <p:cNvPr id="12" name="Footer Placeholder 11"/>
          <p:cNvSpPr>
            <a:spLocks noGrp="1"/>
          </p:cNvSpPr>
          <p:nvPr>
            <p:ph type="ftr" sz="quarter" idx="12"/>
          </p:nvPr>
        </p:nvSpPr>
        <p:spPr/>
        <p:txBody>
          <a:bodyPr/>
          <a:lstStyle/>
          <a:p>
            <a:endParaRPr lang="fr-BE"/>
          </a:p>
        </p:txBody>
      </p:sp>
    </p:spTree>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et modifiez le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7"/>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7907FAE-2878-1B4E-8144-E9AB8D796C48}" type="datetimeFigureOut">
              <a:rPr lang="fr-FR" smtClean="0">
                <a:solidFill>
                  <a:prstClr val="black">
                    <a:tint val="75000"/>
                  </a:prstClr>
                </a:solidFill>
              </a:rPr>
              <a:pPr/>
              <a:t>11/12/2017</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23966343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7907FAE-2878-1B4E-8144-E9AB8D796C48}" type="datetimeFigureOut">
              <a:rPr lang="fr-FR" smtClean="0">
                <a:solidFill>
                  <a:prstClr val="black">
                    <a:tint val="75000"/>
                  </a:prstClr>
                </a:solidFill>
              </a:rPr>
              <a:pPr/>
              <a:t>11/12/2017</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85443863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7073907" y="219075"/>
            <a:ext cx="2195513" cy="4681538"/>
          </a:xfrm>
        </p:spPr>
        <p:txBody>
          <a:bodyPr vert="eaVert"/>
          <a:lstStyle/>
          <a:p>
            <a:r>
              <a:rPr lang="fr-FR" smtClean="0"/>
              <a:t>Cliquez et modifiez le titre</a:t>
            </a:r>
            <a:endParaRPr lang="fr-FR"/>
          </a:p>
        </p:txBody>
      </p:sp>
      <p:sp>
        <p:nvSpPr>
          <p:cNvPr id="3" name="Espace réservé du texte vertical 2"/>
          <p:cNvSpPr>
            <a:spLocks noGrp="1"/>
          </p:cNvSpPr>
          <p:nvPr>
            <p:ph type="body" orient="vert" idx="1"/>
          </p:nvPr>
        </p:nvSpPr>
        <p:spPr>
          <a:xfrm>
            <a:off x="487363" y="219075"/>
            <a:ext cx="6434137" cy="4681538"/>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7907FAE-2878-1B4E-8144-E9AB8D796C48}" type="datetimeFigureOut">
              <a:rPr lang="fr-FR" smtClean="0">
                <a:solidFill>
                  <a:prstClr val="black">
                    <a:tint val="75000"/>
                  </a:prstClr>
                </a:solidFill>
              </a:rPr>
              <a:pPr/>
              <a:t>11/12/2017</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85248544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et modifiez le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47907FAE-2878-1B4E-8144-E9AB8D796C48}" type="datetimeFigureOut">
              <a:rPr lang="fr-FR" smtClean="0">
                <a:solidFill>
                  <a:prstClr val="black">
                    <a:tint val="75000"/>
                  </a:prstClr>
                </a:solidFill>
              </a:rPr>
              <a:pPr/>
              <a:t>11/12/2017</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54608128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7907FAE-2878-1B4E-8144-E9AB8D796C48}" type="datetimeFigureOut">
              <a:rPr lang="fr-FR" smtClean="0">
                <a:solidFill>
                  <a:prstClr val="black">
                    <a:tint val="75000"/>
                  </a:prstClr>
                </a:solidFill>
              </a:rPr>
              <a:pPr/>
              <a:t>11/12/2017</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99819515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5" y="4406900"/>
            <a:ext cx="7772400" cy="1362075"/>
          </a:xfrm>
        </p:spPr>
        <p:txBody>
          <a:bodyPr anchor="t"/>
          <a:lstStyle>
            <a:lvl1pPr algn="l">
              <a:defRPr sz="4000" b="1" cap="all"/>
            </a:lvl1pPr>
          </a:lstStyle>
          <a:p>
            <a:r>
              <a:rPr lang="fr-FR" smtClean="0"/>
              <a:t>Cliquez et modifiez le titre</a:t>
            </a:r>
            <a:endParaRPr lang="fr-FR"/>
          </a:p>
        </p:txBody>
      </p:sp>
      <p:sp>
        <p:nvSpPr>
          <p:cNvPr id="3" name="Espace réservé du texte 2"/>
          <p:cNvSpPr>
            <a:spLocks noGrp="1"/>
          </p:cNvSpPr>
          <p:nvPr>
            <p:ph type="body" idx="1"/>
          </p:nvPr>
        </p:nvSpPr>
        <p:spPr>
          <a:xfrm>
            <a:off x="722315" y="2906714"/>
            <a:ext cx="7772400" cy="150018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47907FAE-2878-1B4E-8144-E9AB8D796C48}" type="datetimeFigureOut">
              <a:rPr lang="fr-FR" smtClean="0">
                <a:solidFill>
                  <a:prstClr val="black">
                    <a:tint val="75000"/>
                  </a:prstClr>
                </a:solidFill>
              </a:rPr>
              <a:pPr/>
              <a:t>11/12/2017</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19694290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sz="half" idx="1"/>
          </p:nvPr>
        </p:nvSpPr>
        <p:spPr>
          <a:xfrm>
            <a:off x="487367" y="1279525"/>
            <a:ext cx="4314825" cy="3621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954591" y="1279525"/>
            <a:ext cx="4314825" cy="3621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47907FAE-2878-1B4E-8144-E9AB8D796C48}" type="datetimeFigureOut">
              <a:rPr lang="fr-FR" smtClean="0">
                <a:solidFill>
                  <a:prstClr val="black">
                    <a:tint val="75000"/>
                  </a:prstClr>
                </a:solidFill>
              </a:rPr>
              <a:pPr/>
              <a:t>11/12/2017</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07816400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et modifiez le titre</a:t>
            </a:r>
            <a:endParaRPr lang="fr-FR"/>
          </a:p>
        </p:txBody>
      </p:sp>
      <p:sp>
        <p:nvSpPr>
          <p:cNvPr id="3" name="Espace réservé du texte 2"/>
          <p:cNvSpPr>
            <a:spLocks noGrp="1"/>
          </p:cNvSpPr>
          <p:nvPr>
            <p:ph type="body" idx="1"/>
          </p:nvPr>
        </p:nvSpPr>
        <p:spPr>
          <a:xfrm>
            <a:off x="457204" y="1535112"/>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4"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9" y="1535112"/>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47907FAE-2878-1B4E-8144-E9AB8D796C48}" type="datetimeFigureOut">
              <a:rPr lang="fr-FR" smtClean="0">
                <a:solidFill>
                  <a:prstClr val="black">
                    <a:tint val="75000"/>
                  </a:prstClr>
                </a:solidFill>
              </a:rPr>
              <a:pPr/>
              <a:t>11/12/2017</a:t>
            </a:fld>
            <a:endParaRPr lang="fr-FR">
              <a:solidFill>
                <a:prstClr val="black">
                  <a:tint val="75000"/>
                </a:prstClr>
              </a:solidFill>
            </a:endParaRPr>
          </a:p>
        </p:txBody>
      </p:sp>
      <p:sp>
        <p:nvSpPr>
          <p:cNvPr id="8" name="Espace réservé du pied de page 7"/>
          <p:cNvSpPr>
            <a:spLocks noGrp="1"/>
          </p:cNvSpPr>
          <p:nvPr>
            <p:ph type="ftr" sz="quarter" idx="11"/>
          </p:nvPr>
        </p:nvSpPr>
        <p:spPr/>
        <p:txBody>
          <a:bodyPr/>
          <a:lstStyle/>
          <a:p>
            <a:endParaRPr lang="fr-FR">
              <a:solidFill>
                <a:prstClr val="black">
                  <a:tint val="75000"/>
                </a:prstClr>
              </a:solidFill>
            </a:endParaRPr>
          </a:p>
        </p:txBody>
      </p:sp>
      <p:sp>
        <p:nvSpPr>
          <p:cNvPr id="9" name="Espace réservé du numéro de diapositive 8"/>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54940846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e la date 2"/>
          <p:cNvSpPr>
            <a:spLocks noGrp="1"/>
          </p:cNvSpPr>
          <p:nvPr>
            <p:ph type="dt" sz="half" idx="10"/>
          </p:nvPr>
        </p:nvSpPr>
        <p:spPr/>
        <p:txBody>
          <a:bodyPr/>
          <a:lstStyle/>
          <a:p>
            <a:fld id="{47907FAE-2878-1B4E-8144-E9AB8D796C48}" type="datetimeFigureOut">
              <a:rPr lang="fr-FR" smtClean="0">
                <a:solidFill>
                  <a:prstClr val="black">
                    <a:tint val="75000"/>
                  </a:prstClr>
                </a:solidFill>
              </a:rPr>
              <a:pPr/>
              <a:t>11/12/2017</a:t>
            </a:fld>
            <a:endParaRPr lang="fr-FR">
              <a:solidFill>
                <a:prstClr val="black">
                  <a:tint val="75000"/>
                </a:prstClr>
              </a:solidFill>
            </a:endParaRPr>
          </a:p>
        </p:txBody>
      </p:sp>
      <p:sp>
        <p:nvSpPr>
          <p:cNvPr id="4" name="Espace réservé du pied de page 3"/>
          <p:cNvSpPr>
            <a:spLocks noGrp="1"/>
          </p:cNvSpPr>
          <p:nvPr>
            <p:ph type="ftr" sz="quarter" idx="11"/>
          </p:nvPr>
        </p:nvSpPr>
        <p:spPr/>
        <p:txBody>
          <a:bodyPr/>
          <a:lstStyle/>
          <a:p>
            <a:endParaRPr lang="fr-FR">
              <a:solidFill>
                <a:prstClr val="black">
                  <a:tint val="75000"/>
                </a:prstClr>
              </a:solidFill>
            </a:endParaRPr>
          </a:p>
        </p:txBody>
      </p:sp>
      <p:sp>
        <p:nvSpPr>
          <p:cNvPr id="5" name="Espace réservé du numéro de diapositive 4"/>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13306273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7907FAE-2878-1B4E-8144-E9AB8D796C48}" type="datetimeFigureOut">
              <a:rPr lang="fr-FR" smtClean="0">
                <a:solidFill>
                  <a:prstClr val="black">
                    <a:tint val="75000"/>
                  </a:prstClr>
                </a:solidFill>
              </a:rPr>
              <a:pPr/>
              <a:t>11/12/2017</a:t>
            </a:fld>
            <a:endParaRPr lang="fr-FR">
              <a:solidFill>
                <a:prstClr val="black">
                  <a:tint val="75000"/>
                </a:prstClr>
              </a:solidFill>
            </a:endParaRPr>
          </a:p>
        </p:txBody>
      </p:sp>
      <p:sp>
        <p:nvSpPr>
          <p:cNvPr id="3" name="Espace réservé du pied de page 2"/>
          <p:cNvSpPr>
            <a:spLocks noGrp="1"/>
          </p:cNvSpPr>
          <p:nvPr>
            <p:ph type="ftr" sz="quarter" idx="11"/>
          </p:nvPr>
        </p:nvSpPr>
        <p:spPr/>
        <p:txBody>
          <a:bodyPr/>
          <a:lstStyle/>
          <a:p>
            <a:endParaRPr lang="fr-FR">
              <a:solidFill>
                <a:prstClr val="black">
                  <a:tint val="75000"/>
                </a:prstClr>
              </a:solidFill>
            </a:endParaRPr>
          </a:p>
        </p:txBody>
      </p:sp>
      <p:sp>
        <p:nvSpPr>
          <p:cNvPr id="4" name="Espace réservé du numéro de diapositive 3"/>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2812568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219205" y="4484080"/>
            <a:ext cx="7239001" cy="762000"/>
          </a:xfrm>
        </p:spPr>
        <p:txBody>
          <a:bodyPr bIns="0"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13" name="Title 1"/>
          <p:cNvSpPr>
            <a:spLocks noGrp="1"/>
          </p:cNvSpPr>
          <p:nvPr>
            <p:ph type="title"/>
          </p:nvPr>
        </p:nvSpPr>
        <p:spPr>
          <a:xfrm>
            <a:off x="1219200" y="5257800"/>
            <a:ext cx="7239000" cy="1143000"/>
          </a:xfrm>
        </p:spPr>
        <p:txBody>
          <a:bodyPr>
            <a:noAutofit/>
          </a:bodyPr>
          <a:lstStyle>
            <a:lvl1pPr algn="l">
              <a:defRPr sz="7200" baseline="0">
                <a:ln w="12700">
                  <a:solidFill>
                    <a:schemeClr val="tx2"/>
                  </a:solidFill>
                </a:ln>
              </a:defRPr>
            </a:lvl1pPr>
          </a:lstStyle>
          <a:p>
            <a:r>
              <a:rPr lang="fr-FR" smtClean="0"/>
              <a:t>Modifiez le style du titre</a:t>
            </a:r>
            <a:endParaRPr lang="en-US" dirty="0"/>
          </a:p>
        </p:txBody>
      </p:sp>
      <p:sp>
        <p:nvSpPr>
          <p:cNvPr id="19" name="Date Placeholder 18"/>
          <p:cNvSpPr>
            <a:spLocks noGrp="1"/>
          </p:cNvSpPr>
          <p:nvPr>
            <p:ph type="dt" sz="half" idx="10"/>
          </p:nvPr>
        </p:nvSpPr>
        <p:spPr/>
        <p:txBody>
          <a:bodyPr/>
          <a:lstStyle/>
          <a:p>
            <a:fld id="{AA309A6D-C09C-4548-B29A-6CF363A7E532}" type="datetimeFigureOut">
              <a:rPr lang="fr-FR" smtClean="0"/>
              <a:t>11/12/2017</a:t>
            </a:fld>
            <a:endParaRPr lang="fr-BE"/>
          </a:p>
        </p:txBody>
      </p:sp>
      <p:sp>
        <p:nvSpPr>
          <p:cNvPr id="20" name="Slide Number Placeholder 19"/>
          <p:cNvSpPr>
            <a:spLocks noGrp="1"/>
          </p:cNvSpPr>
          <p:nvPr>
            <p:ph type="sldNum" sz="quarter" idx="11"/>
          </p:nvPr>
        </p:nvSpPr>
        <p:spPr/>
        <p:txBody>
          <a:bodyPr/>
          <a:lstStyle/>
          <a:p>
            <a:fld id="{CF4668DC-857F-487D-BFFA-8C0CA5037977}" type="slidenum">
              <a:rPr lang="fr-BE" smtClean="0"/>
              <a:t>‹N°›</a:t>
            </a:fld>
            <a:endParaRPr lang="fr-BE"/>
          </a:p>
        </p:txBody>
      </p:sp>
      <p:sp>
        <p:nvSpPr>
          <p:cNvPr id="21" name="Footer Placeholder 20"/>
          <p:cNvSpPr>
            <a:spLocks noGrp="1"/>
          </p:cNvSpPr>
          <p:nvPr>
            <p:ph type="ftr" sz="quarter" idx="12"/>
          </p:nvPr>
        </p:nvSpPr>
        <p:spPr/>
        <p:txBody>
          <a:bodyPr/>
          <a:lstStyle/>
          <a:p>
            <a:endParaRPr lang="fr-BE"/>
          </a:p>
        </p:txBody>
      </p:sp>
    </p:spTree>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et modifiez le titre</a:t>
            </a:r>
            <a:endParaRPr lang="fr-FR"/>
          </a:p>
        </p:txBody>
      </p:sp>
      <p:sp>
        <p:nvSpPr>
          <p:cNvPr id="3" name="Espace réservé du contenu 2"/>
          <p:cNvSpPr>
            <a:spLocks noGrp="1"/>
          </p:cNvSpPr>
          <p:nvPr>
            <p:ph idx="1"/>
          </p:nvPr>
        </p:nvSpPr>
        <p:spPr>
          <a:xfrm>
            <a:off x="3575050" y="273051"/>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7907FAE-2878-1B4E-8144-E9AB8D796C48}" type="datetimeFigureOut">
              <a:rPr lang="fr-FR" smtClean="0">
                <a:solidFill>
                  <a:prstClr val="black">
                    <a:tint val="75000"/>
                  </a:prstClr>
                </a:solidFill>
              </a:rPr>
              <a:pPr/>
              <a:t>11/12/2017</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90033309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et modifiez le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7"/>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7907FAE-2878-1B4E-8144-E9AB8D796C48}" type="datetimeFigureOut">
              <a:rPr lang="fr-FR" smtClean="0">
                <a:solidFill>
                  <a:prstClr val="black">
                    <a:tint val="75000"/>
                  </a:prstClr>
                </a:solidFill>
              </a:rPr>
              <a:pPr/>
              <a:t>11/12/2017</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99147978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7907FAE-2878-1B4E-8144-E9AB8D796C48}" type="datetimeFigureOut">
              <a:rPr lang="fr-FR" smtClean="0">
                <a:solidFill>
                  <a:prstClr val="black">
                    <a:tint val="75000"/>
                  </a:prstClr>
                </a:solidFill>
              </a:rPr>
              <a:pPr/>
              <a:t>11/12/2017</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73198566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7073904" y="219075"/>
            <a:ext cx="2195513" cy="4681538"/>
          </a:xfrm>
        </p:spPr>
        <p:txBody>
          <a:bodyPr vert="eaVert"/>
          <a:lstStyle/>
          <a:p>
            <a:r>
              <a:rPr lang="fr-FR" smtClean="0"/>
              <a:t>Cliquez et modifiez le titre</a:t>
            </a:r>
            <a:endParaRPr lang="fr-FR"/>
          </a:p>
        </p:txBody>
      </p:sp>
      <p:sp>
        <p:nvSpPr>
          <p:cNvPr id="3" name="Espace réservé du texte vertical 2"/>
          <p:cNvSpPr>
            <a:spLocks noGrp="1"/>
          </p:cNvSpPr>
          <p:nvPr>
            <p:ph type="body" orient="vert" idx="1"/>
          </p:nvPr>
        </p:nvSpPr>
        <p:spPr>
          <a:xfrm>
            <a:off x="487363" y="219075"/>
            <a:ext cx="6434137" cy="4681538"/>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7907FAE-2878-1B4E-8144-E9AB8D796C48}" type="datetimeFigureOut">
              <a:rPr lang="fr-FR" smtClean="0">
                <a:solidFill>
                  <a:prstClr val="black">
                    <a:tint val="75000"/>
                  </a:prstClr>
                </a:solidFill>
              </a:rPr>
              <a:pPr/>
              <a:t>11/12/2017</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52618851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et modifiez le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47907FAE-2878-1B4E-8144-E9AB8D796C48}" type="datetimeFigureOut">
              <a:rPr lang="fr-FR" smtClean="0">
                <a:solidFill>
                  <a:prstClr val="black">
                    <a:tint val="75000"/>
                  </a:prstClr>
                </a:solidFill>
              </a:rPr>
              <a:pPr/>
              <a:t>11/12/2017</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89003488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7907FAE-2878-1B4E-8144-E9AB8D796C48}" type="datetimeFigureOut">
              <a:rPr lang="fr-FR" smtClean="0">
                <a:solidFill>
                  <a:prstClr val="black">
                    <a:tint val="75000"/>
                  </a:prstClr>
                </a:solidFill>
              </a:rPr>
              <a:pPr/>
              <a:t>11/12/2017</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77285748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4" y="4406900"/>
            <a:ext cx="7772400" cy="1362075"/>
          </a:xfrm>
        </p:spPr>
        <p:txBody>
          <a:bodyPr anchor="t"/>
          <a:lstStyle>
            <a:lvl1pPr algn="l">
              <a:defRPr sz="4000" b="1" cap="all"/>
            </a:lvl1pPr>
          </a:lstStyle>
          <a:p>
            <a:r>
              <a:rPr lang="fr-FR" smtClean="0"/>
              <a:t>Cliquez et modifiez le titre</a:t>
            </a:r>
            <a:endParaRPr lang="fr-FR"/>
          </a:p>
        </p:txBody>
      </p:sp>
      <p:sp>
        <p:nvSpPr>
          <p:cNvPr id="3" name="Espace réservé du texte 2"/>
          <p:cNvSpPr>
            <a:spLocks noGrp="1"/>
          </p:cNvSpPr>
          <p:nvPr>
            <p:ph type="body" idx="1"/>
          </p:nvPr>
        </p:nvSpPr>
        <p:spPr>
          <a:xfrm>
            <a:off x="722314" y="2906714"/>
            <a:ext cx="7772400" cy="150018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47907FAE-2878-1B4E-8144-E9AB8D796C48}" type="datetimeFigureOut">
              <a:rPr lang="fr-FR" smtClean="0">
                <a:solidFill>
                  <a:prstClr val="black">
                    <a:tint val="75000"/>
                  </a:prstClr>
                </a:solidFill>
              </a:rPr>
              <a:pPr/>
              <a:t>11/12/2017</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44331487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sz="half" idx="1"/>
          </p:nvPr>
        </p:nvSpPr>
        <p:spPr>
          <a:xfrm>
            <a:off x="487364" y="1279525"/>
            <a:ext cx="4314825" cy="3621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954589" y="1279525"/>
            <a:ext cx="4314825" cy="3621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47907FAE-2878-1B4E-8144-E9AB8D796C48}" type="datetimeFigureOut">
              <a:rPr lang="fr-FR" smtClean="0">
                <a:solidFill>
                  <a:prstClr val="black">
                    <a:tint val="75000"/>
                  </a:prstClr>
                </a:solidFill>
              </a:rPr>
              <a:pPr/>
              <a:t>11/12/2017</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68651527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et modifiez le titre</a:t>
            </a:r>
            <a:endParaRPr lang="fr-FR"/>
          </a:p>
        </p:txBody>
      </p:sp>
      <p:sp>
        <p:nvSpPr>
          <p:cNvPr id="3" name="Espace réservé du texte 2"/>
          <p:cNvSpPr>
            <a:spLocks noGrp="1"/>
          </p:cNvSpPr>
          <p:nvPr>
            <p:ph type="body" idx="1"/>
          </p:nvPr>
        </p:nvSpPr>
        <p:spPr>
          <a:xfrm>
            <a:off x="457201" y="1535112"/>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6" y="1535112"/>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47907FAE-2878-1B4E-8144-E9AB8D796C48}" type="datetimeFigureOut">
              <a:rPr lang="fr-FR" smtClean="0">
                <a:solidFill>
                  <a:prstClr val="black">
                    <a:tint val="75000"/>
                  </a:prstClr>
                </a:solidFill>
              </a:rPr>
              <a:pPr/>
              <a:t>11/12/2017</a:t>
            </a:fld>
            <a:endParaRPr lang="fr-FR">
              <a:solidFill>
                <a:prstClr val="black">
                  <a:tint val="75000"/>
                </a:prstClr>
              </a:solidFill>
            </a:endParaRPr>
          </a:p>
        </p:txBody>
      </p:sp>
      <p:sp>
        <p:nvSpPr>
          <p:cNvPr id="8" name="Espace réservé du pied de page 7"/>
          <p:cNvSpPr>
            <a:spLocks noGrp="1"/>
          </p:cNvSpPr>
          <p:nvPr>
            <p:ph type="ftr" sz="quarter" idx="11"/>
          </p:nvPr>
        </p:nvSpPr>
        <p:spPr/>
        <p:txBody>
          <a:bodyPr/>
          <a:lstStyle/>
          <a:p>
            <a:endParaRPr lang="fr-FR">
              <a:solidFill>
                <a:prstClr val="black">
                  <a:tint val="75000"/>
                </a:prstClr>
              </a:solidFill>
            </a:endParaRPr>
          </a:p>
        </p:txBody>
      </p:sp>
      <p:sp>
        <p:nvSpPr>
          <p:cNvPr id="9" name="Espace réservé du numéro de diapositive 8"/>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36065170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e la date 2"/>
          <p:cNvSpPr>
            <a:spLocks noGrp="1"/>
          </p:cNvSpPr>
          <p:nvPr>
            <p:ph type="dt" sz="half" idx="10"/>
          </p:nvPr>
        </p:nvSpPr>
        <p:spPr/>
        <p:txBody>
          <a:bodyPr/>
          <a:lstStyle/>
          <a:p>
            <a:fld id="{47907FAE-2878-1B4E-8144-E9AB8D796C48}" type="datetimeFigureOut">
              <a:rPr lang="fr-FR" smtClean="0">
                <a:solidFill>
                  <a:prstClr val="black">
                    <a:tint val="75000"/>
                  </a:prstClr>
                </a:solidFill>
              </a:rPr>
              <a:pPr/>
              <a:t>11/12/2017</a:t>
            </a:fld>
            <a:endParaRPr lang="fr-FR">
              <a:solidFill>
                <a:prstClr val="black">
                  <a:tint val="75000"/>
                </a:prstClr>
              </a:solidFill>
            </a:endParaRPr>
          </a:p>
        </p:txBody>
      </p:sp>
      <p:sp>
        <p:nvSpPr>
          <p:cNvPr id="4" name="Espace réservé du pied de page 3"/>
          <p:cNvSpPr>
            <a:spLocks noGrp="1"/>
          </p:cNvSpPr>
          <p:nvPr>
            <p:ph type="ftr" sz="quarter" idx="11"/>
          </p:nvPr>
        </p:nvSpPr>
        <p:spPr/>
        <p:txBody>
          <a:bodyPr/>
          <a:lstStyle/>
          <a:p>
            <a:endParaRPr lang="fr-FR">
              <a:solidFill>
                <a:prstClr val="black">
                  <a:tint val="75000"/>
                </a:prstClr>
              </a:solidFill>
            </a:endParaRPr>
          </a:p>
        </p:txBody>
      </p:sp>
      <p:sp>
        <p:nvSpPr>
          <p:cNvPr id="5" name="Espace réservé du numéro de diapositive 4"/>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4550297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5" name="Date Placeholder 4"/>
          <p:cNvSpPr>
            <a:spLocks noGrp="1"/>
          </p:cNvSpPr>
          <p:nvPr>
            <p:ph type="dt" sz="half" idx="10"/>
          </p:nvPr>
        </p:nvSpPr>
        <p:spPr/>
        <p:txBody>
          <a:bodyPr/>
          <a:lstStyle/>
          <a:p>
            <a:fld id="{AA309A6D-C09C-4548-B29A-6CF363A7E532}" type="datetimeFigureOut">
              <a:rPr lang="fr-FR" smtClean="0"/>
              <a:t>11/12/2017</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CF4668DC-857F-487D-BFFA-8C0CA5037977}" type="slidenum">
              <a:rPr lang="fr-BE" smtClean="0"/>
              <a:t>‹N°›</a:t>
            </a:fld>
            <a:endParaRPr lang="fr-BE"/>
          </a:p>
        </p:txBody>
      </p:sp>
      <p:sp>
        <p:nvSpPr>
          <p:cNvPr id="9" name="Content Placeholder 8"/>
          <p:cNvSpPr>
            <a:spLocks noGrp="1"/>
          </p:cNvSpPr>
          <p:nvPr>
            <p:ph sz="quarter" idx="13"/>
          </p:nvPr>
        </p:nvSpPr>
        <p:spPr>
          <a:xfrm>
            <a:off x="1216152" y="841248"/>
            <a:ext cx="3730752" cy="438912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11" name="Content Placeholder 10"/>
          <p:cNvSpPr>
            <a:spLocks noGrp="1"/>
          </p:cNvSpPr>
          <p:nvPr>
            <p:ph sz="quarter" idx="14"/>
          </p:nvPr>
        </p:nvSpPr>
        <p:spPr>
          <a:xfrm>
            <a:off x="5102352" y="841248"/>
            <a:ext cx="3730752" cy="438912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Tree>
  </p:cSld>
  <p:clrMapOvr>
    <a:masterClrMapping/>
  </p:clrMapOvr>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7907FAE-2878-1B4E-8144-E9AB8D796C48}" type="datetimeFigureOut">
              <a:rPr lang="fr-FR" smtClean="0">
                <a:solidFill>
                  <a:prstClr val="black">
                    <a:tint val="75000"/>
                  </a:prstClr>
                </a:solidFill>
              </a:rPr>
              <a:pPr/>
              <a:t>11/12/2017</a:t>
            </a:fld>
            <a:endParaRPr lang="fr-FR">
              <a:solidFill>
                <a:prstClr val="black">
                  <a:tint val="75000"/>
                </a:prstClr>
              </a:solidFill>
            </a:endParaRPr>
          </a:p>
        </p:txBody>
      </p:sp>
      <p:sp>
        <p:nvSpPr>
          <p:cNvPr id="3" name="Espace réservé du pied de page 2"/>
          <p:cNvSpPr>
            <a:spLocks noGrp="1"/>
          </p:cNvSpPr>
          <p:nvPr>
            <p:ph type="ftr" sz="quarter" idx="11"/>
          </p:nvPr>
        </p:nvSpPr>
        <p:spPr/>
        <p:txBody>
          <a:bodyPr/>
          <a:lstStyle/>
          <a:p>
            <a:endParaRPr lang="fr-FR">
              <a:solidFill>
                <a:prstClr val="black">
                  <a:tint val="75000"/>
                </a:prstClr>
              </a:solidFill>
            </a:endParaRPr>
          </a:p>
        </p:txBody>
      </p:sp>
      <p:sp>
        <p:nvSpPr>
          <p:cNvPr id="4" name="Espace réservé du numéro de diapositive 3"/>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55387686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et modifiez le titre</a:t>
            </a:r>
            <a:endParaRPr lang="fr-FR"/>
          </a:p>
        </p:txBody>
      </p:sp>
      <p:sp>
        <p:nvSpPr>
          <p:cNvPr id="3" name="Espace réservé du contenu 2"/>
          <p:cNvSpPr>
            <a:spLocks noGrp="1"/>
          </p:cNvSpPr>
          <p:nvPr>
            <p:ph idx="1"/>
          </p:nvPr>
        </p:nvSpPr>
        <p:spPr>
          <a:xfrm>
            <a:off x="3575050" y="273051"/>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7907FAE-2878-1B4E-8144-E9AB8D796C48}" type="datetimeFigureOut">
              <a:rPr lang="fr-FR" smtClean="0">
                <a:solidFill>
                  <a:prstClr val="black">
                    <a:tint val="75000"/>
                  </a:prstClr>
                </a:solidFill>
              </a:rPr>
              <a:pPr/>
              <a:t>11/12/2017</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428834593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et modifiez le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7"/>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7907FAE-2878-1B4E-8144-E9AB8D796C48}" type="datetimeFigureOut">
              <a:rPr lang="fr-FR" smtClean="0">
                <a:solidFill>
                  <a:prstClr val="black">
                    <a:tint val="75000"/>
                  </a:prstClr>
                </a:solidFill>
              </a:rPr>
              <a:pPr/>
              <a:t>11/12/2017</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76113662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7907FAE-2878-1B4E-8144-E9AB8D796C48}" type="datetimeFigureOut">
              <a:rPr lang="fr-FR" smtClean="0">
                <a:solidFill>
                  <a:prstClr val="black">
                    <a:tint val="75000"/>
                  </a:prstClr>
                </a:solidFill>
              </a:rPr>
              <a:pPr/>
              <a:t>11/12/2017</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05376722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7073901" y="219075"/>
            <a:ext cx="2195513" cy="4681538"/>
          </a:xfrm>
        </p:spPr>
        <p:txBody>
          <a:bodyPr vert="eaVert"/>
          <a:lstStyle/>
          <a:p>
            <a:r>
              <a:rPr lang="fr-FR" smtClean="0"/>
              <a:t>Cliquez et modifiez le titre</a:t>
            </a:r>
            <a:endParaRPr lang="fr-FR"/>
          </a:p>
        </p:txBody>
      </p:sp>
      <p:sp>
        <p:nvSpPr>
          <p:cNvPr id="3" name="Espace réservé du texte vertical 2"/>
          <p:cNvSpPr>
            <a:spLocks noGrp="1"/>
          </p:cNvSpPr>
          <p:nvPr>
            <p:ph type="body" orient="vert" idx="1"/>
          </p:nvPr>
        </p:nvSpPr>
        <p:spPr>
          <a:xfrm>
            <a:off x="487363" y="219075"/>
            <a:ext cx="6434137" cy="4681538"/>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7907FAE-2878-1B4E-8144-E9AB8D796C48}" type="datetimeFigureOut">
              <a:rPr lang="fr-FR" smtClean="0">
                <a:solidFill>
                  <a:prstClr val="black">
                    <a:tint val="75000"/>
                  </a:prstClr>
                </a:solidFill>
              </a:rPr>
              <a:pPr/>
              <a:t>11/12/2017</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91382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1219200" y="841248"/>
            <a:ext cx="3733800" cy="533400"/>
          </a:xfrm>
        </p:spPr>
        <p:txBody>
          <a:bodyPr anchor="t">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5" name="Text Placeholder 4"/>
          <p:cNvSpPr>
            <a:spLocks noGrp="1"/>
          </p:cNvSpPr>
          <p:nvPr>
            <p:ph type="body" sz="quarter" idx="3"/>
          </p:nvPr>
        </p:nvSpPr>
        <p:spPr>
          <a:xfrm>
            <a:off x="5105400" y="841248"/>
            <a:ext cx="3735267" cy="533400"/>
          </a:xfrm>
        </p:spPr>
        <p:txBody>
          <a:bodyPr anchor="t">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7" name="Date Placeholder 6"/>
          <p:cNvSpPr>
            <a:spLocks noGrp="1"/>
          </p:cNvSpPr>
          <p:nvPr>
            <p:ph type="dt" sz="half" idx="10"/>
          </p:nvPr>
        </p:nvSpPr>
        <p:spPr/>
        <p:txBody>
          <a:bodyPr/>
          <a:lstStyle/>
          <a:p>
            <a:fld id="{AA309A6D-C09C-4548-B29A-6CF363A7E532}" type="datetimeFigureOut">
              <a:rPr lang="fr-FR" smtClean="0"/>
              <a:t>11/12/2017</a:t>
            </a:fld>
            <a:endParaRPr lang="fr-BE"/>
          </a:p>
        </p:txBody>
      </p:sp>
      <p:sp>
        <p:nvSpPr>
          <p:cNvPr id="8" name="Footer Placeholder 7"/>
          <p:cNvSpPr>
            <a:spLocks noGrp="1"/>
          </p:cNvSpPr>
          <p:nvPr>
            <p:ph type="ftr" sz="quarter" idx="11"/>
          </p:nvPr>
        </p:nvSpPr>
        <p:spPr/>
        <p:txBody>
          <a:bodyPr/>
          <a:lstStyle/>
          <a:p>
            <a:endParaRPr lang="fr-BE"/>
          </a:p>
        </p:txBody>
      </p:sp>
      <p:sp>
        <p:nvSpPr>
          <p:cNvPr id="9" name="Slide Number Placeholder 8"/>
          <p:cNvSpPr>
            <a:spLocks noGrp="1"/>
          </p:cNvSpPr>
          <p:nvPr>
            <p:ph type="sldNum" sz="quarter" idx="12"/>
          </p:nvPr>
        </p:nvSpPr>
        <p:spPr/>
        <p:txBody>
          <a:bodyPr/>
          <a:lstStyle/>
          <a:p>
            <a:fld id="{CF4668DC-857F-487D-BFFA-8C0CA5037977}" type="slidenum">
              <a:rPr lang="fr-BE" smtClean="0"/>
              <a:t>‹N°›</a:t>
            </a:fld>
            <a:endParaRPr lang="fr-BE"/>
          </a:p>
        </p:txBody>
      </p:sp>
      <p:sp>
        <p:nvSpPr>
          <p:cNvPr id="11" name="Content Placeholder 10"/>
          <p:cNvSpPr>
            <a:spLocks noGrp="1"/>
          </p:cNvSpPr>
          <p:nvPr>
            <p:ph sz="quarter" idx="13"/>
          </p:nvPr>
        </p:nvSpPr>
        <p:spPr>
          <a:xfrm>
            <a:off x="1216152" y="1380744"/>
            <a:ext cx="3730752" cy="384048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13" name="Content Placeholder 12"/>
          <p:cNvSpPr>
            <a:spLocks noGrp="1"/>
          </p:cNvSpPr>
          <p:nvPr>
            <p:ph sz="quarter" idx="14"/>
          </p:nvPr>
        </p:nvSpPr>
        <p:spPr>
          <a:xfrm>
            <a:off x="5102352" y="1380743"/>
            <a:ext cx="3730752" cy="384048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AA309A6D-C09C-4548-B29A-6CF363A7E532}" type="datetimeFigureOut">
              <a:rPr lang="fr-FR" smtClean="0"/>
              <a:t>11/12/2017</a:t>
            </a:fld>
            <a:endParaRPr lang="fr-BE"/>
          </a:p>
        </p:txBody>
      </p:sp>
      <p:sp>
        <p:nvSpPr>
          <p:cNvPr id="4" name="Footer Placeholder 3"/>
          <p:cNvSpPr>
            <a:spLocks noGrp="1"/>
          </p:cNvSpPr>
          <p:nvPr>
            <p:ph type="ftr" sz="quarter" idx="11"/>
          </p:nvPr>
        </p:nvSpPr>
        <p:spPr/>
        <p:txBody>
          <a:bodyPr/>
          <a:lstStyle/>
          <a:p>
            <a:endParaRPr lang="fr-BE"/>
          </a:p>
        </p:txBody>
      </p:sp>
      <p:sp>
        <p:nvSpPr>
          <p:cNvPr id="5" name="Slide Number Placeholder 4"/>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AA309A6D-C09C-4548-B29A-6CF363A7E532}" type="datetimeFigureOut">
              <a:rPr lang="fr-FR" smtClean="0"/>
              <a:t>11/12/2017</a:t>
            </a:fld>
            <a:endParaRPr lang="fr-BE"/>
          </a:p>
        </p:txBody>
      </p:sp>
      <p:sp>
        <p:nvSpPr>
          <p:cNvPr id="6" name="Slide Number Placeholder 5"/>
          <p:cNvSpPr>
            <a:spLocks noGrp="1"/>
          </p:cNvSpPr>
          <p:nvPr>
            <p:ph type="sldNum" sz="quarter" idx="11"/>
          </p:nvPr>
        </p:nvSpPr>
        <p:spPr/>
        <p:txBody>
          <a:bodyPr/>
          <a:lstStyle/>
          <a:p>
            <a:fld id="{CF4668DC-857F-487D-BFFA-8C0CA5037977}" type="slidenum">
              <a:rPr lang="fr-BE" smtClean="0"/>
              <a:t>‹N°›</a:t>
            </a:fld>
            <a:endParaRPr lang="fr-BE"/>
          </a:p>
        </p:txBody>
      </p:sp>
      <p:sp>
        <p:nvSpPr>
          <p:cNvPr id="7" name="Footer Placeholder 6"/>
          <p:cNvSpPr>
            <a:spLocks noGrp="1"/>
          </p:cNvSpPr>
          <p:nvPr>
            <p:ph type="ftr" sz="quarter" idx="12"/>
          </p:nvPr>
        </p:nvSpPr>
        <p:spPr/>
        <p:txBody>
          <a:bodyPr/>
          <a:lstStyle/>
          <a:p>
            <a:endParaRPr lang="fr-BE"/>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715004" y="395288"/>
            <a:ext cx="3008313" cy="1162050"/>
          </a:xfrm>
        </p:spPr>
        <p:txBody>
          <a:bodyPr anchor="b"/>
          <a:lstStyle>
            <a:lvl1pPr algn="l">
              <a:defRPr sz="2000" b="1">
                <a:ln>
                  <a:noFill/>
                </a:ln>
                <a:solidFill>
                  <a:srgbClr val="FF7605"/>
                </a:solidFill>
                <a:effectLst/>
              </a:defRPr>
            </a:lvl1pPr>
          </a:lstStyle>
          <a:p>
            <a:r>
              <a:rPr lang="fr-FR" smtClean="0"/>
              <a:t>Modifiez le style du titre</a:t>
            </a:r>
            <a:endParaRPr lang="en-US" dirty="0"/>
          </a:p>
        </p:txBody>
      </p:sp>
      <p:sp>
        <p:nvSpPr>
          <p:cNvPr id="4" name="Text Placeholder 3"/>
          <p:cNvSpPr>
            <a:spLocks noGrp="1"/>
          </p:cNvSpPr>
          <p:nvPr>
            <p:ph type="body" sz="half" idx="2"/>
          </p:nvPr>
        </p:nvSpPr>
        <p:spPr>
          <a:xfrm>
            <a:off x="5715004" y="1557337"/>
            <a:ext cx="3008313" cy="4386263"/>
          </a:xfrm>
        </p:spPr>
        <p:txBody>
          <a:bodyPr/>
          <a:lstStyle>
            <a:lvl1pPr marL="0" indent="0">
              <a:buNone/>
              <a:defRPr sz="1400">
                <a:solidFill>
                  <a:schemeClr val="tx1">
                    <a:lumMod val="50000"/>
                    <a:lumOff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Content Placeholder 13"/>
          <p:cNvSpPr>
            <a:spLocks noGrp="1"/>
          </p:cNvSpPr>
          <p:nvPr>
            <p:ph sz="quarter" idx="13"/>
          </p:nvPr>
        </p:nvSpPr>
        <p:spPr>
          <a:xfrm>
            <a:off x="914400" y="381000"/>
            <a:ext cx="4800600" cy="59436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9" name="Date Placeholder 8"/>
          <p:cNvSpPr>
            <a:spLocks noGrp="1"/>
          </p:cNvSpPr>
          <p:nvPr>
            <p:ph type="dt" sz="half" idx="14"/>
          </p:nvPr>
        </p:nvSpPr>
        <p:spPr/>
        <p:txBody>
          <a:bodyPr/>
          <a:lstStyle/>
          <a:p>
            <a:fld id="{AA309A6D-C09C-4548-B29A-6CF363A7E532}" type="datetimeFigureOut">
              <a:rPr lang="fr-FR" smtClean="0"/>
              <a:t>11/12/2017</a:t>
            </a:fld>
            <a:endParaRPr lang="fr-BE"/>
          </a:p>
        </p:txBody>
      </p:sp>
      <p:sp>
        <p:nvSpPr>
          <p:cNvPr id="10" name="Slide Number Placeholder 9"/>
          <p:cNvSpPr>
            <a:spLocks noGrp="1"/>
          </p:cNvSpPr>
          <p:nvPr>
            <p:ph type="sldNum" sz="quarter" idx="15"/>
          </p:nvPr>
        </p:nvSpPr>
        <p:spPr/>
        <p:txBody>
          <a:bodyPr/>
          <a:lstStyle/>
          <a:p>
            <a:fld id="{CF4668DC-857F-487D-BFFA-8C0CA5037977}" type="slidenum">
              <a:rPr lang="fr-BE" smtClean="0"/>
              <a:t>‹N°›</a:t>
            </a:fld>
            <a:endParaRPr lang="fr-BE"/>
          </a:p>
        </p:txBody>
      </p:sp>
      <p:sp>
        <p:nvSpPr>
          <p:cNvPr id="13" name="Footer Placeholder 12"/>
          <p:cNvSpPr>
            <a:spLocks noGrp="1"/>
          </p:cNvSpPr>
          <p:nvPr>
            <p:ph type="ftr" sz="quarter" idx="16"/>
          </p:nvPr>
        </p:nvSpPr>
        <p:spPr/>
        <p:txBody>
          <a:bodyPr/>
          <a:lstStyle/>
          <a:p>
            <a:endParaRPr lang="fr-BE"/>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219200" y="4624757"/>
            <a:ext cx="5486400" cy="404446"/>
          </a:xfrm>
        </p:spPr>
        <p:txBody>
          <a:bodyPr bIns="0" anchor="b"/>
          <a:lstStyle>
            <a:lvl1pPr algn="l">
              <a:defRPr sz="2000" b="1">
                <a:ln w="12700">
                  <a:noFill/>
                </a:ln>
                <a:solidFill>
                  <a:schemeClr val="tx1"/>
                </a:solidFill>
                <a:effectLst/>
              </a:defRPr>
            </a:lvl1pPr>
          </a:lstStyle>
          <a:p>
            <a:r>
              <a:rPr lang="fr-FR" smtClean="0"/>
              <a:t>Modifiez le style du titre</a:t>
            </a:r>
            <a:endParaRPr lang="en-US" dirty="0"/>
          </a:p>
        </p:txBody>
      </p:sp>
      <p:sp>
        <p:nvSpPr>
          <p:cNvPr id="3" name="Picture Placeholder 2"/>
          <p:cNvSpPr>
            <a:spLocks noGrp="1"/>
          </p:cNvSpPr>
          <p:nvPr>
            <p:ph type="pic" idx="1"/>
          </p:nvPr>
        </p:nvSpPr>
        <p:spPr>
          <a:xfrm>
            <a:off x="1323977" y="381001"/>
            <a:ext cx="5867400" cy="408146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a:p>
        </p:txBody>
      </p:sp>
      <p:sp>
        <p:nvSpPr>
          <p:cNvPr id="4" name="Text Placeholder 3"/>
          <p:cNvSpPr>
            <a:spLocks noGrp="1"/>
          </p:cNvSpPr>
          <p:nvPr>
            <p:ph type="body" sz="half" idx="2"/>
          </p:nvPr>
        </p:nvSpPr>
        <p:spPr>
          <a:xfrm>
            <a:off x="1219200" y="5029200"/>
            <a:ext cx="4038600" cy="1371600"/>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AA309A6D-C09C-4548-B29A-6CF363A7E532}" type="datetimeFigureOut">
              <a:rPr lang="fr-FR" smtClean="0"/>
              <a:t>11/12/2017</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228600" cy="6858000"/>
          </a:xfrm>
          <a:prstGeom prst="rect">
            <a:avLst/>
          </a:prstGeom>
          <a:gradFill>
            <a:gsLst>
              <a:gs pos="0">
                <a:schemeClr val="accent1"/>
              </a:gs>
              <a:gs pos="52000">
                <a:schemeClr val="accent6">
                  <a:lumMod val="75000"/>
                </a:schemeClr>
              </a:gs>
              <a:gs pos="100000">
                <a:schemeClr val="accent6">
                  <a:lumMod val="50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innerShdw blurRad="63500" dist="50800" dir="18900000">
                  <a:prstClr val="black">
                    <a:alpha val="50000"/>
                  </a:prstClr>
                </a:innerShdw>
              </a:effectLst>
            </a:endParaRPr>
          </a:p>
        </p:txBody>
      </p:sp>
      <p:sp>
        <p:nvSpPr>
          <p:cNvPr id="13" name="Rectangle 12"/>
          <p:cNvSpPr/>
          <p:nvPr/>
        </p:nvSpPr>
        <p:spPr>
          <a:xfrm>
            <a:off x="0" y="0"/>
            <a:ext cx="228600" cy="6858000"/>
          </a:xfrm>
          <a:prstGeom prst="rect">
            <a:avLst/>
          </a:prstGeom>
          <a:gradFill>
            <a:gsLst>
              <a:gs pos="0">
                <a:schemeClr val="accent1">
                  <a:lumMod val="60000"/>
                  <a:lumOff val="40000"/>
                </a:schemeClr>
              </a:gs>
              <a:gs pos="50000">
                <a:schemeClr val="accent1"/>
              </a:gs>
              <a:gs pos="100000">
                <a:schemeClr val="accent6">
                  <a:lumMod val="75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innerShdw blurRad="63500" dist="50800" dir="18900000">
                  <a:prstClr val="black">
                    <a:alpha val="50000"/>
                  </a:prstClr>
                </a:innerShdw>
              </a:effectLst>
            </a:endParaRPr>
          </a:p>
        </p:txBody>
      </p:sp>
      <p:sp>
        <p:nvSpPr>
          <p:cNvPr id="2" name="Title Placeholder 1"/>
          <p:cNvSpPr>
            <a:spLocks noGrp="1"/>
          </p:cNvSpPr>
          <p:nvPr>
            <p:ph type="title"/>
          </p:nvPr>
        </p:nvSpPr>
        <p:spPr>
          <a:xfrm>
            <a:off x="1219200" y="5257800"/>
            <a:ext cx="7239000" cy="1143000"/>
          </a:xfrm>
          <a:prstGeom prst="rect">
            <a:avLst/>
          </a:prstGeom>
        </p:spPr>
        <p:txBody>
          <a:bodyPr vert="horz" lIns="91440" tIns="45720" rIns="91440" bIns="45720" rtlCol="0" anchor="b">
            <a:noAutofit/>
          </a:bodyPr>
          <a:lstStyle/>
          <a:p>
            <a:endParaRPr lang="en-US" dirty="0"/>
          </a:p>
        </p:txBody>
      </p:sp>
      <p:sp>
        <p:nvSpPr>
          <p:cNvPr id="3" name="Text Placeholder 2"/>
          <p:cNvSpPr>
            <a:spLocks noGrp="1"/>
          </p:cNvSpPr>
          <p:nvPr>
            <p:ph type="body" idx="1"/>
          </p:nvPr>
        </p:nvSpPr>
        <p:spPr>
          <a:xfrm>
            <a:off x="1219200" y="838200"/>
            <a:ext cx="7467600" cy="44196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Footer Placeholder 4"/>
          <p:cNvSpPr>
            <a:spLocks noGrp="1"/>
          </p:cNvSpPr>
          <p:nvPr>
            <p:ph type="ftr" sz="quarter" idx="3"/>
          </p:nvPr>
        </p:nvSpPr>
        <p:spPr>
          <a:xfrm>
            <a:off x="1259680" y="6553200"/>
            <a:ext cx="7162800" cy="228600"/>
          </a:xfrm>
          <a:prstGeom prst="rect">
            <a:avLst/>
          </a:prstGeom>
        </p:spPr>
        <p:txBody>
          <a:bodyPr vert="horz" lIns="91440" tIns="45720" rIns="91440" bIns="45720" rtlCol="0" anchor="ctr"/>
          <a:lstStyle>
            <a:lvl1pPr algn="l">
              <a:defRPr sz="1200">
                <a:solidFill>
                  <a:schemeClr val="tx1">
                    <a:lumMod val="60000"/>
                    <a:lumOff val="40000"/>
                  </a:schemeClr>
                </a:solidFill>
              </a:defRPr>
            </a:lvl1pPr>
          </a:lstStyle>
          <a:p>
            <a:endParaRPr lang="fr-BE"/>
          </a:p>
        </p:txBody>
      </p:sp>
      <p:sp>
        <p:nvSpPr>
          <p:cNvPr id="6" name="Slide Number Placeholder 5"/>
          <p:cNvSpPr>
            <a:spLocks noGrp="1"/>
          </p:cNvSpPr>
          <p:nvPr>
            <p:ph type="sldNum" sz="quarter" idx="4"/>
          </p:nvPr>
        </p:nvSpPr>
        <p:spPr>
          <a:xfrm>
            <a:off x="8686800" y="5740400"/>
            <a:ext cx="381000" cy="365125"/>
          </a:xfrm>
          <a:prstGeom prst="rect">
            <a:avLst/>
          </a:prstGeom>
        </p:spPr>
        <p:txBody>
          <a:bodyPr vert="horz" lIns="91440" tIns="45720" rIns="91440" bIns="45720" rtlCol="0" anchor="ctr"/>
          <a:lstStyle>
            <a:lvl1pPr algn="l">
              <a:defRPr sz="1200" b="0">
                <a:solidFill>
                  <a:schemeClr val="tx2">
                    <a:lumMod val="60000"/>
                    <a:lumOff val="40000"/>
                  </a:schemeClr>
                </a:solidFill>
              </a:defRPr>
            </a:lvl1pPr>
          </a:lstStyle>
          <a:p>
            <a:fld id="{CF4668DC-857F-487D-BFFA-8C0CA5037977}" type="slidenum">
              <a:rPr lang="fr-BE" smtClean="0"/>
              <a:t>‹N°›</a:t>
            </a:fld>
            <a:endParaRPr lang="fr-BE"/>
          </a:p>
        </p:txBody>
      </p:sp>
      <p:sp>
        <p:nvSpPr>
          <p:cNvPr id="16" name="Freeform 5"/>
          <p:cNvSpPr>
            <a:spLocks/>
          </p:cNvSpPr>
          <p:nvPr/>
        </p:nvSpPr>
        <p:spPr bwMode="auto">
          <a:xfrm>
            <a:off x="8453438" y="571500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solidFill>
            <a:schemeClr val="tx2">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 name="Date Placeholder 3"/>
          <p:cNvSpPr>
            <a:spLocks noGrp="1"/>
          </p:cNvSpPr>
          <p:nvPr>
            <p:ph type="dt" sz="half" idx="2"/>
          </p:nvPr>
        </p:nvSpPr>
        <p:spPr>
          <a:xfrm rot="16200000">
            <a:off x="-1198676" y="4821116"/>
            <a:ext cx="2625969" cy="228600"/>
          </a:xfrm>
          <a:prstGeom prst="rect">
            <a:avLst/>
          </a:prstGeom>
        </p:spPr>
        <p:txBody>
          <a:bodyPr vert="horz" lIns="91440" tIns="45720" rIns="91440" bIns="45720" rtlCol="0" anchor="ctr"/>
          <a:lstStyle>
            <a:lvl1pPr algn="l">
              <a:defRPr sz="1200">
                <a:solidFill>
                  <a:srgbClr val="FFFFFF"/>
                </a:solidFill>
              </a:defRPr>
            </a:lvl1pPr>
          </a:lstStyle>
          <a:p>
            <a:fld id="{AA309A6D-C09C-4548-B29A-6CF363A7E532}" type="datetimeFigureOut">
              <a:rPr lang="fr-FR" smtClean="0"/>
              <a:t>11/12/2017</a:t>
            </a:fld>
            <a:endParaRPr lang="fr-BE"/>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grpId="0" nodeType="withEffect">
                                  <p:stCondLst>
                                    <p:cond delay="500"/>
                                  </p:stCondLst>
                                  <p:childTnLst>
                                    <p:animEffect transition="out" filter="fade">
                                      <p:cBhvr>
                                        <p:cTn id="6" dur="2000"/>
                                        <p:tgtEl>
                                          <p:spTgt spid="13"/>
                                        </p:tgtEl>
                                      </p:cBhvr>
                                    </p:animEffect>
                                    <p:set>
                                      <p:cBhvr>
                                        <p:cTn id="7" dur="1" fill="hold">
                                          <p:stCondLst>
                                            <p:cond delay="1999"/>
                                          </p:stCondLst>
                                        </p:cTn>
                                        <p:tgtEl>
                                          <p:spTgt spid="13"/>
                                        </p:tgtEl>
                                        <p:attrNameLst>
                                          <p:attrName>style.visibility</p:attrName>
                                        </p:attrNameLst>
                                      </p:cBhvr>
                                      <p:to>
                                        <p:strVal val="hidden"/>
                                      </p:to>
                                    </p:set>
                                  </p:childTnLst>
                                </p:cTn>
                              </p:par>
                            </p:childTnLst>
                          </p:cTn>
                        </p:par>
                        <p:par>
                          <p:cTn id="8" fill="hold">
                            <p:stCondLst>
                              <p:cond delay="2500"/>
                            </p:stCondLst>
                            <p:childTnLst>
                              <p:par>
                                <p:cTn id="9" presetID="10" presetClass="entr" presetSubtype="0" fill="hold" grpId="1"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3" grpId="1" animBg="1"/>
    </p:bldLst>
  </p:timing>
  <p:txStyles>
    <p:titleStyle>
      <a:lvl1pPr algn="l" defTabSz="914400" rtl="0" eaLnBrk="1" latinLnBrk="0" hangingPunct="1">
        <a:spcBef>
          <a:spcPct val="0"/>
        </a:spcBef>
        <a:buNone/>
        <a:defRPr sz="7200" b="1" kern="1200">
          <a:ln w="12700">
            <a:solidFill>
              <a:schemeClr val="tx2"/>
            </a:solidFill>
          </a:ln>
          <a:solidFill>
            <a:schemeClr val="bg1"/>
          </a:solidFill>
          <a:effectLst>
            <a:outerShdw blurRad="50800" dist="38100" dir="8100000" algn="tr" rotWithShape="0">
              <a:prstClr val="black">
                <a:alpha val="40000"/>
              </a:prstClr>
            </a:outerShdw>
          </a:effectLst>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800" kern="1200">
          <a:solidFill>
            <a:schemeClr val="tx2"/>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Font typeface="Calibri"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Clr>
          <a:schemeClr val="tx1"/>
        </a:buClr>
        <a:buFont typeface="Calibri" pitchFamily="34" charset="0"/>
        <a:buChar char="&gt;"/>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Calibri"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Clr>
          <a:schemeClr val="tx1"/>
        </a:buClr>
        <a:buFont typeface="Calibri"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Clr>
          <a:schemeClr val="tx1"/>
        </a:buClr>
        <a:buFont typeface="Calibri"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et modifiez le titre</a:t>
            </a:r>
            <a:endParaRPr lang="fr-FR"/>
          </a:p>
        </p:txBody>
      </p:sp>
      <p:sp>
        <p:nvSpPr>
          <p:cNvPr id="3" name="Espace réservé du texte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5"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457200"/>
            <a:fld id="{47907FAE-2878-1B4E-8144-E9AB8D796C48}" type="datetimeFigureOut">
              <a:rPr lang="fr-FR" smtClean="0">
                <a:solidFill>
                  <a:prstClr val="black">
                    <a:tint val="75000"/>
                  </a:prstClr>
                </a:solidFill>
              </a:rPr>
              <a:pPr defTabSz="457200"/>
              <a:t>11/12/2017</a:t>
            </a:fld>
            <a:endParaRPr lang="fr-FR">
              <a:solidFill>
                <a:prstClr val="black">
                  <a:tint val="75000"/>
                </a:prstClr>
              </a:solidFill>
            </a:endParaRP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a:endParaRPr lang="fr-FR">
              <a:solidFill>
                <a:prstClr val="black">
                  <a:tint val="75000"/>
                </a:prstClr>
              </a:solidFill>
            </a:endParaRP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457200"/>
            <a:fld id="{701E6A06-61BE-4346-8DD0-0DEA2C8666EB}" type="slidenum">
              <a:rPr lang="fr-FR" smtClean="0">
                <a:solidFill>
                  <a:prstClr val="black">
                    <a:tint val="75000"/>
                  </a:prstClr>
                </a:solidFill>
              </a:rPr>
              <a:pPr defTabSz="457200"/>
              <a:t>‹N°›</a:t>
            </a:fld>
            <a:endParaRPr lang="fr-FR">
              <a:solidFill>
                <a:prstClr val="black">
                  <a:tint val="75000"/>
                </a:prstClr>
              </a:solidFill>
            </a:endParaRPr>
          </a:p>
        </p:txBody>
      </p:sp>
    </p:spTree>
    <p:extLst>
      <p:ext uri="{BB962C8B-B14F-4D97-AF65-F5344CB8AC3E}">
        <p14:creationId xmlns:p14="http://schemas.microsoft.com/office/powerpoint/2010/main" val="549245388"/>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et modifiez le titre</a:t>
            </a:r>
            <a:endParaRPr lang="fr-FR"/>
          </a:p>
        </p:txBody>
      </p:sp>
      <p:sp>
        <p:nvSpPr>
          <p:cNvPr id="3" name="Espace réservé du texte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4"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457200"/>
            <a:fld id="{47907FAE-2878-1B4E-8144-E9AB8D796C48}" type="datetimeFigureOut">
              <a:rPr lang="fr-FR" smtClean="0">
                <a:solidFill>
                  <a:prstClr val="black">
                    <a:tint val="75000"/>
                  </a:prstClr>
                </a:solidFill>
              </a:rPr>
              <a:pPr defTabSz="457200"/>
              <a:t>11/12/2017</a:t>
            </a:fld>
            <a:endParaRPr lang="fr-FR">
              <a:solidFill>
                <a:prstClr val="black">
                  <a:tint val="75000"/>
                </a:prstClr>
              </a:solidFill>
            </a:endParaRP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a:endParaRPr lang="fr-FR">
              <a:solidFill>
                <a:prstClr val="black">
                  <a:tint val="75000"/>
                </a:prstClr>
              </a:solidFill>
            </a:endParaRP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457200"/>
            <a:fld id="{701E6A06-61BE-4346-8DD0-0DEA2C8666EB}" type="slidenum">
              <a:rPr lang="fr-FR" smtClean="0">
                <a:solidFill>
                  <a:prstClr val="black">
                    <a:tint val="75000"/>
                  </a:prstClr>
                </a:solidFill>
              </a:rPr>
              <a:pPr defTabSz="457200"/>
              <a:t>‹N°›</a:t>
            </a:fld>
            <a:endParaRPr lang="fr-FR">
              <a:solidFill>
                <a:prstClr val="black">
                  <a:tint val="75000"/>
                </a:prstClr>
              </a:solidFill>
            </a:endParaRPr>
          </a:p>
        </p:txBody>
      </p:sp>
    </p:spTree>
    <p:extLst>
      <p:ext uri="{BB962C8B-B14F-4D97-AF65-F5344CB8AC3E}">
        <p14:creationId xmlns:p14="http://schemas.microsoft.com/office/powerpoint/2010/main" val="3829670699"/>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et modifiez le titre</a:t>
            </a:r>
            <a:endParaRPr lang="fr-FR"/>
          </a:p>
        </p:txBody>
      </p:sp>
      <p:sp>
        <p:nvSpPr>
          <p:cNvPr id="3" name="Espace réservé du texte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1"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457200"/>
            <a:fld id="{47907FAE-2878-1B4E-8144-E9AB8D796C48}" type="datetimeFigureOut">
              <a:rPr lang="fr-FR" smtClean="0">
                <a:solidFill>
                  <a:prstClr val="black">
                    <a:tint val="75000"/>
                  </a:prstClr>
                </a:solidFill>
              </a:rPr>
              <a:pPr defTabSz="457200"/>
              <a:t>11/12/2017</a:t>
            </a:fld>
            <a:endParaRPr lang="fr-FR">
              <a:solidFill>
                <a:prstClr val="black">
                  <a:tint val="75000"/>
                </a:prstClr>
              </a:solidFill>
            </a:endParaRP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a:endParaRPr lang="fr-FR">
              <a:solidFill>
                <a:prstClr val="black">
                  <a:tint val="75000"/>
                </a:prstClr>
              </a:solidFill>
            </a:endParaRP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457200"/>
            <a:fld id="{701E6A06-61BE-4346-8DD0-0DEA2C8666EB}" type="slidenum">
              <a:rPr lang="fr-FR" smtClean="0">
                <a:solidFill>
                  <a:prstClr val="black">
                    <a:tint val="75000"/>
                  </a:prstClr>
                </a:solidFill>
              </a:rPr>
              <a:pPr defTabSz="457200"/>
              <a:t>‹N°›</a:t>
            </a:fld>
            <a:endParaRPr lang="fr-FR">
              <a:solidFill>
                <a:prstClr val="black">
                  <a:tint val="75000"/>
                </a:prstClr>
              </a:solidFill>
            </a:endParaRPr>
          </a:p>
        </p:txBody>
      </p:sp>
    </p:spTree>
    <p:extLst>
      <p:ext uri="{BB962C8B-B14F-4D97-AF65-F5344CB8AC3E}">
        <p14:creationId xmlns:p14="http://schemas.microsoft.com/office/powerpoint/2010/main" val="872672585"/>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5.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5.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5.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5.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5.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png"/><Relationship Id="rId1" Type="http://schemas.openxmlformats.org/officeDocument/2006/relationships/slideLayout" Target="../slideLayouts/slideLayout35.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png"/><Relationship Id="rId1" Type="http://schemas.openxmlformats.org/officeDocument/2006/relationships/slideLayout" Target="../slideLayouts/slideLayout35.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5.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5.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5.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5.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5.xml"/></Relationships>
</file>

<file path=ppt/slides/_rels/slide2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5.png"/><Relationship Id="rId1" Type="http://schemas.openxmlformats.org/officeDocument/2006/relationships/slideLayout" Target="../slideLayouts/slideLayout35.xml"/><Relationship Id="rId4" Type="http://schemas.openxmlformats.org/officeDocument/2006/relationships/image" Target="../media/image9.png"/></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5.xml"/></Relationships>
</file>

<file path=ppt/slides/_rels/slide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5.xml"/></Relationships>
</file>

<file path=ppt/slides/_rels/slide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5.xml"/></Relationships>
</file>

<file path=ppt/slides/_rels/slide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5.xml"/></Relationships>
</file>

<file path=ppt/slides/_rels/slide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5.xml"/></Relationships>
</file>

<file path=ppt/slides/_rels/slide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5.xml"/></Relationships>
</file>

<file path=ppt/slides/_rels/slide2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5.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5.xml"/></Relationships>
</file>

<file path=ppt/slides/_rels/slide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5.xml"/></Relationships>
</file>

<file path=ppt/slides/_rels/slide3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5.xml"/></Relationships>
</file>

<file path=ppt/slides/_rels/slide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5.xml"/></Relationships>
</file>

<file path=ppt/slides/_rels/slide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5.xml"/></Relationships>
</file>

<file path=ppt/slides/_rels/slide3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5.xml"/></Relationships>
</file>

<file path=ppt/slides/_rels/slide3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5.xml"/></Relationships>
</file>

<file path=ppt/slides/_rels/slide3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5.xml"/></Relationships>
</file>

<file path=ppt/slides/_rels/slide3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5.xml"/></Relationships>
</file>

<file path=ppt/slides/_rels/slide3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5.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5.xml"/></Relationships>
</file>

<file path=ppt/slides/_rels/slide4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5.xml"/></Relationships>
</file>

<file path=ppt/slides/_rels/slide4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5.xml"/></Relationships>
</file>

<file path=ppt/slides/_rels/slide4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5.xml"/></Relationships>
</file>

<file path=ppt/slides/_rels/slide4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5.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4.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 y="5842344"/>
            <a:ext cx="9155099" cy="1015663"/>
          </a:xfrm>
          <a:prstGeom prst="rect">
            <a:avLst/>
          </a:prstGeom>
          <a:ln/>
        </p:spPr>
        <p:style>
          <a:lnRef idx="1">
            <a:schemeClr val="accent1"/>
          </a:lnRef>
          <a:fillRef idx="2">
            <a:schemeClr val="accent1"/>
          </a:fillRef>
          <a:effectRef idx="1">
            <a:schemeClr val="accent1"/>
          </a:effectRef>
          <a:fontRef idx="minor">
            <a:schemeClr val="dk1"/>
          </a:fontRef>
        </p:style>
        <p:txBody>
          <a:bodyPr wrap="square" lIns="91440" tIns="45720" rIns="91440" bIns="45720">
            <a:spAutoFit/>
          </a:bodyPr>
          <a:lstStyle/>
          <a:p>
            <a:pPr algn="ctr"/>
            <a:r>
              <a:rPr lang="fr-FR" sz="6000" b="1" dirty="0" err="1" smtClean="0">
                <a:ln w="18000">
                  <a:solidFill>
                    <a:schemeClr val="accent2">
                      <a:satMod val="140000"/>
                    </a:schemeClr>
                  </a:solidFill>
                  <a:prstDash val="solid"/>
                  <a:miter lim="800000"/>
                </a:ln>
                <a:solidFill>
                  <a:srgbClr val="7030A0"/>
                </a:solidFill>
                <a:effectLst>
                  <a:outerShdw blurRad="25500" dist="23000" dir="7020000" algn="tl">
                    <a:srgbClr val="000000">
                      <a:alpha val="50000"/>
                    </a:srgbClr>
                  </a:outerShdw>
                </a:effectLst>
              </a:rPr>
              <a:t>Dr.Hafs</a:t>
            </a:r>
            <a:r>
              <a:rPr lang="fr-FR" sz="6000" b="1" dirty="0" smtClean="0">
                <a:ln w="18000">
                  <a:solidFill>
                    <a:schemeClr val="accent2">
                      <a:satMod val="140000"/>
                    </a:schemeClr>
                  </a:solidFill>
                  <a:prstDash val="solid"/>
                  <a:miter lim="800000"/>
                </a:ln>
                <a:solidFill>
                  <a:srgbClr val="7030A0"/>
                </a:solidFill>
                <a:effectLst>
                  <a:outerShdw blurRad="25500" dist="23000" dir="7020000" algn="tl">
                    <a:srgbClr val="000000">
                      <a:alpha val="50000"/>
                    </a:srgbClr>
                  </a:outerShdw>
                </a:effectLst>
              </a:rPr>
              <a:t> T.</a:t>
            </a:r>
            <a:endParaRPr lang="fr-FR" sz="6000" b="1" dirty="0">
              <a:ln w="18000">
                <a:solidFill>
                  <a:schemeClr val="accent2">
                    <a:satMod val="140000"/>
                  </a:schemeClr>
                </a:solidFill>
                <a:prstDash val="solid"/>
                <a:miter lim="800000"/>
              </a:ln>
              <a:solidFill>
                <a:srgbClr val="7030A0"/>
              </a:solidFill>
              <a:effectLst>
                <a:outerShdw blurRad="25500" dist="23000" dir="7020000" algn="tl">
                  <a:srgbClr val="000000">
                    <a:alpha val="50000"/>
                  </a:srgbClr>
                </a:outerShdw>
              </a:effectLst>
            </a:endParaRPr>
          </a:p>
        </p:txBody>
      </p:sp>
      <p:sp>
        <p:nvSpPr>
          <p:cNvPr id="6" name="Rectangle 5"/>
          <p:cNvSpPr/>
          <p:nvPr/>
        </p:nvSpPr>
        <p:spPr>
          <a:xfrm>
            <a:off x="-18223" y="0"/>
            <a:ext cx="9155103" cy="1938992"/>
          </a:xfrm>
          <a:prstGeom prst="rect">
            <a:avLst/>
          </a:prstGeom>
          <a:ln/>
        </p:spPr>
        <p:style>
          <a:lnRef idx="1">
            <a:schemeClr val="accent2"/>
          </a:lnRef>
          <a:fillRef idx="2">
            <a:schemeClr val="accent2"/>
          </a:fillRef>
          <a:effectRef idx="1">
            <a:schemeClr val="accent2"/>
          </a:effectRef>
          <a:fontRef idx="minor">
            <a:schemeClr val="dk1"/>
          </a:fontRef>
        </p:style>
        <p:txBody>
          <a:bodyPr wrap="square" lIns="91440" tIns="45720" rIns="91440" bIns="45720">
            <a:spAutoFit/>
          </a:bodyPr>
          <a:lstStyle/>
          <a:p>
            <a:pPr algn="ctr"/>
            <a:r>
              <a:rPr lang="fr-FR" sz="6000" b="1" dirty="0" smtClean="0">
                <a:ln w="18000">
                  <a:solidFill>
                    <a:schemeClr val="accent2">
                      <a:satMod val="140000"/>
                    </a:schemeClr>
                  </a:solidFill>
                  <a:prstDash val="solid"/>
                  <a:miter lim="800000"/>
                </a:ln>
                <a:solidFill>
                  <a:schemeClr val="accent6">
                    <a:lumMod val="75000"/>
                  </a:schemeClr>
                </a:solidFill>
                <a:effectLst>
                  <a:outerShdw blurRad="25500" dist="23000" dir="7020000" algn="tl">
                    <a:srgbClr val="000000">
                      <a:alpha val="50000"/>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Chapitre III: Les </a:t>
            </a:r>
            <a:r>
              <a:rPr lang="fr-FR" sz="6000" b="1" dirty="0">
                <a:ln w="18000">
                  <a:solidFill>
                    <a:schemeClr val="accent2">
                      <a:satMod val="140000"/>
                    </a:schemeClr>
                  </a:solidFill>
                  <a:prstDash val="solid"/>
                  <a:miter lim="800000"/>
                </a:ln>
                <a:solidFill>
                  <a:schemeClr val="accent6">
                    <a:lumMod val="75000"/>
                  </a:schemeClr>
                </a:solidFill>
                <a:effectLst>
                  <a:outerShdw blurRad="25500" dist="23000" dir="7020000" algn="tl">
                    <a:srgbClr val="000000">
                      <a:alpha val="50000"/>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langages de script côté client 	</a:t>
            </a:r>
          </a:p>
        </p:txBody>
      </p:sp>
      <p:pic>
        <p:nvPicPr>
          <p:cNvPr id="2050" name="Picture 2" descr="Résultat de recherche d'images pour &quot;JavaScript&quot;"/>
          <p:cNvPicPr>
            <a:picLocks noChangeAspect="1" noChangeArrowheads="1"/>
          </p:cNvPicPr>
          <p:nvPr/>
        </p:nvPicPr>
        <p:blipFill rotWithShape="1">
          <a:blip r:embed="rId2">
            <a:extLst>
              <a:ext uri="{28A0092B-C50C-407E-A947-70E740481C1C}">
                <a14:useLocalDpi xmlns:a14="http://schemas.microsoft.com/office/drawing/2010/main" val="0"/>
              </a:ext>
            </a:extLst>
          </a:blip>
          <a:srcRect l="18323" t="4345" r="17735" b="6172"/>
          <a:stretch/>
        </p:blipFill>
        <p:spPr bwMode="auto">
          <a:xfrm>
            <a:off x="679021" y="1938993"/>
            <a:ext cx="2747822" cy="3903352"/>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Résultat de recherche d'images pour &quot;jquery&quo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19872" y="1938992"/>
            <a:ext cx="5735226" cy="1724025"/>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http://www.it-tutorials.net/wp-content/uploads/2015/11/VBnet-e1449045834535.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61667" y="3016425"/>
            <a:ext cx="3333750" cy="3333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97121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143000"/>
          </a:xfrm>
        </p:spPr>
        <p:style>
          <a:lnRef idx="1">
            <a:schemeClr val="accent4"/>
          </a:lnRef>
          <a:fillRef idx="3">
            <a:schemeClr val="accent4"/>
          </a:fillRef>
          <a:effectRef idx="2">
            <a:schemeClr val="accent4"/>
          </a:effectRef>
          <a:fontRef idx="minor">
            <a:schemeClr val="lt1"/>
          </a:fontRef>
        </p:style>
        <p:txBody>
          <a:bodyPr>
            <a:normAutofit fontScale="90000"/>
          </a:bodyPr>
          <a:lstStyle/>
          <a:p>
            <a:r>
              <a:rPr lang="fr-FR" sz="4000" b="1" dirty="0">
                <a:effectLst>
                  <a:outerShdw blurRad="50800" dist="38100" dir="2700000" algn="tl" rotWithShape="0">
                    <a:srgbClr val="000000">
                      <a:alpha val="43000"/>
                    </a:srgbClr>
                  </a:outerShdw>
                </a:effectLst>
                <a:latin typeface="Optima"/>
                <a:cs typeface="Optima"/>
              </a:rPr>
              <a:t>À quel emplacement insérer le </a:t>
            </a:r>
            <a:r>
              <a:rPr lang="fr-FR" sz="4000" b="1" dirty="0" err="1">
                <a:effectLst>
                  <a:outerShdw blurRad="50800" dist="38100" dir="2700000" algn="tl" rotWithShape="0">
                    <a:srgbClr val="000000">
                      <a:alpha val="43000"/>
                    </a:srgbClr>
                  </a:outerShdw>
                </a:effectLst>
                <a:latin typeface="Optima"/>
                <a:cs typeface="Optima"/>
              </a:rPr>
              <a:t>Javascript</a:t>
            </a:r>
            <a:r>
              <a:rPr lang="fr-FR" sz="4000" b="1" dirty="0">
                <a:effectLst>
                  <a:outerShdw blurRad="50800" dist="38100" dir="2700000" algn="tl" rotWithShape="0">
                    <a:srgbClr val="000000">
                      <a:alpha val="43000"/>
                    </a:srgbClr>
                  </a:outerShdw>
                </a:effectLst>
                <a:latin typeface="Optima"/>
                <a:cs typeface="Optima"/>
              </a:rPr>
              <a:t> dans votre page HTML?</a:t>
            </a:r>
          </a:p>
        </p:txBody>
      </p:sp>
      <p:sp>
        <p:nvSpPr>
          <p:cNvPr id="3" name="Espace réservé du contenu 2"/>
          <p:cNvSpPr>
            <a:spLocks noGrp="1"/>
          </p:cNvSpPr>
          <p:nvPr>
            <p:ph idx="1"/>
          </p:nvPr>
        </p:nvSpPr>
        <p:spPr>
          <a:xfrm>
            <a:off x="899592" y="1628800"/>
            <a:ext cx="7991147" cy="4525963"/>
          </a:xfrm>
        </p:spPr>
        <p:txBody>
          <a:bodyPr>
            <a:normAutofit/>
          </a:bodyPr>
          <a:lstStyle/>
          <a:p>
            <a:r>
              <a:rPr lang="fr-FR" sz="3600" dirty="0">
                <a:effectLst>
                  <a:outerShdw blurRad="50800" dist="38100" dir="2700000" algn="tl" rotWithShape="0">
                    <a:srgbClr val="000000">
                      <a:alpha val="43000"/>
                    </a:srgbClr>
                  </a:outerShdw>
                </a:effectLst>
                <a:latin typeface="Palatino Linotype" panose="02040502050505030304" pitchFamily="18" charset="0"/>
                <a:cs typeface="Optima"/>
              </a:rPr>
              <a:t>Il existe plusieurs façons d'inclure des scripts dans les pages HTML </a:t>
            </a:r>
            <a:r>
              <a:rPr lang="fr-FR" sz="3600" dirty="0" smtClean="0">
                <a:effectLst>
                  <a:outerShdw blurRad="50800" dist="38100" dir="2700000" algn="tl" rotWithShape="0">
                    <a:srgbClr val="000000">
                      <a:alpha val="43000"/>
                    </a:srgbClr>
                  </a:outerShdw>
                </a:effectLst>
                <a:latin typeface="Palatino Linotype" panose="02040502050505030304" pitchFamily="18" charset="0"/>
                <a:cs typeface="Optima"/>
              </a:rPr>
              <a:t>:</a:t>
            </a:r>
          </a:p>
          <a:p>
            <a:pPr marL="0" indent="0">
              <a:buNone/>
            </a:pPr>
            <a:r>
              <a:rPr lang="fr-FR" sz="2800" dirty="0" smtClean="0">
                <a:effectLst>
                  <a:outerShdw blurRad="50800" dist="38100" dir="2700000" algn="tl" rotWithShape="0">
                    <a:srgbClr val="000000">
                      <a:alpha val="43000"/>
                    </a:srgbClr>
                  </a:outerShdw>
                </a:effectLst>
                <a:latin typeface="Palatino Linotype" panose="02040502050505030304" pitchFamily="18" charset="0"/>
                <a:cs typeface="Optima"/>
              </a:rPr>
              <a:t>•</a:t>
            </a:r>
            <a:r>
              <a:rPr lang="fr-FR" sz="3600" dirty="0" smtClean="0">
                <a:effectLst>
                  <a:outerShdw blurRad="50800" dist="38100" dir="2700000" algn="tl" rotWithShape="0">
                    <a:srgbClr val="000000">
                      <a:alpha val="43000"/>
                    </a:srgbClr>
                  </a:outerShdw>
                </a:effectLst>
                <a:latin typeface="Palatino Linotype" panose="02040502050505030304" pitchFamily="18" charset="0"/>
                <a:cs typeface="Optima"/>
              </a:rPr>
              <a:t> </a:t>
            </a:r>
            <a:r>
              <a:rPr lang="fr-FR" sz="3600" dirty="0">
                <a:effectLst>
                  <a:outerShdw blurRad="50800" dist="38100" dir="2700000" algn="tl" rotWithShape="0">
                    <a:srgbClr val="000000">
                      <a:alpha val="43000"/>
                    </a:srgbClr>
                  </a:outerShdw>
                </a:effectLst>
                <a:latin typeface="Palatino Linotype" panose="02040502050505030304" pitchFamily="18" charset="0"/>
                <a:cs typeface="Optima"/>
              </a:rPr>
              <a:t>Grâce à la balise &lt;SCRIPT&gt;</a:t>
            </a:r>
          </a:p>
          <a:p>
            <a:r>
              <a:rPr lang="fr-FR" sz="3600" dirty="0" smtClean="0">
                <a:effectLst>
                  <a:outerShdw blurRad="50800" dist="38100" dir="2700000" algn="tl" rotWithShape="0">
                    <a:srgbClr val="000000">
                      <a:alpha val="43000"/>
                    </a:srgbClr>
                  </a:outerShdw>
                </a:effectLst>
                <a:latin typeface="Palatino Linotype" panose="02040502050505030304" pitchFamily="18" charset="0"/>
                <a:cs typeface="Optima"/>
              </a:rPr>
              <a:t>En </a:t>
            </a:r>
            <a:r>
              <a:rPr lang="fr-FR" sz="3600" dirty="0">
                <a:effectLst>
                  <a:outerShdw blurRad="50800" dist="38100" dir="2700000" algn="tl" rotWithShape="0">
                    <a:srgbClr val="000000">
                      <a:alpha val="43000"/>
                    </a:srgbClr>
                  </a:outerShdw>
                </a:effectLst>
                <a:latin typeface="Palatino Linotype" panose="02040502050505030304" pitchFamily="18" charset="0"/>
                <a:cs typeface="Optima"/>
              </a:rPr>
              <a:t>mettant le code dans un fichier</a:t>
            </a:r>
          </a:p>
          <a:p>
            <a:r>
              <a:rPr lang="fr-FR" sz="3600" dirty="0" smtClean="0">
                <a:effectLst>
                  <a:outerShdw blurRad="50800" dist="38100" dir="2700000" algn="tl" rotWithShape="0">
                    <a:srgbClr val="000000">
                      <a:alpha val="43000"/>
                    </a:srgbClr>
                  </a:outerShdw>
                </a:effectLst>
                <a:latin typeface="Palatino Linotype" panose="02040502050505030304" pitchFamily="18" charset="0"/>
                <a:cs typeface="Optima"/>
              </a:rPr>
              <a:t>Grâce </a:t>
            </a:r>
            <a:r>
              <a:rPr lang="fr-FR" sz="3600" dirty="0">
                <a:effectLst>
                  <a:outerShdw blurRad="50800" dist="38100" dir="2700000" algn="tl" rotWithShape="0">
                    <a:srgbClr val="000000">
                      <a:alpha val="43000"/>
                    </a:srgbClr>
                  </a:outerShdw>
                </a:effectLst>
                <a:latin typeface="Palatino Linotype" panose="02040502050505030304" pitchFamily="18" charset="0"/>
                <a:cs typeface="Optima"/>
              </a:rPr>
              <a:t>aux événements</a:t>
            </a:r>
          </a:p>
        </p:txBody>
      </p:sp>
    </p:spTree>
    <p:extLst>
      <p:ext uri="{BB962C8B-B14F-4D97-AF65-F5344CB8AC3E}">
        <p14:creationId xmlns:p14="http://schemas.microsoft.com/office/powerpoint/2010/main" val="31682390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143000"/>
          </a:xfrm>
        </p:spPr>
        <p:style>
          <a:lnRef idx="1">
            <a:schemeClr val="accent4"/>
          </a:lnRef>
          <a:fillRef idx="3">
            <a:schemeClr val="accent4"/>
          </a:fillRef>
          <a:effectRef idx="2">
            <a:schemeClr val="accent4"/>
          </a:effectRef>
          <a:fontRef idx="minor">
            <a:schemeClr val="lt1"/>
          </a:fontRef>
        </p:style>
        <p:txBody>
          <a:bodyPr>
            <a:normAutofit fontScale="90000"/>
          </a:bodyPr>
          <a:lstStyle/>
          <a:p>
            <a:r>
              <a:rPr lang="fr-FR" sz="4000" b="1" dirty="0">
                <a:effectLst>
                  <a:outerShdw blurRad="50800" dist="38100" dir="2700000" algn="tl" rotWithShape="0">
                    <a:srgbClr val="000000">
                      <a:alpha val="43000"/>
                    </a:srgbClr>
                  </a:outerShdw>
                </a:effectLst>
                <a:latin typeface="Optima"/>
                <a:cs typeface="Optima"/>
              </a:rPr>
              <a:t>À quel emplacement insérer le </a:t>
            </a:r>
            <a:r>
              <a:rPr lang="fr-FR" sz="4000" b="1" dirty="0" err="1">
                <a:effectLst>
                  <a:outerShdw blurRad="50800" dist="38100" dir="2700000" algn="tl" rotWithShape="0">
                    <a:srgbClr val="000000">
                      <a:alpha val="43000"/>
                    </a:srgbClr>
                  </a:outerShdw>
                </a:effectLst>
                <a:latin typeface="Optima"/>
                <a:cs typeface="Optima"/>
              </a:rPr>
              <a:t>Javascript</a:t>
            </a:r>
            <a:r>
              <a:rPr lang="fr-FR" sz="4000" b="1" dirty="0">
                <a:effectLst>
                  <a:outerShdw blurRad="50800" dist="38100" dir="2700000" algn="tl" rotWithShape="0">
                    <a:srgbClr val="000000">
                      <a:alpha val="43000"/>
                    </a:srgbClr>
                  </a:outerShdw>
                </a:effectLst>
                <a:latin typeface="Optima"/>
                <a:cs typeface="Optima"/>
              </a:rPr>
              <a:t> dans votre page HTML?</a:t>
            </a:r>
          </a:p>
        </p:txBody>
      </p:sp>
      <p:sp>
        <p:nvSpPr>
          <p:cNvPr id="3" name="Espace réservé du contenu 2"/>
          <p:cNvSpPr>
            <a:spLocks noGrp="1"/>
          </p:cNvSpPr>
          <p:nvPr>
            <p:ph idx="1"/>
          </p:nvPr>
        </p:nvSpPr>
        <p:spPr>
          <a:xfrm>
            <a:off x="899592" y="1268760"/>
            <a:ext cx="7991147" cy="5400600"/>
          </a:xfrm>
        </p:spPr>
        <p:txBody>
          <a:bodyPr>
            <a:normAutofit fontScale="77500" lnSpcReduction="20000"/>
          </a:bodyPr>
          <a:lstStyle/>
          <a:p>
            <a:pPr algn="just"/>
            <a:r>
              <a:rPr lang="fr-FR" sz="3600" b="1" dirty="0">
                <a:solidFill>
                  <a:srgbClr val="FF0000"/>
                </a:solidFill>
                <a:effectLst>
                  <a:outerShdw blurRad="50800" dist="38100" dir="2700000" algn="tl" rotWithShape="0">
                    <a:srgbClr val="000000">
                      <a:alpha val="43000"/>
                    </a:srgbClr>
                  </a:outerShdw>
                </a:effectLst>
                <a:latin typeface="Palatino Linotype" panose="02040502050505030304" pitchFamily="18" charset="0"/>
                <a:cs typeface="Optima"/>
              </a:rPr>
              <a:t>Dans la balise &lt;SCRIPT&gt;</a:t>
            </a:r>
          </a:p>
          <a:p>
            <a:pPr marL="0" indent="0" algn="just">
              <a:lnSpc>
                <a:spcPct val="120000"/>
              </a:lnSpc>
              <a:buNone/>
            </a:pPr>
            <a:r>
              <a:rPr lang="fr-FR" sz="36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Le code </a:t>
            </a:r>
            <a:r>
              <a:rPr lang="fr-FR" sz="3600" dirty="0" err="1">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Javascript</a:t>
            </a:r>
            <a:r>
              <a:rPr lang="fr-FR" sz="36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 peut être inséré où vous le désirez dans votre page Web, vous devez </a:t>
            </a:r>
            <a:r>
              <a:rPr lang="fr-FR" sz="3600" dirty="0"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toutefois veiller </a:t>
            </a:r>
            <a:r>
              <a:rPr lang="fr-FR" sz="36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à ce que le navigateur ait entièrement chargé votre script avant d'exécuter une instruction. </a:t>
            </a:r>
            <a:r>
              <a:rPr lang="fr-FR" sz="3600" dirty="0"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En effet</a:t>
            </a:r>
            <a:r>
              <a:rPr lang="fr-FR" sz="36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 lorsque le navigateur charge votre page Web, il la traite de haut en bas, de plus vos </a:t>
            </a:r>
            <a:r>
              <a:rPr lang="fr-FR" sz="3600" dirty="0"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visiteurs (souvent </a:t>
            </a:r>
            <a:r>
              <a:rPr lang="fr-FR" sz="36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impatients) peuvent très bien interrompre le chargement d'une page, auquel cas si </a:t>
            </a:r>
            <a:r>
              <a:rPr lang="fr-FR" sz="3600" dirty="0"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l'appel d'une </a:t>
            </a:r>
            <a:r>
              <a:rPr lang="fr-FR" sz="36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fonction se situe avant la fonction dans votre page il est probable que cela génèrera une </a:t>
            </a:r>
            <a:r>
              <a:rPr lang="fr-FR" sz="3600" dirty="0"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erreur si </a:t>
            </a:r>
            <a:r>
              <a:rPr lang="fr-FR" sz="36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cette fonction n'a pas été chargée.</a:t>
            </a:r>
          </a:p>
        </p:txBody>
      </p:sp>
    </p:spTree>
    <p:extLst>
      <p:ext uri="{BB962C8B-B14F-4D97-AF65-F5344CB8AC3E}">
        <p14:creationId xmlns:p14="http://schemas.microsoft.com/office/powerpoint/2010/main" val="16132443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143000"/>
          </a:xfrm>
        </p:spPr>
        <p:style>
          <a:lnRef idx="1">
            <a:schemeClr val="accent4"/>
          </a:lnRef>
          <a:fillRef idx="3">
            <a:schemeClr val="accent4"/>
          </a:fillRef>
          <a:effectRef idx="2">
            <a:schemeClr val="accent4"/>
          </a:effectRef>
          <a:fontRef idx="minor">
            <a:schemeClr val="lt1"/>
          </a:fontRef>
        </p:style>
        <p:txBody>
          <a:bodyPr>
            <a:normAutofit fontScale="90000"/>
          </a:bodyPr>
          <a:lstStyle/>
          <a:p>
            <a:r>
              <a:rPr lang="fr-FR" sz="4000" b="1" dirty="0">
                <a:effectLst>
                  <a:outerShdw blurRad="50800" dist="38100" dir="2700000" algn="tl" rotWithShape="0">
                    <a:srgbClr val="000000">
                      <a:alpha val="43000"/>
                    </a:srgbClr>
                  </a:outerShdw>
                </a:effectLst>
                <a:latin typeface="Optima"/>
                <a:cs typeface="Optima"/>
              </a:rPr>
              <a:t>À quel emplacement insérer le </a:t>
            </a:r>
            <a:r>
              <a:rPr lang="fr-FR" sz="4000" b="1" dirty="0" err="1">
                <a:effectLst>
                  <a:outerShdw blurRad="50800" dist="38100" dir="2700000" algn="tl" rotWithShape="0">
                    <a:srgbClr val="000000">
                      <a:alpha val="43000"/>
                    </a:srgbClr>
                  </a:outerShdw>
                </a:effectLst>
                <a:latin typeface="Optima"/>
                <a:cs typeface="Optima"/>
              </a:rPr>
              <a:t>Javascript</a:t>
            </a:r>
            <a:r>
              <a:rPr lang="fr-FR" sz="4000" b="1" dirty="0">
                <a:effectLst>
                  <a:outerShdw blurRad="50800" dist="38100" dir="2700000" algn="tl" rotWithShape="0">
                    <a:srgbClr val="000000">
                      <a:alpha val="43000"/>
                    </a:srgbClr>
                  </a:outerShdw>
                </a:effectLst>
                <a:latin typeface="Optima"/>
                <a:cs typeface="Optima"/>
              </a:rPr>
              <a:t> dans votre page HTML?</a:t>
            </a:r>
          </a:p>
        </p:txBody>
      </p:sp>
      <p:sp>
        <p:nvSpPr>
          <p:cNvPr id="3" name="Espace réservé du contenu 2"/>
          <p:cNvSpPr>
            <a:spLocks noGrp="1"/>
          </p:cNvSpPr>
          <p:nvPr>
            <p:ph idx="1"/>
          </p:nvPr>
        </p:nvSpPr>
        <p:spPr>
          <a:xfrm>
            <a:off x="971600" y="1556792"/>
            <a:ext cx="7991147" cy="4752528"/>
          </a:xfrm>
        </p:spPr>
        <p:txBody>
          <a:bodyPr>
            <a:normAutofit fontScale="77500" lnSpcReduction="20000"/>
          </a:bodyPr>
          <a:lstStyle/>
          <a:p>
            <a:pPr algn="just"/>
            <a:r>
              <a:rPr lang="fr-FR" sz="3600" b="1" dirty="0">
                <a:solidFill>
                  <a:srgbClr val="FF0000"/>
                </a:solidFill>
                <a:effectLst>
                  <a:outerShdw blurRad="50800" dist="38100" dir="2700000" algn="tl" rotWithShape="0">
                    <a:srgbClr val="000000">
                      <a:alpha val="43000"/>
                    </a:srgbClr>
                  </a:outerShdw>
                </a:effectLst>
                <a:latin typeface="Palatino Linotype" panose="02040502050505030304" pitchFamily="18" charset="0"/>
                <a:cs typeface="Optima"/>
              </a:rPr>
              <a:t>Dans la balise &lt;SCRIPT&gt;</a:t>
            </a:r>
          </a:p>
          <a:p>
            <a:pPr marL="0" indent="0" algn="just">
              <a:lnSpc>
                <a:spcPct val="120000"/>
              </a:lnSpc>
              <a:buNone/>
            </a:pPr>
            <a:r>
              <a:rPr lang="fr-FR" sz="36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Ainsi, on place généralement le maximum d'éléments du script dans la balise d'en-tête (ce sont </a:t>
            </a:r>
            <a:r>
              <a:rPr lang="fr-FR" sz="3600" dirty="0"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les éléments </a:t>
            </a:r>
            <a:r>
              <a:rPr lang="fr-FR" sz="36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située entre les balises &lt;HEAD&gt; et &lt;/HEAD&gt;). </a:t>
            </a:r>
            <a:endParaRPr lang="fr-FR" sz="3600" dirty="0"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endParaRPr>
          </a:p>
          <a:p>
            <a:pPr marL="0" indent="0" algn="just">
              <a:lnSpc>
                <a:spcPct val="120000"/>
              </a:lnSpc>
              <a:buNone/>
            </a:pPr>
            <a:r>
              <a:rPr lang="fr-FR" sz="3600" dirty="0"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Les </a:t>
            </a:r>
            <a:r>
              <a:rPr lang="fr-FR" sz="36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événements </a:t>
            </a:r>
            <a:r>
              <a:rPr lang="fr-FR" sz="3600" dirty="0" err="1">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Javascript</a:t>
            </a:r>
            <a:r>
              <a:rPr lang="fr-FR" sz="36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 seront quant à </a:t>
            </a:r>
            <a:r>
              <a:rPr lang="fr-FR" sz="3600" dirty="0"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eux placés </a:t>
            </a:r>
            <a:r>
              <a:rPr lang="fr-FR" sz="36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dans le corps de la page (entre les balises &lt;BODY&gt; et &lt;/BODY&gt;) comme attribut d’une </a:t>
            </a:r>
            <a:r>
              <a:rPr lang="fr-FR" sz="3600" dirty="0"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commande HTML</a:t>
            </a:r>
            <a:r>
              <a:rPr lang="fr-FR" sz="36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a:t>
            </a:r>
          </a:p>
          <a:p>
            <a:pPr marL="0" indent="0" algn="just">
              <a:lnSpc>
                <a:spcPct val="120000"/>
              </a:lnSpc>
              <a:buNone/>
            </a:pPr>
            <a:r>
              <a:rPr lang="fr-FR" sz="36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L'argument de la balise &lt;SCRIPT&gt; décrit le langage utilisé. Il peut être "JavaScript" "JavaScript1.1"</a:t>
            </a:r>
          </a:p>
          <a:p>
            <a:pPr marL="0" indent="0" algn="just">
              <a:lnSpc>
                <a:spcPct val="120000"/>
              </a:lnSpc>
              <a:buNone/>
            </a:pPr>
            <a:r>
              <a:rPr lang="fr-FR" sz="36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"JavaScript1.2".</a:t>
            </a:r>
          </a:p>
        </p:txBody>
      </p:sp>
    </p:spTree>
    <p:extLst>
      <p:ext uri="{BB962C8B-B14F-4D97-AF65-F5344CB8AC3E}">
        <p14:creationId xmlns:p14="http://schemas.microsoft.com/office/powerpoint/2010/main" val="21413504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143000"/>
          </a:xfrm>
        </p:spPr>
        <p:style>
          <a:lnRef idx="1">
            <a:schemeClr val="accent4"/>
          </a:lnRef>
          <a:fillRef idx="3">
            <a:schemeClr val="accent4"/>
          </a:fillRef>
          <a:effectRef idx="2">
            <a:schemeClr val="accent4"/>
          </a:effectRef>
          <a:fontRef idx="minor">
            <a:schemeClr val="lt1"/>
          </a:fontRef>
        </p:style>
        <p:txBody>
          <a:bodyPr>
            <a:normAutofit fontScale="90000"/>
          </a:bodyPr>
          <a:lstStyle/>
          <a:p>
            <a:r>
              <a:rPr lang="fr-FR" sz="4000" b="1" dirty="0">
                <a:effectLst>
                  <a:outerShdw blurRad="50800" dist="38100" dir="2700000" algn="tl" rotWithShape="0">
                    <a:srgbClr val="000000">
                      <a:alpha val="43000"/>
                    </a:srgbClr>
                  </a:outerShdw>
                </a:effectLst>
                <a:latin typeface="Optima"/>
                <a:cs typeface="Optima"/>
              </a:rPr>
              <a:t>À quel emplacement insérer le </a:t>
            </a:r>
            <a:r>
              <a:rPr lang="fr-FR" sz="4000" b="1" dirty="0" err="1">
                <a:effectLst>
                  <a:outerShdw blurRad="50800" dist="38100" dir="2700000" algn="tl" rotWithShape="0">
                    <a:srgbClr val="000000">
                      <a:alpha val="43000"/>
                    </a:srgbClr>
                  </a:outerShdw>
                </a:effectLst>
                <a:latin typeface="Optima"/>
                <a:cs typeface="Optima"/>
              </a:rPr>
              <a:t>Javascript</a:t>
            </a:r>
            <a:r>
              <a:rPr lang="fr-FR" sz="4000" b="1" dirty="0">
                <a:effectLst>
                  <a:outerShdw blurRad="50800" dist="38100" dir="2700000" algn="tl" rotWithShape="0">
                    <a:srgbClr val="000000">
                      <a:alpha val="43000"/>
                    </a:srgbClr>
                  </a:outerShdw>
                </a:effectLst>
                <a:latin typeface="Optima"/>
                <a:cs typeface="Optima"/>
              </a:rPr>
              <a:t> dans votre page HTML?</a:t>
            </a:r>
          </a:p>
        </p:txBody>
      </p:sp>
      <p:sp>
        <p:nvSpPr>
          <p:cNvPr id="3" name="Espace réservé du contenu 2"/>
          <p:cNvSpPr>
            <a:spLocks noGrp="1"/>
          </p:cNvSpPr>
          <p:nvPr>
            <p:ph idx="1"/>
          </p:nvPr>
        </p:nvSpPr>
        <p:spPr>
          <a:xfrm>
            <a:off x="899592" y="1340768"/>
            <a:ext cx="7991147" cy="4752528"/>
          </a:xfrm>
        </p:spPr>
        <p:txBody>
          <a:bodyPr>
            <a:normAutofit fontScale="85000" lnSpcReduction="20000"/>
          </a:bodyPr>
          <a:lstStyle/>
          <a:p>
            <a:pPr algn="just"/>
            <a:r>
              <a:rPr lang="fr-FR" sz="3600" b="1" dirty="0">
                <a:solidFill>
                  <a:srgbClr val="002060"/>
                </a:solidFill>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Dans un fichier externe</a:t>
            </a:r>
          </a:p>
          <a:p>
            <a:pPr marL="0" indent="0" algn="just">
              <a:lnSpc>
                <a:spcPct val="120000"/>
              </a:lnSpc>
              <a:buNone/>
            </a:pPr>
            <a:r>
              <a:rPr lang="fr-FR" sz="3600" dirty="0"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Il </a:t>
            </a:r>
            <a:r>
              <a:rPr lang="fr-FR" sz="36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est possible de mettre les codes de JavaScript en annexe dans un fichier </a:t>
            </a:r>
            <a:r>
              <a:rPr lang="fr-FR" sz="3600" dirty="0"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 </a:t>
            </a:r>
            <a:r>
              <a:rPr lang="fr-FR" sz="36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Le code à insérer est le suivant :</a:t>
            </a:r>
          </a:p>
          <a:p>
            <a:pPr marL="0" indent="0" algn="just">
              <a:lnSpc>
                <a:spcPct val="120000"/>
              </a:lnSpc>
              <a:buNone/>
            </a:pPr>
            <a:r>
              <a:rPr lang="fr-FR" b="1" dirty="0">
                <a:solidFill>
                  <a:srgbClr val="FF0000"/>
                </a:solidFill>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&lt;</a:t>
            </a:r>
            <a:r>
              <a:rPr lang="fr-FR" b="1" dirty="0" smtClean="0">
                <a:solidFill>
                  <a:srgbClr val="FF0000"/>
                </a:solidFill>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SCRIPT LANGUAGE</a:t>
            </a:r>
            <a:r>
              <a:rPr lang="fr-FR" b="1" dirty="0">
                <a:solidFill>
                  <a:srgbClr val="FF0000"/>
                </a:solidFill>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a:t>
            </a:r>
            <a:r>
              <a:rPr lang="fr-FR" b="1" dirty="0" err="1">
                <a:solidFill>
                  <a:srgbClr val="FF0000"/>
                </a:solidFill>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Javascript</a:t>
            </a:r>
            <a:r>
              <a:rPr lang="fr-FR" b="1" dirty="0">
                <a:solidFill>
                  <a:srgbClr val="FF0000"/>
                </a:solidFill>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 SRC="url/fichier.js"&gt; &lt;/SCRIPT</a:t>
            </a:r>
            <a:r>
              <a:rPr lang="fr-FR" b="1" dirty="0" smtClean="0">
                <a:solidFill>
                  <a:srgbClr val="FF0000"/>
                </a:solidFill>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&gt;_</a:t>
            </a:r>
          </a:p>
          <a:p>
            <a:pPr marL="0" indent="0" algn="just">
              <a:lnSpc>
                <a:spcPct val="120000"/>
              </a:lnSpc>
              <a:buNone/>
            </a:pPr>
            <a:r>
              <a:rPr lang="fr-FR"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Où url/fichier.js correspond au chemin d'accès au fichier contenant le code en </a:t>
            </a:r>
            <a:r>
              <a:rPr lang="fr-FR" dirty="0"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JavaScript, sachant </a:t>
            </a:r>
            <a:r>
              <a:rPr lang="fr-FR"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que si celui-ci n'existe pas le navigateur exécutera le code inséré entre les deux balises.</a:t>
            </a:r>
          </a:p>
        </p:txBody>
      </p:sp>
    </p:spTree>
    <p:extLst>
      <p:ext uri="{BB962C8B-B14F-4D97-AF65-F5344CB8AC3E}">
        <p14:creationId xmlns:p14="http://schemas.microsoft.com/office/powerpoint/2010/main" val="313875780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143000"/>
          </a:xfrm>
        </p:spPr>
        <p:style>
          <a:lnRef idx="1">
            <a:schemeClr val="accent4"/>
          </a:lnRef>
          <a:fillRef idx="3">
            <a:schemeClr val="accent4"/>
          </a:fillRef>
          <a:effectRef idx="2">
            <a:schemeClr val="accent4"/>
          </a:effectRef>
          <a:fontRef idx="minor">
            <a:schemeClr val="lt1"/>
          </a:fontRef>
        </p:style>
        <p:txBody>
          <a:bodyPr>
            <a:normAutofit fontScale="90000"/>
          </a:bodyPr>
          <a:lstStyle/>
          <a:p>
            <a:r>
              <a:rPr lang="fr-FR" sz="4000" b="1" dirty="0">
                <a:effectLst>
                  <a:outerShdw blurRad="50800" dist="38100" dir="2700000" algn="tl" rotWithShape="0">
                    <a:srgbClr val="000000">
                      <a:alpha val="43000"/>
                    </a:srgbClr>
                  </a:outerShdw>
                </a:effectLst>
                <a:latin typeface="Optima"/>
                <a:cs typeface="Optima"/>
              </a:rPr>
              <a:t>À quel emplacement insérer le </a:t>
            </a:r>
            <a:r>
              <a:rPr lang="fr-FR" sz="4000" b="1" dirty="0" err="1">
                <a:effectLst>
                  <a:outerShdw blurRad="50800" dist="38100" dir="2700000" algn="tl" rotWithShape="0">
                    <a:srgbClr val="000000">
                      <a:alpha val="43000"/>
                    </a:srgbClr>
                  </a:outerShdw>
                </a:effectLst>
                <a:latin typeface="Optima"/>
                <a:cs typeface="Optima"/>
              </a:rPr>
              <a:t>Javascript</a:t>
            </a:r>
            <a:r>
              <a:rPr lang="fr-FR" sz="4000" b="1" dirty="0">
                <a:effectLst>
                  <a:outerShdw blurRad="50800" dist="38100" dir="2700000" algn="tl" rotWithShape="0">
                    <a:srgbClr val="000000">
                      <a:alpha val="43000"/>
                    </a:srgbClr>
                  </a:outerShdw>
                </a:effectLst>
                <a:latin typeface="Optima"/>
                <a:cs typeface="Optima"/>
              </a:rPr>
              <a:t> dans votre page HTML?</a:t>
            </a:r>
          </a:p>
        </p:txBody>
      </p:sp>
      <p:sp>
        <p:nvSpPr>
          <p:cNvPr id="3" name="Espace réservé du contenu 2"/>
          <p:cNvSpPr>
            <a:spLocks noGrp="1"/>
          </p:cNvSpPr>
          <p:nvPr>
            <p:ph idx="1"/>
          </p:nvPr>
        </p:nvSpPr>
        <p:spPr>
          <a:xfrm>
            <a:off x="899592" y="1340768"/>
            <a:ext cx="7991147" cy="4752528"/>
          </a:xfrm>
        </p:spPr>
        <p:txBody>
          <a:bodyPr>
            <a:normAutofit fontScale="92500" lnSpcReduction="10000"/>
          </a:bodyPr>
          <a:lstStyle/>
          <a:p>
            <a:pPr algn="just"/>
            <a:r>
              <a:rPr lang="fr-FR" sz="3600" b="1" dirty="0">
                <a:solidFill>
                  <a:srgbClr val="002060"/>
                </a:solidFill>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Grâce aux événements</a:t>
            </a:r>
          </a:p>
          <a:p>
            <a:pPr algn="just"/>
            <a:r>
              <a:rPr lang="fr-FR" sz="36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On appelle événement une action de l'utilisateur, comme le clic d'un des boutons de la souris. </a:t>
            </a:r>
            <a:r>
              <a:rPr lang="fr-FR" sz="3600" dirty="0"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Le code </a:t>
            </a:r>
            <a:r>
              <a:rPr lang="fr-FR" sz="36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dans le cas du résultat d’un événement s’écrit :</a:t>
            </a:r>
          </a:p>
          <a:p>
            <a:pPr marL="0" indent="0" algn="just">
              <a:buNone/>
            </a:pPr>
            <a:r>
              <a:rPr lang="fr-FR" sz="3600" b="1" dirty="0">
                <a:solidFill>
                  <a:srgbClr val="FF0000"/>
                </a:solidFill>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&lt;balise </a:t>
            </a:r>
            <a:r>
              <a:rPr lang="fr-FR" sz="3600" b="1" dirty="0" err="1">
                <a:solidFill>
                  <a:srgbClr val="FF0000"/>
                </a:solidFill>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eventHandler</a:t>
            </a:r>
            <a:r>
              <a:rPr lang="fr-FR" sz="3600" b="1" dirty="0">
                <a:solidFill>
                  <a:srgbClr val="FF0000"/>
                </a:solidFill>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="code </a:t>
            </a:r>
            <a:r>
              <a:rPr lang="fr-FR" sz="3600" b="1" dirty="0" err="1">
                <a:solidFill>
                  <a:srgbClr val="FF0000"/>
                </a:solidFill>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Javascript</a:t>
            </a:r>
            <a:r>
              <a:rPr lang="fr-FR" sz="3600" b="1" dirty="0">
                <a:solidFill>
                  <a:srgbClr val="FF0000"/>
                </a:solidFill>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 à insérer&gt;</a:t>
            </a:r>
          </a:p>
          <a:p>
            <a:pPr marL="0" indent="0" algn="just">
              <a:buNone/>
            </a:pPr>
            <a:r>
              <a:rPr lang="fr-FR" sz="3600" dirty="0" err="1">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eventHandler</a:t>
            </a:r>
            <a:r>
              <a:rPr lang="fr-FR" sz="36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 (gestionnaire d’événement) représente le nom de l'événement.</a:t>
            </a:r>
            <a:endParaRPr lang="fr-FR"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8202319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143000"/>
          </a:xfrm>
        </p:spPr>
        <p:style>
          <a:lnRef idx="1">
            <a:schemeClr val="accent6"/>
          </a:lnRef>
          <a:fillRef idx="2">
            <a:schemeClr val="accent6"/>
          </a:fillRef>
          <a:effectRef idx="1">
            <a:schemeClr val="accent6"/>
          </a:effectRef>
          <a:fontRef idx="minor">
            <a:schemeClr val="dk1"/>
          </a:fontRef>
        </p:style>
        <p:txBody>
          <a:bodyPr>
            <a:normAutofit fontScale="90000"/>
          </a:bodyPr>
          <a:lstStyle/>
          <a:p>
            <a:r>
              <a:rPr lang="fr-FR" sz="4000" b="1" dirty="0">
                <a:effectLst>
                  <a:outerShdw blurRad="50800" dist="38100" dir="2700000" algn="tl" rotWithShape="0">
                    <a:srgbClr val="000000">
                      <a:alpha val="43000"/>
                    </a:srgbClr>
                  </a:outerShdw>
                </a:effectLst>
                <a:latin typeface="Optima"/>
                <a:cs typeface="Optima"/>
              </a:rPr>
              <a:t>Un premier script élémentaire en </a:t>
            </a:r>
            <a:r>
              <a:rPr lang="fr-FR" sz="4000" b="1" dirty="0" err="1">
                <a:effectLst>
                  <a:outerShdw blurRad="50800" dist="38100" dir="2700000" algn="tl" rotWithShape="0">
                    <a:srgbClr val="000000">
                      <a:alpha val="43000"/>
                    </a:srgbClr>
                  </a:outerShdw>
                </a:effectLst>
                <a:latin typeface="Optima"/>
                <a:cs typeface="Optima"/>
              </a:rPr>
              <a:t>Javascript</a:t>
            </a:r>
            <a:endParaRPr lang="fr-FR" sz="4000" b="1" dirty="0">
              <a:effectLst>
                <a:outerShdw blurRad="50800" dist="38100" dir="2700000" algn="tl" rotWithShape="0">
                  <a:srgbClr val="000000">
                    <a:alpha val="43000"/>
                  </a:srgbClr>
                </a:outerShdw>
              </a:effectLst>
              <a:latin typeface="Optima"/>
              <a:cs typeface="Optima"/>
            </a:endParaRPr>
          </a:p>
        </p:txBody>
      </p:sp>
      <p:sp>
        <p:nvSpPr>
          <p:cNvPr id="3" name="Espace réservé du contenu 2"/>
          <p:cNvSpPr>
            <a:spLocks noGrp="1"/>
          </p:cNvSpPr>
          <p:nvPr>
            <p:ph idx="1"/>
          </p:nvPr>
        </p:nvSpPr>
        <p:spPr>
          <a:xfrm>
            <a:off x="899592" y="1340768"/>
            <a:ext cx="7991147" cy="1008112"/>
          </a:xfrm>
        </p:spPr>
        <p:txBody>
          <a:bodyPr>
            <a:normAutofit/>
          </a:bodyPr>
          <a:lstStyle/>
          <a:p>
            <a:pPr algn="just"/>
            <a:r>
              <a:rPr lang="fr-FR" sz="28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Voici un exemple de script permettant d'additionner deux cases d'un </a:t>
            </a:r>
            <a:r>
              <a:rPr lang="fr-FR" sz="2800" dirty="0"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formulaire</a:t>
            </a:r>
            <a:r>
              <a:rPr lang="fr-FR" sz="28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a:t>
            </a:r>
            <a:endParaRPr lang="fr-FR" sz="24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endParaRP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3608" y="2348880"/>
            <a:ext cx="7677150" cy="42484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4609325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143000"/>
          </a:xfrm>
        </p:spPr>
        <p:style>
          <a:lnRef idx="1">
            <a:schemeClr val="accent6"/>
          </a:lnRef>
          <a:fillRef idx="2">
            <a:schemeClr val="accent6"/>
          </a:fillRef>
          <a:effectRef idx="1">
            <a:schemeClr val="accent6"/>
          </a:effectRef>
          <a:fontRef idx="minor">
            <a:schemeClr val="dk1"/>
          </a:fontRef>
        </p:style>
        <p:txBody>
          <a:bodyPr>
            <a:normAutofit fontScale="90000"/>
          </a:bodyPr>
          <a:lstStyle/>
          <a:p>
            <a:r>
              <a:rPr lang="fr-FR" sz="4000" b="1" dirty="0">
                <a:effectLst>
                  <a:outerShdw blurRad="50800" dist="38100" dir="2700000" algn="tl" rotWithShape="0">
                    <a:srgbClr val="000000">
                      <a:alpha val="43000"/>
                    </a:srgbClr>
                  </a:outerShdw>
                </a:effectLst>
                <a:latin typeface="Optima"/>
                <a:cs typeface="Optima"/>
              </a:rPr>
              <a:t>Un premier script élémentaire en </a:t>
            </a:r>
            <a:r>
              <a:rPr lang="fr-FR" sz="4000" b="1" dirty="0" err="1">
                <a:effectLst>
                  <a:outerShdw blurRad="50800" dist="38100" dir="2700000" algn="tl" rotWithShape="0">
                    <a:srgbClr val="000000">
                      <a:alpha val="43000"/>
                    </a:srgbClr>
                  </a:outerShdw>
                </a:effectLst>
                <a:latin typeface="Optima"/>
                <a:cs typeface="Optima"/>
              </a:rPr>
              <a:t>Javascript</a:t>
            </a:r>
            <a:endParaRPr lang="fr-FR" sz="4000" b="1" dirty="0">
              <a:effectLst>
                <a:outerShdw blurRad="50800" dist="38100" dir="2700000" algn="tl" rotWithShape="0">
                  <a:srgbClr val="000000">
                    <a:alpha val="43000"/>
                  </a:srgbClr>
                </a:outerShdw>
              </a:effectLst>
              <a:latin typeface="Optima"/>
              <a:cs typeface="Optima"/>
            </a:endParaRPr>
          </a:p>
        </p:txBody>
      </p:sp>
      <p:sp>
        <p:nvSpPr>
          <p:cNvPr id="3" name="Espace réservé du contenu 2"/>
          <p:cNvSpPr>
            <a:spLocks noGrp="1"/>
          </p:cNvSpPr>
          <p:nvPr>
            <p:ph idx="1"/>
          </p:nvPr>
        </p:nvSpPr>
        <p:spPr>
          <a:xfrm>
            <a:off x="-21136" y="1196753"/>
            <a:ext cx="5385224" cy="5661248"/>
          </a:xfrm>
        </p:spPr>
        <p:style>
          <a:lnRef idx="2">
            <a:schemeClr val="dk1"/>
          </a:lnRef>
          <a:fillRef idx="1">
            <a:schemeClr val="lt1"/>
          </a:fillRef>
          <a:effectRef idx="0">
            <a:schemeClr val="dk1"/>
          </a:effectRef>
          <a:fontRef idx="minor">
            <a:schemeClr val="dk1"/>
          </a:fontRef>
        </p:style>
        <p:txBody>
          <a:bodyPr>
            <a:normAutofit fontScale="92500"/>
          </a:bodyPr>
          <a:lstStyle/>
          <a:p>
            <a:pPr marL="0" indent="0" algn="just">
              <a:buNone/>
            </a:pPr>
            <a:r>
              <a:rPr lang="fr-FR" sz="28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Dans cet exemple on distingue deux types de codes : le HTML, constitué de simple texte et de </a:t>
            </a:r>
            <a:r>
              <a:rPr lang="fr-FR" sz="2800" dirty="0"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balises, </a:t>
            </a:r>
            <a:r>
              <a:rPr lang="fr-FR" sz="28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et le </a:t>
            </a:r>
            <a:r>
              <a:rPr lang="fr-FR" sz="2800" dirty="0" err="1">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Javascript</a:t>
            </a:r>
            <a:r>
              <a:rPr lang="fr-FR" sz="28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 Le </a:t>
            </a:r>
            <a:r>
              <a:rPr lang="fr-FR" sz="2800" dirty="0" err="1">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Javascript</a:t>
            </a:r>
            <a:r>
              <a:rPr lang="fr-FR" sz="28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 apparaît à deux endroits : dans la balise &lt;script&gt; </a:t>
            </a:r>
            <a:r>
              <a:rPr lang="fr-FR" sz="2800" dirty="0"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 et </a:t>
            </a:r>
            <a:r>
              <a:rPr lang="fr-FR" sz="28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dans l'attribut d'événement </a:t>
            </a:r>
            <a:r>
              <a:rPr lang="fr-FR" sz="2800" dirty="0" err="1"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onClick</a:t>
            </a:r>
            <a:r>
              <a:rPr lang="fr-FR" sz="2800" dirty="0"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 </a:t>
            </a:r>
            <a:r>
              <a:rPr lang="fr-FR" sz="28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R</a:t>
            </a:r>
            <a:r>
              <a:rPr lang="fr-FR" sz="2800" dirty="0"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etenons </a:t>
            </a:r>
            <a:r>
              <a:rPr lang="fr-FR" sz="28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pour l'instant que ces lignes définissent une succession d'ordres, ce que nous appellerons une fonction (en anglais, </a:t>
            </a:r>
            <a:r>
              <a:rPr lang="fr-FR" sz="2800" dirty="0" err="1">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function</a:t>
            </a:r>
            <a:r>
              <a:rPr lang="fr-FR" sz="28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 ici la fonction calculer. On fait ensuite appel à cette fonction à la survenue de l'événement "clic" (attribut </a:t>
            </a:r>
            <a:r>
              <a:rPr lang="fr-FR" sz="2800" dirty="0" err="1"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onClick</a:t>
            </a:r>
            <a:r>
              <a:rPr lang="fr-FR" sz="2800" dirty="0"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a:t>
            </a:r>
            <a:endParaRPr lang="fr-FR" sz="24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endParaRP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72195" y="1196752"/>
            <a:ext cx="3771805" cy="5657423"/>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146481278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143000"/>
          </a:xfrm>
        </p:spPr>
        <p:style>
          <a:lnRef idx="1">
            <a:schemeClr val="accent2"/>
          </a:lnRef>
          <a:fillRef idx="2">
            <a:schemeClr val="accent2"/>
          </a:fillRef>
          <a:effectRef idx="1">
            <a:schemeClr val="accent2"/>
          </a:effectRef>
          <a:fontRef idx="minor">
            <a:schemeClr val="dk1"/>
          </a:fontRef>
        </p:style>
        <p:txBody>
          <a:bodyPr>
            <a:normAutofit/>
          </a:bodyPr>
          <a:lstStyle/>
          <a:p>
            <a:r>
              <a:rPr lang="fr-FR" sz="4000" b="1" dirty="0" smtClean="0">
                <a:effectLst>
                  <a:outerShdw blurRad="50800" dist="38100" dir="2700000" algn="tl" rotWithShape="0">
                    <a:srgbClr val="000000">
                      <a:alpha val="43000"/>
                    </a:srgbClr>
                  </a:outerShdw>
                </a:effectLst>
                <a:latin typeface="Optima"/>
                <a:cs typeface="Optima"/>
              </a:rPr>
              <a:t>Les </a:t>
            </a:r>
            <a:r>
              <a:rPr lang="fr-FR" sz="4000" b="1" dirty="0">
                <a:effectLst>
                  <a:outerShdw blurRad="50800" dist="38100" dir="2700000" algn="tl" rotWithShape="0">
                    <a:srgbClr val="000000">
                      <a:alpha val="43000"/>
                    </a:srgbClr>
                  </a:outerShdw>
                </a:effectLst>
                <a:latin typeface="Optima"/>
                <a:cs typeface="Optima"/>
              </a:rPr>
              <a:t>instructions</a:t>
            </a:r>
          </a:p>
        </p:txBody>
      </p:sp>
      <p:sp>
        <p:nvSpPr>
          <p:cNvPr id="3" name="Espace réservé du contenu 2"/>
          <p:cNvSpPr>
            <a:spLocks noGrp="1"/>
          </p:cNvSpPr>
          <p:nvPr>
            <p:ph idx="1"/>
          </p:nvPr>
        </p:nvSpPr>
        <p:spPr>
          <a:xfrm>
            <a:off x="0" y="1170011"/>
            <a:ext cx="9144000" cy="5661248"/>
          </a:xfrm>
        </p:spPr>
        <p:style>
          <a:lnRef idx="2">
            <a:schemeClr val="dk1"/>
          </a:lnRef>
          <a:fillRef idx="1001">
            <a:schemeClr val="lt1"/>
          </a:fillRef>
          <a:effectRef idx="0">
            <a:schemeClr val="dk1"/>
          </a:effectRef>
          <a:fontRef idx="minor">
            <a:schemeClr val="dk1"/>
          </a:fontRef>
        </p:style>
        <p:txBody>
          <a:bodyPr>
            <a:normAutofit/>
          </a:bodyPr>
          <a:lstStyle/>
          <a:p>
            <a:pPr marL="0" indent="0" algn="just">
              <a:buNone/>
            </a:pPr>
            <a:r>
              <a:rPr lang="fr-FR" sz="28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Un script ou une fonction sont, en général, composés d'une succession d'étapes appelées instructions. Nous verrons différents types d'instructions. Revenons d'abord sur le type le plus simple d'instruction : l'appel de fonction. Il s'écrit de la façon suivante :</a:t>
            </a:r>
          </a:p>
          <a:p>
            <a:pPr marL="0" indent="0" algn="just">
              <a:buNone/>
            </a:pPr>
            <a:endParaRPr lang="fr-FR" sz="28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endParaRPr>
          </a:p>
          <a:p>
            <a:pPr marL="0" indent="0" algn="ctr">
              <a:buNone/>
            </a:pPr>
            <a:r>
              <a:rPr lang="fr-FR" sz="3600" b="1" dirty="0" err="1">
                <a:solidFill>
                  <a:schemeClr val="tx2"/>
                </a:solidFill>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nom_de_la_fonction</a:t>
            </a:r>
            <a:r>
              <a:rPr lang="fr-FR" sz="3600" b="1" dirty="0">
                <a:solidFill>
                  <a:schemeClr val="tx2"/>
                </a:solidFill>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 ( liste, de, valeurs );</a:t>
            </a:r>
          </a:p>
          <a:p>
            <a:pPr marL="0" indent="0" algn="just">
              <a:buNone/>
            </a:pPr>
            <a:endParaRPr lang="fr-FR" sz="28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endParaRPr>
          </a:p>
          <a:p>
            <a:pPr marL="0" indent="0" algn="just">
              <a:buNone/>
            </a:pPr>
            <a:r>
              <a:rPr lang="fr-FR" sz="28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On fera attention au point-virgule, qui termine les instructions. Le saut de ligne les termine également. On sera donc très vigilant à l'indentation.</a:t>
            </a:r>
            <a:endParaRPr lang="fr-FR" sz="24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0093951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143000"/>
          </a:xfrm>
        </p:spPr>
        <p:style>
          <a:lnRef idx="1">
            <a:schemeClr val="accent2"/>
          </a:lnRef>
          <a:fillRef idx="2">
            <a:schemeClr val="accent2"/>
          </a:fillRef>
          <a:effectRef idx="1">
            <a:schemeClr val="accent2"/>
          </a:effectRef>
          <a:fontRef idx="minor">
            <a:schemeClr val="dk1"/>
          </a:fontRef>
        </p:style>
        <p:txBody>
          <a:bodyPr>
            <a:normAutofit/>
          </a:bodyPr>
          <a:lstStyle/>
          <a:p>
            <a:r>
              <a:rPr lang="fr-FR" sz="4000" b="1" dirty="0" smtClean="0">
                <a:effectLst>
                  <a:outerShdw blurRad="50800" dist="38100" dir="2700000" algn="tl" rotWithShape="0">
                    <a:srgbClr val="000000">
                      <a:alpha val="43000"/>
                    </a:srgbClr>
                  </a:outerShdw>
                </a:effectLst>
                <a:latin typeface="Optima"/>
                <a:cs typeface="Optima"/>
              </a:rPr>
              <a:t>Les </a:t>
            </a:r>
            <a:r>
              <a:rPr lang="fr-FR" sz="4000" b="1" dirty="0">
                <a:effectLst>
                  <a:outerShdw blurRad="50800" dist="38100" dir="2700000" algn="tl" rotWithShape="0">
                    <a:srgbClr val="000000">
                      <a:alpha val="43000"/>
                    </a:srgbClr>
                  </a:outerShdw>
                </a:effectLst>
                <a:latin typeface="Optima"/>
                <a:cs typeface="Optima"/>
              </a:rPr>
              <a:t>instructions</a:t>
            </a:r>
          </a:p>
        </p:txBody>
      </p:sp>
      <p:sp>
        <p:nvSpPr>
          <p:cNvPr id="3" name="Espace réservé du contenu 2"/>
          <p:cNvSpPr>
            <a:spLocks noGrp="1"/>
          </p:cNvSpPr>
          <p:nvPr>
            <p:ph idx="1"/>
          </p:nvPr>
        </p:nvSpPr>
        <p:spPr>
          <a:xfrm>
            <a:off x="0" y="1170011"/>
            <a:ext cx="9144000" cy="5661248"/>
          </a:xfrm>
        </p:spPr>
        <p:style>
          <a:lnRef idx="2">
            <a:schemeClr val="dk1"/>
          </a:lnRef>
          <a:fillRef idx="1001">
            <a:schemeClr val="lt1"/>
          </a:fillRef>
          <a:effectRef idx="0">
            <a:schemeClr val="dk1"/>
          </a:effectRef>
          <a:fontRef idx="minor">
            <a:schemeClr val="dk1"/>
          </a:fontRef>
        </p:style>
        <p:txBody>
          <a:bodyPr>
            <a:normAutofit fontScale="92500"/>
          </a:bodyPr>
          <a:lstStyle/>
          <a:p>
            <a:pPr marL="0" indent="0" algn="just">
              <a:buNone/>
            </a:pPr>
            <a:r>
              <a:rPr lang="fr-FR" sz="28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Voici un premier </a:t>
            </a:r>
            <a:r>
              <a:rPr lang="fr-FR" sz="2800" dirty="0"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exemple: </a:t>
            </a:r>
          </a:p>
          <a:p>
            <a:pPr marL="0" indent="0">
              <a:buNone/>
            </a:pPr>
            <a:r>
              <a:rPr lang="fr-FR" sz="2400" dirty="0">
                <a:latin typeface="Arial" panose="020B0604020202020204" pitchFamily="34" charset="0"/>
                <a:cs typeface="Arial" panose="020B0604020202020204" pitchFamily="34" charset="0"/>
              </a:rPr>
              <a:t>&lt;script&gt;</a:t>
            </a:r>
          </a:p>
          <a:p>
            <a:pPr marL="0" indent="0">
              <a:buNone/>
            </a:pPr>
            <a:r>
              <a:rPr lang="fr-FR" sz="2400" dirty="0">
                <a:latin typeface="Arial" panose="020B0604020202020204" pitchFamily="34" charset="0"/>
                <a:cs typeface="Arial" panose="020B0604020202020204" pitchFamily="34" charset="0"/>
              </a:rPr>
              <a:t>    </a:t>
            </a:r>
            <a:r>
              <a:rPr lang="fr-FR" sz="2400" dirty="0" err="1">
                <a:latin typeface="Arial" panose="020B0604020202020204" pitchFamily="34" charset="0"/>
                <a:cs typeface="Arial" panose="020B0604020202020204" pitchFamily="34" charset="0"/>
              </a:rPr>
              <a:t>document.write</a:t>
            </a:r>
            <a:r>
              <a:rPr lang="fr-FR" sz="2400" dirty="0">
                <a:latin typeface="Arial" panose="020B0604020202020204" pitchFamily="34" charset="0"/>
                <a:cs typeface="Arial" panose="020B0604020202020204" pitchFamily="34" charset="0"/>
              </a:rPr>
              <a:t>("Bonjour tout le monde !");</a:t>
            </a:r>
          </a:p>
          <a:p>
            <a:pPr marL="0" indent="0">
              <a:buNone/>
            </a:pPr>
            <a:r>
              <a:rPr lang="fr-FR" sz="2400" dirty="0">
                <a:latin typeface="Arial" panose="020B0604020202020204" pitchFamily="34" charset="0"/>
                <a:cs typeface="Arial" panose="020B0604020202020204" pitchFamily="34" charset="0"/>
              </a:rPr>
              <a:t>&lt;/script&gt;</a:t>
            </a:r>
          </a:p>
          <a:p>
            <a:pPr marL="0" indent="0" algn="just">
              <a:buNone/>
            </a:pPr>
            <a:r>
              <a:rPr lang="fr-FR" sz="24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Les fonctions </a:t>
            </a:r>
            <a:r>
              <a:rPr lang="fr-FR" sz="2400" dirty="0" err="1">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auquelles</a:t>
            </a:r>
            <a:r>
              <a:rPr lang="fr-FR" sz="24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 on fait appel sont soit </a:t>
            </a:r>
            <a:r>
              <a:rPr lang="fr-FR" sz="2400" dirty="0" err="1">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pré-définies</a:t>
            </a:r>
            <a:r>
              <a:rPr lang="fr-FR" sz="24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 (comme </a:t>
            </a:r>
            <a:r>
              <a:rPr lang="fr-FR" sz="2400" dirty="0" err="1">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document.write</a:t>
            </a:r>
            <a:r>
              <a:rPr lang="fr-FR" sz="24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 ci-dessus) soit définies dans le script, comme dans l'exemple suivant </a:t>
            </a:r>
            <a:r>
              <a:rPr lang="fr-FR" sz="2400" dirty="0"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a:t>
            </a:r>
          </a:p>
          <a:p>
            <a:pPr marL="0" indent="0">
              <a:buNone/>
            </a:pPr>
            <a:r>
              <a:rPr lang="fr-FR" sz="2400" dirty="0">
                <a:latin typeface="Arial" panose="020B0604020202020204" pitchFamily="34" charset="0"/>
                <a:cs typeface="Arial" panose="020B0604020202020204" pitchFamily="34" charset="0"/>
              </a:rPr>
              <a:t>&lt;script&gt;</a:t>
            </a:r>
          </a:p>
          <a:p>
            <a:pPr marL="0" indent="0">
              <a:buNone/>
            </a:pPr>
            <a:r>
              <a:rPr lang="fr-FR" sz="2400" dirty="0">
                <a:latin typeface="Arial" panose="020B0604020202020204" pitchFamily="34" charset="0"/>
                <a:cs typeface="Arial" panose="020B0604020202020204" pitchFamily="34" charset="0"/>
              </a:rPr>
              <a:t>  </a:t>
            </a:r>
            <a:r>
              <a:rPr lang="fr-FR" sz="2400" dirty="0" err="1">
                <a:latin typeface="Arial" panose="020B0604020202020204" pitchFamily="34" charset="0"/>
                <a:cs typeface="Arial" panose="020B0604020202020204" pitchFamily="34" charset="0"/>
              </a:rPr>
              <a:t>function</a:t>
            </a:r>
            <a:r>
              <a:rPr lang="fr-FR" sz="2400" dirty="0">
                <a:latin typeface="Arial" panose="020B0604020202020204" pitchFamily="34" charset="0"/>
                <a:cs typeface="Arial" panose="020B0604020202020204" pitchFamily="34" charset="0"/>
              </a:rPr>
              <a:t> moyenne(a, b) {</a:t>
            </a:r>
          </a:p>
          <a:p>
            <a:pPr marL="0" indent="0">
              <a:buNone/>
            </a:pPr>
            <a:r>
              <a:rPr lang="fr-FR" sz="2400" dirty="0">
                <a:latin typeface="Arial" panose="020B0604020202020204" pitchFamily="34" charset="0"/>
                <a:cs typeface="Arial" panose="020B0604020202020204" pitchFamily="34" charset="0"/>
              </a:rPr>
              <a:t>    return( (</a:t>
            </a:r>
            <a:r>
              <a:rPr lang="fr-FR" sz="2400" dirty="0" err="1">
                <a:latin typeface="Arial" panose="020B0604020202020204" pitchFamily="34" charset="0"/>
                <a:cs typeface="Arial" panose="020B0604020202020204" pitchFamily="34" charset="0"/>
              </a:rPr>
              <a:t>a+b</a:t>
            </a:r>
            <a:r>
              <a:rPr lang="fr-FR" sz="2400" dirty="0">
                <a:latin typeface="Arial" panose="020B0604020202020204" pitchFamily="34" charset="0"/>
                <a:cs typeface="Arial" panose="020B0604020202020204" pitchFamily="34" charset="0"/>
              </a:rPr>
              <a:t>)/2 );</a:t>
            </a:r>
          </a:p>
          <a:p>
            <a:pPr marL="0" indent="0">
              <a:buNone/>
            </a:pPr>
            <a:r>
              <a:rPr lang="fr-FR" sz="2400" dirty="0">
                <a:latin typeface="Arial" panose="020B0604020202020204" pitchFamily="34" charset="0"/>
                <a:cs typeface="Arial" panose="020B0604020202020204" pitchFamily="34" charset="0"/>
              </a:rPr>
              <a:t>  }</a:t>
            </a:r>
          </a:p>
          <a:p>
            <a:pPr marL="0" indent="0">
              <a:buNone/>
            </a:pPr>
            <a:r>
              <a:rPr lang="fr-FR" sz="2400" dirty="0">
                <a:latin typeface="Arial" panose="020B0604020202020204" pitchFamily="34" charset="0"/>
                <a:cs typeface="Arial" panose="020B0604020202020204" pitchFamily="34" charset="0"/>
              </a:rPr>
              <a:t>  </a:t>
            </a:r>
            <a:r>
              <a:rPr lang="fr-FR" sz="2400" dirty="0" err="1">
                <a:latin typeface="Arial" panose="020B0604020202020204" pitchFamily="34" charset="0"/>
                <a:cs typeface="Arial" panose="020B0604020202020204" pitchFamily="34" charset="0"/>
              </a:rPr>
              <a:t>document.write</a:t>
            </a:r>
            <a:r>
              <a:rPr lang="fr-FR" sz="2400" dirty="0">
                <a:latin typeface="Arial" panose="020B0604020202020204" pitchFamily="34" charset="0"/>
                <a:cs typeface="Arial" panose="020B0604020202020204" pitchFamily="34" charset="0"/>
              </a:rPr>
              <a:t>("La moyenne de 34 et 55 est ", moyenne(34, 55), ".");</a:t>
            </a:r>
          </a:p>
          <a:p>
            <a:pPr marL="0" indent="0">
              <a:buNone/>
            </a:pPr>
            <a:r>
              <a:rPr lang="fr-FR" sz="2400" dirty="0">
                <a:latin typeface="Arial" panose="020B0604020202020204" pitchFamily="34" charset="0"/>
                <a:cs typeface="Arial" panose="020B0604020202020204" pitchFamily="34" charset="0"/>
              </a:rPr>
              <a:t>  </a:t>
            </a:r>
            <a:r>
              <a:rPr lang="fr-FR" sz="2400" dirty="0" err="1">
                <a:latin typeface="Arial" panose="020B0604020202020204" pitchFamily="34" charset="0"/>
                <a:cs typeface="Arial" panose="020B0604020202020204" pitchFamily="34" charset="0"/>
              </a:rPr>
              <a:t>document.write</a:t>
            </a:r>
            <a:r>
              <a:rPr lang="fr-FR" sz="2400" dirty="0">
                <a:latin typeface="Arial" panose="020B0604020202020204" pitchFamily="34" charset="0"/>
                <a:cs typeface="Arial" panose="020B0604020202020204" pitchFamily="34" charset="0"/>
              </a:rPr>
              <a:t>(" Celle de 20 et 90 est ", moyenne(20, 90), ".");</a:t>
            </a:r>
          </a:p>
          <a:p>
            <a:pPr marL="0" indent="0">
              <a:buNone/>
            </a:pPr>
            <a:r>
              <a:rPr lang="fr-FR" sz="2400" dirty="0">
                <a:latin typeface="Arial" panose="020B0604020202020204" pitchFamily="34" charset="0"/>
                <a:cs typeface="Arial" panose="020B0604020202020204" pitchFamily="34" charset="0"/>
              </a:rPr>
              <a:t>&lt;/script&gt;</a:t>
            </a:r>
          </a:p>
          <a:p>
            <a:pPr marL="0" indent="0" algn="just">
              <a:buNone/>
            </a:pPr>
            <a:endParaRPr lang="fr-FR" sz="24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7713960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143000"/>
          </a:xfrm>
        </p:spPr>
        <p:style>
          <a:lnRef idx="1">
            <a:schemeClr val="accent2"/>
          </a:lnRef>
          <a:fillRef idx="2">
            <a:schemeClr val="accent2"/>
          </a:fillRef>
          <a:effectRef idx="1">
            <a:schemeClr val="accent2"/>
          </a:effectRef>
          <a:fontRef idx="minor">
            <a:schemeClr val="dk1"/>
          </a:fontRef>
        </p:style>
        <p:txBody>
          <a:bodyPr>
            <a:normAutofit/>
          </a:bodyPr>
          <a:lstStyle/>
          <a:p>
            <a:r>
              <a:rPr lang="fr-FR" sz="4000" b="1" dirty="0" smtClean="0">
                <a:effectLst>
                  <a:outerShdw blurRad="50800" dist="38100" dir="2700000" algn="tl" rotWithShape="0">
                    <a:srgbClr val="000000">
                      <a:alpha val="43000"/>
                    </a:srgbClr>
                  </a:outerShdw>
                </a:effectLst>
                <a:latin typeface="Optima"/>
                <a:cs typeface="Optima"/>
              </a:rPr>
              <a:t>Les instructions</a:t>
            </a:r>
            <a:endParaRPr lang="fr-FR" sz="4000" b="1" dirty="0">
              <a:effectLst>
                <a:outerShdw blurRad="50800" dist="38100" dir="2700000" algn="tl" rotWithShape="0">
                  <a:srgbClr val="000000">
                    <a:alpha val="43000"/>
                  </a:srgbClr>
                </a:outerShdw>
              </a:effectLst>
              <a:latin typeface="Optima"/>
              <a:cs typeface="Optima"/>
            </a:endParaRPr>
          </a:p>
        </p:txBody>
      </p:sp>
      <p:sp>
        <p:nvSpPr>
          <p:cNvPr id="3" name="Espace réservé du contenu 2"/>
          <p:cNvSpPr>
            <a:spLocks noGrp="1"/>
          </p:cNvSpPr>
          <p:nvPr>
            <p:ph idx="1"/>
          </p:nvPr>
        </p:nvSpPr>
        <p:spPr>
          <a:xfrm>
            <a:off x="0" y="1170011"/>
            <a:ext cx="9144000" cy="5661248"/>
          </a:xfrm>
        </p:spPr>
        <p:style>
          <a:lnRef idx="2">
            <a:schemeClr val="dk1"/>
          </a:lnRef>
          <a:fillRef idx="1001">
            <a:schemeClr val="lt1"/>
          </a:fillRef>
          <a:effectRef idx="0">
            <a:schemeClr val="dk1"/>
          </a:effectRef>
          <a:fontRef idx="minor">
            <a:schemeClr val="dk1"/>
          </a:fontRef>
        </p:style>
        <p:txBody>
          <a:bodyPr>
            <a:normAutofit/>
          </a:bodyPr>
          <a:lstStyle/>
          <a:p>
            <a:pPr marL="0" indent="0" algn="just">
              <a:buNone/>
            </a:pPr>
            <a:endParaRPr lang="fr-FR" sz="2800" dirty="0"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endParaRPr>
          </a:p>
          <a:p>
            <a:pPr marL="0" indent="0" algn="just">
              <a:buNone/>
            </a:pPr>
            <a:r>
              <a:rPr lang="fr-FR" sz="2800" dirty="0"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Cet </a:t>
            </a:r>
            <a:r>
              <a:rPr lang="fr-FR" sz="28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exemple nous montre, par ailleurs, que l'on peut utiliser le résultat d'une fonction comme argument d'une autre, en l'occurrence le résultat de la fonction moyenne sur les arguments 34 et 55 est employé ligne 5 comme argument de la fonction </a:t>
            </a:r>
            <a:r>
              <a:rPr lang="fr-FR" sz="2800" dirty="0" err="1">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document.write</a:t>
            </a:r>
            <a:r>
              <a:rPr lang="fr-FR" sz="28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a:t>
            </a:r>
            <a:endParaRPr lang="fr-FR" sz="24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549082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827584" y="0"/>
            <a:ext cx="8316416" cy="1143000"/>
          </a:xfrm>
        </p:spPr>
        <p:style>
          <a:lnRef idx="2">
            <a:schemeClr val="accent3"/>
          </a:lnRef>
          <a:fillRef idx="1">
            <a:schemeClr val="lt1"/>
          </a:fillRef>
          <a:effectRef idx="0">
            <a:schemeClr val="accent3"/>
          </a:effectRef>
          <a:fontRef idx="minor">
            <a:schemeClr val="dk1"/>
          </a:fontRef>
        </p:style>
        <p:txBody>
          <a:bodyPr>
            <a:normAutofit fontScale="90000"/>
          </a:bodyPr>
          <a:lstStyle/>
          <a:p>
            <a:r>
              <a:rPr lang="fr-FR" b="1" dirty="0">
                <a:solidFill>
                  <a:srgbClr val="00B050"/>
                </a:solidFill>
                <a:effectLst>
                  <a:outerShdw blurRad="50800" dist="38100" dir="2700000" algn="tl" rotWithShape="0">
                    <a:srgbClr val="000000">
                      <a:alpha val="43000"/>
                    </a:srgbClr>
                  </a:outerShdw>
                </a:effectLst>
                <a:latin typeface="Optima"/>
                <a:cs typeface="Optima"/>
              </a:rPr>
              <a:t>Principes et intérêt de la programmation côté client</a:t>
            </a:r>
          </a:p>
        </p:txBody>
      </p:sp>
      <p:sp>
        <p:nvSpPr>
          <p:cNvPr id="3" name="Espace réservé du contenu 2"/>
          <p:cNvSpPr>
            <a:spLocks noGrp="1"/>
          </p:cNvSpPr>
          <p:nvPr>
            <p:ph idx="1"/>
          </p:nvPr>
        </p:nvSpPr>
        <p:spPr>
          <a:xfrm>
            <a:off x="899592" y="1340768"/>
            <a:ext cx="7991147" cy="4992176"/>
          </a:xfrm>
        </p:spPr>
        <p:txBody>
          <a:bodyPr>
            <a:normAutofit fontScale="92500"/>
          </a:bodyPr>
          <a:lstStyle/>
          <a:p>
            <a:pPr algn="just"/>
            <a:r>
              <a:rPr lang="fr-FR" sz="2800" dirty="0">
                <a:effectLst>
                  <a:outerShdw blurRad="50800" dist="38100" dir="2700000" algn="tl" rotWithShape="0">
                    <a:srgbClr val="000000">
                      <a:alpha val="43000"/>
                    </a:srgbClr>
                  </a:outerShdw>
                </a:effectLst>
                <a:latin typeface="Optima"/>
                <a:cs typeface="Optima"/>
              </a:rPr>
              <a:t>Les techniques web permettent d'effectuer des traitement de l'information de trois grandes manières : la programmation côté serveur, la programmation côté client et les feuilles de style CSS. </a:t>
            </a:r>
            <a:endParaRPr lang="fr-FR" sz="2800" dirty="0" smtClean="0">
              <a:effectLst>
                <a:outerShdw blurRad="50800" dist="38100" dir="2700000" algn="tl" rotWithShape="0">
                  <a:srgbClr val="000000">
                    <a:alpha val="43000"/>
                  </a:srgbClr>
                </a:outerShdw>
              </a:effectLst>
              <a:latin typeface="Optima"/>
              <a:cs typeface="Optima"/>
            </a:endParaRPr>
          </a:p>
          <a:p>
            <a:pPr algn="just"/>
            <a:r>
              <a:rPr lang="fr-FR" sz="2800" dirty="0">
                <a:effectLst>
                  <a:outerShdw blurRad="50800" dist="38100" dir="2700000" algn="tl" rotWithShape="0">
                    <a:srgbClr val="000000">
                      <a:alpha val="43000"/>
                    </a:srgbClr>
                  </a:outerShdw>
                </a:effectLst>
                <a:latin typeface="Optima"/>
                <a:cs typeface="Optima"/>
              </a:rPr>
              <a:t>Pour améliorer la fluidité de la navigation il est recommandé de limiter, autant qu'il est possible, le recours à des programmes côté serveur. En effet, chaque l'appel d'un programme côté serveur nécessite un envoi d'informations du client vers le serveur, puis l'attente puis l'affichage d'une page reçue du serveur. </a:t>
            </a:r>
          </a:p>
        </p:txBody>
      </p:sp>
    </p:spTree>
    <p:extLst>
      <p:ext uri="{BB962C8B-B14F-4D97-AF65-F5344CB8AC3E}">
        <p14:creationId xmlns:p14="http://schemas.microsoft.com/office/powerpoint/2010/main" val="241958752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143000"/>
          </a:xfrm>
        </p:spPr>
        <p:style>
          <a:lnRef idx="0">
            <a:schemeClr val="accent5"/>
          </a:lnRef>
          <a:fillRef idx="3">
            <a:schemeClr val="accent5"/>
          </a:fillRef>
          <a:effectRef idx="3">
            <a:schemeClr val="accent5"/>
          </a:effectRef>
          <a:fontRef idx="minor">
            <a:schemeClr val="lt1"/>
          </a:fontRef>
        </p:style>
        <p:txBody>
          <a:bodyPr>
            <a:normAutofit fontScale="90000"/>
          </a:bodyPr>
          <a:lstStyle/>
          <a:p>
            <a:r>
              <a:rPr lang="fr-FR" sz="4000" b="1" dirty="0">
                <a:effectLst>
                  <a:outerShdw blurRad="50800" dist="38100" dir="2700000" algn="tl" rotWithShape="0">
                    <a:srgbClr val="000000">
                      <a:alpha val="43000"/>
                    </a:srgbClr>
                  </a:outerShdw>
                </a:effectLst>
                <a:latin typeface="Optima"/>
                <a:cs typeface="Optima"/>
              </a:rPr>
              <a:t>Identificateurs, variables et expressions</a:t>
            </a:r>
          </a:p>
        </p:txBody>
      </p:sp>
      <p:sp>
        <p:nvSpPr>
          <p:cNvPr id="3" name="Espace réservé du contenu 2"/>
          <p:cNvSpPr>
            <a:spLocks noGrp="1"/>
          </p:cNvSpPr>
          <p:nvPr>
            <p:ph idx="1"/>
          </p:nvPr>
        </p:nvSpPr>
        <p:spPr>
          <a:xfrm>
            <a:off x="0" y="1170011"/>
            <a:ext cx="9144000" cy="5661248"/>
          </a:xfrm>
        </p:spPr>
        <p:style>
          <a:lnRef idx="2">
            <a:schemeClr val="dk1"/>
          </a:lnRef>
          <a:fillRef idx="1001">
            <a:schemeClr val="lt1"/>
          </a:fillRef>
          <a:effectRef idx="0">
            <a:schemeClr val="dk1"/>
          </a:effectRef>
          <a:fontRef idx="minor">
            <a:schemeClr val="dk1"/>
          </a:fontRef>
        </p:style>
        <p:txBody>
          <a:bodyPr>
            <a:normAutofit/>
          </a:bodyPr>
          <a:lstStyle/>
          <a:p>
            <a:pPr marL="0" indent="0" algn="just">
              <a:buNone/>
            </a:pPr>
            <a:endParaRPr lang="fr-FR" sz="2800" dirty="0"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endParaRPr>
          </a:p>
          <a:p>
            <a:pPr marL="0" indent="0" algn="just">
              <a:buNone/>
            </a:pPr>
            <a:r>
              <a:rPr lang="fr-FR" sz="28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Pour indiquer que telle variable doit désigner telle valeur, on utilise l'écriture suivante. C'est un type d'instructions appelé affectation :</a:t>
            </a:r>
          </a:p>
          <a:p>
            <a:pPr marL="0" indent="0" algn="just">
              <a:buNone/>
            </a:pPr>
            <a:endParaRPr lang="fr-FR" sz="28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endParaRPr>
          </a:p>
          <a:p>
            <a:pPr marL="0" indent="0" algn="ctr">
              <a:buNone/>
            </a:pPr>
            <a:r>
              <a:rPr lang="fr-FR" sz="2800" b="1" dirty="0" err="1">
                <a:solidFill>
                  <a:srgbClr val="FF0000"/>
                </a:solidFill>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nom_de_la_variable</a:t>
            </a:r>
            <a:r>
              <a:rPr lang="fr-FR" sz="2800" b="1" dirty="0">
                <a:solidFill>
                  <a:srgbClr val="FF0000"/>
                </a:solidFill>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 = valeur ;</a:t>
            </a:r>
            <a:endParaRPr lang="fr-FR" sz="2400" b="1" dirty="0">
              <a:solidFill>
                <a:srgbClr val="FF0000"/>
              </a:solidFill>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1755416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143000"/>
          </a:xfrm>
        </p:spPr>
        <p:style>
          <a:lnRef idx="0">
            <a:schemeClr val="accent5"/>
          </a:lnRef>
          <a:fillRef idx="3">
            <a:schemeClr val="accent5"/>
          </a:fillRef>
          <a:effectRef idx="3">
            <a:schemeClr val="accent5"/>
          </a:effectRef>
          <a:fontRef idx="minor">
            <a:schemeClr val="lt1"/>
          </a:fontRef>
        </p:style>
        <p:txBody>
          <a:bodyPr>
            <a:normAutofit fontScale="90000"/>
          </a:bodyPr>
          <a:lstStyle/>
          <a:p>
            <a:r>
              <a:rPr lang="fr-FR" sz="4000" b="1" dirty="0">
                <a:effectLst>
                  <a:outerShdw blurRad="50800" dist="38100" dir="2700000" algn="tl" rotWithShape="0">
                    <a:srgbClr val="000000">
                      <a:alpha val="43000"/>
                    </a:srgbClr>
                  </a:outerShdw>
                </a:effectLst>
                <a:latin typeface="Optima"/>
                <a:cs typeface="Optima"/>
              </a:rPr>
              <a:t>Identificateurs, variables et expressions</a:t>
            </a:r>
          </a:p>
        </p:txBody>
      </p:sp>
      <p:sp>
        <p:nvSpPr>
          <p:cNvPr id="3" name="Espace réservé du contenu 2"/>
          <p:cNvSpPr>
            <a:spLocks noGrp="1"/>
          </p:cNvSpPr>
          <p:nvPr>
            <p:ph idx="1"/>
          </p:nvPr>
        </p:nvSpPr>
        <p:spPr>
          <a:xfrm>
            <a:off x="0" y="1170011"/>
            <a:ext cx="9144000" cy="5661248"/>
          </a:xfrm>
        </p:spPr>
        <p:style>
          <a:lnRef idx="2">
            <a:schemeClr val="dk1"/>
          </a:lnRef>
          <a:fillRef idx="1001">
            <a:schemeClr val="lt1"/>
          </a:fillRef>
          <a:effectRef idx="0">
            <a:schemeClr val="dk1"/>
          </a:effectRef>
          <a:fontRef idx="minor">
            <a:schemeClr val="dk1"/>
          </a:fontRef>
        </p:style>
        <p:txBody>
          <a:bodyPr>
            <a:normAutofit/>
          </a:bodyPr>
          <a:lstStyle/>
          <a:p>
            <a:pPr marL="0" indent="0" algn="just">
              <a:buNone/>
            </a:pPr>
            <a:endParaRPr lang="fr-FR" sz="2800" dirty="0"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endParaRPr>
          </a:p>
          <a:p>
            <a:pPr marL="0" indent="0" algn="just">
              <a:buNone/>
            </a:pPr>
            <a:r>
              <a:rPr lang="fr-FR" sz="28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Voici un nouvel exemple (où l'on ne cite que la partie JS, pas le HTML qui l'englobe) </a:t>
            </a:r>
            <a:r>
              <a:rPr lang="fr-FR" sz="2800" dirty="0"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a:t>
            </a:r>
          </a:p>
          <a:p>
            <a:pPr marL="0" indent="0">
              <a:buNone/>
            </a:pPr>
            <a:r>
              <a:rPr lang="fr-FR" sz="2400" dirty="0">
                <a:latin typeface="Times New Roman" panose="02020603050405020304" pitchFamily="18" charset="0"/>
                <a:cs typeface="Times New Roman" panose="02020603050405020304" pitchFamily="18" charset="0"/>
              </a:rPr>
              <a:t>a = 14; // entier</a:t>
            </a:r>
          </a:p>
          <a:p>
            <a:pPr marL="0" indent="0">
              <a:buNone/>
            </a:pPr>
            <a:r>
              <a:rPr lang="fr-FR" sz="2400" dirty="0">
                <a:latin typeface="Times New Roman" panose="02020603050405020304" pitchFamily="18" charset="0"/>
                <a:cs typeface="Times New Roman" panose="02020603050405020304" pitchFamily="18" charset="0"/>
              </a:rPr>
              <a:t>b = 137.6; // nombre à virgule flottante</a:t>
            </a:r>
          </a:p>
          <a:p>
            <a:pPr marL="0" indent="0">
              <a:buNone/>
            </a:pPr>
            <a:r>
              <a:rPr lang="fr-FR" sz="2400" dirty="0" err="1">
                <a:latin typeface="Times New Roman" panose="02020603050405020304" pitchFamily="18" charset="0"/>
                <a:cs typeface="Times New Roman" panose="02020603050405020304" pitchFamily="18" charset="0"/>
              </a:rPr>
              <a:t>maVariable</a:t>
            </a:r>
            <a:r>
              <a:rPr lang="fr-FR" sz="2400" dirty="0">
                <a:latin typeface="Times New Roman" panose="02020603050405020304" pitchFamily="18" charset="0"/>
                <a:cs typeface="Times New Roman" panose="02020603050405020304" pitchFamily="18" charset="0"/>
              </a:rPr>
              <a:t> = "Bonjour tout le monde !"; // chaîne de caractère</a:t>
            </a:r>
          </a:p>
          <a:p>
            <a:pPr marL="0" indent="0">
              <a:buNone/>
            </a:pPr>
            <a:r>
              <a:rPr lang="fr-FR" sz="2400" dirty="0">
                <a:latin typeface="Times New Roman" panose="02020603050405020304" pitchFamily="18" charset="0"/>
                <a:cs typeface="Times New Roman" panose="02020603050405020304" pitchFamily="18" charset="0"/>
              </a:rPr>
              <a:t>test = false; // booléen</a:t>
            </a:r>
          </a:p>
          <a:p>
            <a:pPr marL="0" indent="0">
              <a:buNone/>
            </a:pPr>
            <a:r>
              <a:rPr lang="fr-FR" sz="2400" dirty="0">
                <a:latin typeface="Times New Roman" panose="02020603050405020304" pitchFamily="18" charset="0"/>
                <a:cs typeface="Times New Roman" panose="02020603050405020304" pitchFamily="18" charset="0"/>
              </a:rPr>
              <a:t>moyenne = </a:t>
            </a:r>
            <a:r>
              <a:rPr lang="fr-FR" sz="2400" dirty="0" err="1">
                <a:latin typeface="Times New Roman" panose="02020603050405020304" pitchFamily="18" charset="0"/>
                <a:cs typeface="Times New Roman" panose="02020603050405020304" pitchFamily="18" charset="0"/>
              </a:rPr>
              <a:t>function</a:t>
            </a:r>
            <a:r>
              <a:rPr lang="fr-FR" sz="2400" dirty="0">
                <a:latin typeface="Times New Roman" panose="02020603050405020304" pitchFamily="18" charset="0"/>
                <a:cs typeface="Times New Roman" panose="02020603050405020304" pitchFamily="18" charset="0"/>
              </a:rPr>
              <a:t>(a1, a2) { return( (a1+a2)/2 ); } // fonction</a:t>
            </a:r>
          </a:p>
          <a:p>
            <a:pPr marL="0" indent="0">
              <a:buNone/>
            </a:pPr>
            <a:r>
              <a:rPr lang="fr-FR" sz="2400" dirty="0">
                <a:latin typeface="Times New Roman" panose="02020603050405020304" pitchFamily="18" charset="0"/>
                <a:cs typeface="Times New Roman" panose="02020603050405020304" pitchFamily="18" charset="0"/>
              </a:rPr>
              <a:t>x = ( a * 3 ) / 2 + b; // la valeur de x provient d'un calcul</a:t>
            </a:r>
          </a:p>
          <a:p>
            <a:pPr marL="0" indent="0">
              <a:buNone/>
            </a:pPr>
            <a:r>
              <a:rPr lang="fr-FR" sz="2400" dirty="0" err="1">
                <a:latin typeface="Times New Roman" panose="02020603050405020304" pitchFamily="18" charset="0"/>
                <a:cs typeface="Times New Roman" panose="02020603050405020304" pitchFamily="18" charset="0"/>
              </a:rPr>
              <a:t>document.write</a:t>
            </a:r>
            <a:r>
              <a:rPr lang="fr-FR" sz="2400" dirty="0">
                <a:latin typeface="Times New Roman" panose="02020603050405020304" pitchFamily="18" charset="0"/>
                <a:cs typeface="Times New Roman" panose="02020603050405020304" pitchFamily="18" charset="0"/>
              </a:rPr>
              <a:t>("x vaut ", x);</a:t>
            </a:r>
          </a:p>
          <a:p>
            <a:pPr marL="0" indent="0">
              <a:buNone/>
            </a:pPr>
            <a:r>
              <a:rPr lang="fr-FR" sz="2400" dirty="0" err="1">
                <a:latin typeface="Times New Roman" panose="02020603050405020304" pitchFamily="18" charset="0"/>
                <a:cs typeface="Times New Roman" panose="02020603050405020304" pitchFamily="18" charset="0"/>
              </a:rPr>
              <a:t>document.write</a:t>
            </a:r>
            <a:r>
              <a:rPr lang="fr-FR" sz="2400" dirty="0">
                <a:latin typeface="Times New Roman" panose="02020603050405020304" pitchFamily="18" charset="0"/>
                <a:cs typeface="Times New Roman" panose="02020603050405020304" pitchFamily="18" charset="0"/>
              </a:rPr>
              <a:t>("&lt;</a:t>
            </a:r>
            <a:r>
              <a:rPr lang="fr-FR" sz="2400" dirty="0" err="1">
                <a:latin typeface="Times New Roman" panose="02020603050405020304" pitchFamily="18" charset="0"/>
                <a:cs typeface="Times New Roman" panose="02020603050405020304" pitchFamily="18" charset="0"/>
              </a:rPr>
              <a:t>br</a:t>
            </a:r>
            <a:r>
              <a:rPr lang="fr-FR" sz="2400" dirty="0">
                <a:latin typeface="Times New Roman" panose="02020603050405020304" pitchFamily="18" charset="0"/>
                <a:cs typeface="Times New Roman" panose="02020603050405020304" pitchFamily="18" charset="0"/>
              </a:rPr>
              <a:t>&gt;la moyenne de a et b vaut ", moyenne(</a:t>
            </a:r>
            <a:r>
              <a:rPr lang="fr-FR" sz="2400" dirty="0" err="1">
                <a:latin typeface="Times New Roman" panose="02020603050405020304" pitchFamily="18" charset="0"/>
                <a:cs typeface="Times New Roman" panose="02020603050405020304" pitchFamily="18" charset="0"/>
              </a:rPr>
              <a:t>a,b</a:t>
            </a:r>
            <a:r>
              <a:rPr lang="fr-FR" sz="2400" dirty="0">
                <a:latin typeface="Times New Roman" panose="02020603050405020304" pitchFamily="18" charset="0"/>
                <a:cs typeface="Times New Roman" panose="02020603050405020304" pitchFamily="18" charset="0"/>
              </a:rPr>
              <a:t>) );</a:t>
            </a:r>
          </a:p>
          <a:p>
            <a:pPr marL="0" indent="0" algn="just">
              <a:buNone/>
            </a:pPr>
            <a:endParaRPr lang="fr-FR" sz="24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5698236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143000"/>
          </a:xfrm>
        </p:spPr>
        <p:style>
          <a:lnRef idx="0">
            <a:schemeClr val="accent5"/>
          </a:lnRef>
          <a:fillRef idx="3">
            <a:schemeClr val="accent5"/>
          </a:fillRef>
          <a:effectRef idx="3">
            <a:schemeClr val="accent5"/>
          </a:effectRef>
          <a:fontRef idx="minor">
            <a:schemeClr val="lt1"/>
          </a:fontRef>
        </p:style>
        <p:txBody>
          <a:bodyPr>
            <a:normAutofit fontScale="90000"/>
          </a:bodyPr>
          <a:lstStyle/>
          <a:p>
            <a:r>
              <a:rPr lang="fr-FR" sz="4000" b="1" dirty="0">
                <a:effectLst>
                  <a:outerShdw blurRad="50800" dist="38100" dir="2700000" algn="tl" rotWithShape="0">
                    <a:srgbClr val="000000">
                      <a:alpha val="43000"/>
                    </a:srgbClr>
                  </a:outerShdw>
                </a:effectLst>
                <a:latin typeface="Optima"/>
                <a:cs typeface="Optima"/>
              </a:rPr>
              <a:t>Identificateurs, variables et expressions</a:t>
            </a:r>
          </a:p>
        </p:txBody>
      </p:sp>
      <p:sp>
        <p:nvSpPr>
          <p:cNvPr id="3" name="Espace réservé du contenu 2"/>
          <p:cNvSpPr>
            <a:spLocks noGrp="1"/>
          </p:cNvSpPr>
          <p:nvPr>
            <p:ph idx="1"/>
          </p:nvPr>
        </p:nvSpPr>
        <p:spPr>
          <a:xfrm>
            <a:off x="0" y="1170011"/>
            <a:ext cx="9144000" cy="5661248"/>
          </a:xfrm>
        </p:spPr>
        <p:style>
          <a:lnRef idx="2">
            <a:schemeClr val="dk1"/>
          </a:lnRef>
          <a:fillRef idx="1001">
            <a:schemeClr val="lt1"/>
          </a:fillRef>
          <a:effectRef idx="0">
            <a:schemeClr val="dk1"/>
          </a:effectRef>
          <a:fontRef idx="minor">
            <a:schemeClr val="dk1"/>
          </a:fontRef>
        </p:style>
        <p:txBody>
          <a:bodyPr>
            <a:normAutofit/>
          </a:bodyPr>
          <a:lstStyle/>
          <a:p>
            <a:pPr marL="0" indent="0" algn="just">
              <a:buNone/>
            </a:pPr>
            <a:r>
              <a:rPr lang="fr-FR" sz="2800" dirty="0"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Les </a:t>
            </a:r>
            <a:r>
              <a:rPr lang="fr-FR" sz="28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principaux opérateurs sont les suivants :</a:t>
            </a:r>
          </a:p>
          <a:p>
            <a:pPr marL="0" indent="0" algn="just">
              <a:buNone/>
            </a:pPr>
            <a:endParaRPr lang="fr-FR" sz="28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endParaRPr>
          </a:p>
          <a:p>
            <a:pPr marL="0" indent="0" algn="just">
              <a:buNone/>
            </a:pPr>
            <a:endParaRPr lang="fr-FR" sz="2800" dirty="0"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endParaRPr>
          </a:p>
          <a:p>
            <a:pPr marL="0" indent="0" algn="just">
              <a:buNone/>
            </a:pPr>
            <a:endParaRPr lang="fr-FR" sz="2800" dirty="0"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endParaRPr>
          </a:p>
          <a:p>
            <a:pPr marL="0" indent="0" algn="just">
              <a:buNone/>
            </a:pPr>
            <a:endParaRPr lang="fr-FR" sz="2800" dirty="0"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endParaRPr>
          </a:p>
          <a:p>
            <a:pPr marL="0" indent="0" algn="just">
              <a:buNone/>
            </a:pPr>
            <a:r>
              <a:rPr lang="fr-FR" sz="2800" dirty="0"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On </a:t>
            </a:r>
            <a:r>
              <a:rPr lang="fr-FR" sz="28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trouve parfois des opérateurs combinés à des affectations ou </a:t>
            </a:r>
            <a:r>
              <a:rPr lang="fr-FR" sz="2800" dirty="0"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des </a:t>
            </a:r>
            <a:r>
              <a:rPr lang="fr-FR" sz="28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opérateurs complexes. Voici une table de "traduction</a:t>
            </a:r>
            <a:r>
              <a:rPr lang="fr-FR" sz="2800" dirty="0"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a:t>
            </a:r>
            <a:endParaRPr lang="fr-FR" sz="28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5576" y="1772816"/>
            <a:ext cx="7362825" cy="17281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1560" y="4862646"/>
            <a:ext cx="7776864" cy="187872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1093844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143000"/>
          </a:xfrm>
        </p:spPr>
        <p:style>
          <a:lnRef idx="0">
            <a:schemeClr val="accent5"/>
          </a:lnRef>
          <a:fillRef idx="3">
            <a:schemeClr val="accent5"/>
          </a:fillRef>
          <a:effectRef idx="3">
            <a:schemeClr val="accent5"/>
          </a:effectRef>
          <a:fontRef idx="minor">
            <a:schemeClr val="lt1"/>
          </a:fontRef>
        </p:style>
        <p:txBody>
          <a:bodyPr>
            <a:normAutofit fontScale="90000"/>
          </a:bodyPr>
          <a:lstStyle/>
          <a:p>
            <a:r>
              <a:rPr lang="fr-FR" sz="4000" b="1" dirty="0">
                <a:effectLst>
                  <a:outerShdw blurRad="50800" dist="38100" dir="2700000" algn="tl" rotWithShape="0">
                    <a:srgbClr val="000000">
                      <a:alpha val="43000"/>
                    </a:srgbClr>
                  </a:outerShdw>
                </a:effectLst>
                <a:latin typeface="Optima"/>
                <a:cs typeface="Optima"/>
              </a:rPr>
              <a:t>Identificateurs, variables et expressions</a:t>
            </a:r>
          </a:p>
        </p:txBody>
      </p:sp>
      <p:sp>
        <p:nvSpPr>
          <p:cNvPr id="3" name="Espace réservé du contenu 2"/>
          <p:cNvSpPr>
            <a:spLocks noGrp="1"/>
          </p:cNvSpPr>
          <p:nvPr>
            <p:ph idx="1"/>
          </p:nvPr>
        </p:nvSpPr>
        <p:spPr>
          <a:xfrm>
            <a:off x="0" y="1170011"/>
            <a:ext cx="9144000" cy="5661248"/>
          </a:xfrm>
        </p:spPr>
        <p:style>
          <a:lnRef idx="2">
            <a:schemeClr val="dk1"/>
          </a:lnRef>
          <a:fillRef idx="1001">
            <a:schemeClr val="lt1"/>
          </a:fillRef>
          <a:effectRef idx="0">
            <a:schemeClr val="dk1"/>
          </a:effectRef>
          <a:fontRef idx="minor">
            <a:schemeClr val="dk1"/>
          </a:fontRef>
        </p:style>
        <p:txBody>
          <a:bodyPr>
            <a:normAutofit/>
          </a:bodyPr>
          <a:lstStyle/>
          <a:p>
            <a:pPr marL="0" indent="0" algn="just">
              <a:buNone/>
            </a:pPr>
            <a:endParaRPr lang="fr-FR" sz="2800" dirty="0"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endParaRPr>
          </a:p>
          <a:p>
            <a:pPr marL="0" indent="0" algn="just">
              <a:buNone/>
            </a:pPr>
            <a:endParaRPr lang="fr-FR" sz="28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endParaRPr>
          </a:p>
          <a:p>
            <a:pPr marL="0" indent="0" algn="just">
              <a:buNone/>
            </a:pPr>
            <a:r>
              <a:rPr lang="fr-FR" sz="28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Notons, pour finir sur les variables, qu'il est de bon usage de déclarer que tel ou tel identificateur désigne une variable, éventuellement-même avant de lui affecter une valeur. On le fait de la manière suivante : var i; indique simplement que i est une variable. Si l'on veut, on peut simultanément affecter une valeur : var i=12;.</a:t>
            </a:r>
            <a:endParaRPr lang="fr-FR" sz="24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2276742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143000"/>
          </a:xfrm>
        </p:spPr>
        <p:style>
          <a:lnRef idx="2">
            <a:schemeClr val="accent3">
              <a:shade val="50000"/>
            </a:schemeClr>
          </a:lnRef>
          <a:fillRef idx="1">
            <a:schemeClr val="accent3"/>
          </a:fillRef>
          <a:effectRef idx="0">
            <a:schemeClr val="accent3"/>
          </a:effectRef>
          <a:fontRef idx="minor">
            <a:schemeClr val="lt1"/>
          </a:fontRef>
        </p:style>
        <p:txBody>
          <a:bodyPr>
            <a:normAutofit fontScale="90000"/>
          </a:bodyPr>
          <a:lstStyle/>
          <a:p>
            <a:r>
              <a:rPr lang="fr-FR" sz="4000" b="1" dirty="0">
                <a:effectLst>
                  <a:outerShdw blurRad="50800" dist="38100" dir="2700000" algn="tl" rotWithShape="0">
                    <a:srgbClr val="000000">
                      <a:alpha val="43000"/>
                    </a:srgbClr>
                  </a:outerShdw>
                </a:effectLst>
                <a:latin typeface="Optima"/>
                <a:cs typeface="Optima"/>
              </a:rPr>
              <a:t>Constantes et fonctions en </a:t>
            </a:r>
            <a:r>
              <a:rPr lang="fr-FR" sz="4000" b="1" dirty="0" err="1">
                <a:effectLst>
                  <a:outerShdw blurRad="50800" dist="38100" dir="2700000" algn="tl" rotWithShape="0">
                    <a:srgbClr val="000000">
                      <a:alpha val="43000"/>
                    </a:srgbClr>
                  </a:outerShdw>
                </a:effectLst>
                <a:latin typeface="Optima"/>
                <a:cs typeface="Optima"/>
              </a:rPr>
              <a:t>Javascript</a:t>
            </a:r>
            <a:endParaRPr lang="fr-FR" sz="4000" b="1" dirty="0">
              <a:effectLst>
                <a:outerShdw blurRad="50800" dist="38100" dir="2700000" algn="tl" rotWithShape="0">
                  <a:srgbClr val="000000">
                    <a:alpha val="43000"/>
                  </a:srgbClr>
                </a:outerShdw>
              </a:effectLst>
              <a:latin typeface="Optima"/>
              <a:cs typeface="Optima"/>
            </a:endParaRPr>
          </a:p>
        </p:txBody>
      </p:sp>
      <p:sp>
        <p:nvSpPr>
          <p:cNvPr id="3" name="Espace réservé du contenu 2"/>
          <p:cNvSpPr>
            <a:spLocks noGrp="1"/>
          </p:cNvSpPr>
          <p:nvPr>
            <p:ph idx="1"/>
          </p:nvPr>
        </p:nvSpPr>
        <p:spPr>
          <a:xfrm>
            <a:off x="0" y="1170011"/>
            <a:ext cx="9144000" cy="5661248"/>
          </a:xfrm>
        </p:spPr>
        <p:style>
          <a:lnRef idx="2">
            <a:schemeClr val="dk1"/>
          </a:lnRef>
          <a:fillRef idx="1001">
            <a:schemeClr val="lt1"/>
          </a:fillRef>
          <a:effectRef idx="0">
            <a:schemeClr val="dk1"/>
          </a:effectRef>
          <a:fontRef idx="minor">
            <a:schemeClr val="dk1"/>
          </a:fontRef>
        </p:style>
        <p:txBody>
          <a:bodyPr>
            <a:normAutofit/>
          </a:bodyPr>
          <a:lstStyle/>
          <a:p>
            <a:pPr marL="0" indent="0" algn="just">
              <a:buNone/>
            </a:pPr>
            <a:r>
              <a:rPr lang="fr-FR" sz="28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Une fonction </a:t>
            </a:r>
            <a:r>
              <a:rPr lang="fr-FR" sz="2800" dirty="0" err="1">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Javascript</a:t>
            </a:r>
            <a:r>
              <a:rPr lang="fr-FR" sz="28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 est une suite d'une ou plusieurs “instructions” ou “commandes</a:t>
            </a:r>
            <a:r>
              <a:rPr lang="fr-FR" sz="2800" dirty="0"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 </a:t>
            </a:r>
            <a:r>
              <a:rPr lang="fr-FR" sz="28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Chacune de ces opérations est soit définie par un script soit prédéfinie par le langage de programmation lui-même. </a:t>
            </a:r>
            <a:endParaRPr lang="fr-FR" sz="2800" dirty="0"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endParaRPr>
          </a:p>
          <a:p>
            <a:pPr marL="0" indent="0" algn="just">
              <a:buNone/>
            </a:pPr>
            <a:r>
              <a:rPr lang="fr-FR" sz="2800" dirty="0"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Ainsi</a:t>
            </a:r>
            <a:r>
              <a:rPr lang="fr-FR" sz="28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 dans l'exemple précédent, la fonction </a:t>
            </a:r>
            <a:r>
              <a:rPr lang="fr-FR" sz="2800" dirty="0" err="1">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Number</a:t>
            </a:r>
            <a:r>
              <a:rPr lang="fr-FR" sz="28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 (ligne 5) a-t-elle pour effet de recevoir une valeur, ici une suite de caractères (le contenu d'une case de texte), et de retourner le nombre qu'elle contient, s'il y en a un, 0 sinon. Voici un autre exemple de fonction :</a:t>
            </a:r>
            <a:endParaRPr lang="fr-FR" sz="24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7837744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143000"/>
          </a:xfrm>
        </p:spPr>
        <p:style>
          <a:lnRef idx="2">
            <a:schemeClr val="accent3">
              <a:shade val="50000"/>
            </a:schemeClr>
          </a:lnRef>
          <a:fillRef idx="1">
            <a:schemeClr val="accent3"/>
          </a:fillRef>
          <a:effectRef idx="0">
            <a:schemeClr val="accent3"/>
          </a:effectRef>
          <a:fontRef idx="minor">
            <a:schemeClr val="lt1"/>
          </a:fontRef>
        </p:style>
        <p:txBody>
          <a:bodyPr>
            <a:normAutofit fontScale="90000"/>
          </a:bodyPr>
          <a:lstStyle/>
          <a:p>
            <a:r>
              <a:rPr lang="fr-FR" sz="4000" b="1" dirty="0">
                <a:effectLst>
                  <a:outerShdw blurRad="50800" dist="38100" dir="2700000" algn="tl" rotWithShape="0">
                    <a:srgbClr val="000000">
                      <a:alpha val="43000"/>
                    </a:srgbClr>
                  </a:outerShdw>
                </a:effectLst>
                <a:latin typeface="Optima"/>
                <a:cs typeface="Optima"/>
              </a:rPr>
              <a:t>Constantes et fonctions en </a:t>
            </a:r>
            <a:r>
              <a:rPr lang="fr-FR" sz="4000" b="1" dirty="0" err="1">
                <a:effectLst>
                  <a:outerShdw blurRad="50800" dist="38100" dir="2700000" algn="tl" rotWithShape="0">
                    <a:srgbClr val="000000">
                      <a:alpha val="43000"/>
                    </a:srgbClr>
                  </a:outerShdw>
                </a:effectLst>
                <a:latin typeface="Optima"/>
                <a:cs typeface="Optima"/>
              </a:rPr>
              <a:t>Javascript</a:t>
            </a:r>
            <a:endParaRPr lang="fr-FR" sz="4000" b="1" dirty="0">
              <a:effectLst>
                <a:outerShdw blurRad="50800" dist="38100" dir="2700000" algn="tl" rotWithShape="0">
                  <a:srgbClr val="000000">
                    <a:alpha val="43000"/>
                  </a:srgbClr>
                </a:outerShdw>
              </a:effectLst>
              <a:latin typeface="Optima"/>
              <a:cs typeface="Optima"/>
            </a:endParaRPr>
          </a:p>
        </p:txBody>
      </p:sp>
      <p:sp>
        <p:nvSpPr>
          <p:cNvPr id="3" name="Espace réservé du contenu 2"/>
          <p:cNvSpPr>
            <a:spLocks noGrp="1"/>
          </p:cNvSpPr>
          <p:nvPr>
            <p:ph idx="1"/>
          </p:nvPr>
        </p:nvSpPr>
        <p:spPr>
          <a:xfrm>
            <a:off x="0" y="1170011"/>
            <a:ext cx="9144000" cy="5661248"/>
          </a:xfrm>
        </p:spPr>
        <p:style>
          <a:lnRef idx="2">
            <a:schemeClr val="dk1"/>
          </a:lnRef>
          <a:fillRef idx="1001">
            <a:schemeClr val="lt1"/>
          </a:fillRef>
          <a:effectRef idx="0">
            <a:schemeClr val="dk1"/>
          </a:effectRef>
          <a:fontRef idx="minor">
            <a:schemeClr val="dk1"/>
          </a:fontRef>
        </p:style>
        <p:txBody>
          <a:bodyPr>
            <a:normAutofit/>
          </a:bodyPr>
          <a:lstStyle/>
          <a:p>
            <a:pPr marL="0" indent="0" algn="just">
              <a:buNone/>
            </a:pPr>
            <a:r>
              <a:rPr lang="fr-FR" sz="2800" dirty="0"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Voici </a:t>
            </a:r>
            <a:r>
              <a:rPr lang="fr-FR" sz="28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un autre exemple </a:t>
            </a:r>
            <a:r>
              <a:rPr lang="fr-FR" sz="2800" dirty="0"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de </a:t>
            </a:r>
            <a:r>
              <a:rPr lang="fr-FR" sz="28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fonction </a:t>
            </a:r>
            <a:r>
              <a:rPr lang="fr-FR" sz="2800" dirty="0"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a:t>
            </a:r>
          </a:p>
          <a:p>
            <a:pPr marL="0" indent="0" algn="just">
              <a:buNone/>
            </a:pPr>
            <a:r>
              <a:rPr lang="fr-FR" sz="2400" dirty="0" err="1">
                <a:solidFill>
                  <a:srgbClr val="FF0000"/>
                </a:solidFill>
                <a:latin typeface="Arial" panose="020B0604020202020204" pitchFamily="34" charset="0"/>
                <a:cs typeface="Arial" panose="020B0604020202020204" pitchFamily="34" charset="0"/>
              </a:rPr>
              <a:t>function</a:t>
            </a:r>
            <a:r>
              <a:rPr lang="fr-FR" sz="2400" dirty="0">
                <a:solidFill>
                  <a:srgbClr val="FF0000"/>
                </a:solidFill>
                <a:latin typeface="Arial" panose="020B0604020202020204" pitchFamily="34" charset="0"/>
                <a:cs typeface="Arial" panose="020B0604020202020204" pitchFamily="34" charset="0"/>
              </a:rPr>
              <a:t> moyenne(a, b) </a:t>
            </a:r>
            <a:endParaRPr lang="fr-FR" sz="2400" dirty="0" smtClean="0">
              <a:solidFill>
                <a:srgbClr val="FF0000"/>
              </a:solidFill>
              <a:latin typeface="Arial" panose="020B0604020202020204" pitchFamily="34" charset="0"/>
              <a:cs typeface="Arial" panose="020B0604020202020204" pitchFamily="34" charset="0"/>
            </a:endParaRPr>
          </a:p>
          <a:p>
            <a:pPr marL="0" indent="0" algn="just">
              <a:buNone/>
            </a:pPr>
            <a:r>
              <a:rPr lang="fr-FR" sz="2400" dirty="0" smtClean="0">
                <a:solidFill>
                  <a:srgbClr val="FF0000"/>
                </a:solidFill>
                <a:latin typeface="Arial" panose="020B0604020202020204" pitchFamily="34" charset="0"/>
                <a:cs typeface="Arial" panose="020B0604020202020204" pitchFamily="34" charset="0"/>
              </a:rPr>
              <a:t>{ </a:t>
            </a:r>
          </a:p>
          <a:p>
            <a:pPr marL="0" indent="0" algn="just">
              <a:buNone/>
            </a:pPr>
            <a:r>
              <a:rPr lang="fr-FR" sz="2400" dirty="0" smtClean="0">
                <a:solidFill>
                  <a:srgbClr val="FF0000"/>
                </a:solidFill>
                <a:latin typeface="Arial" panose="020B0604020202020204" pitchFamily="34" charset="0"/>
                <a:cs typeface="Arial" panose="020B0604020202020204" pitchFamily="34" charset="0"/>
              </a:rPr>
              <a:t>return</a:t>
            </a:r>
            <a:r>
              <a:rPr lang="fr-FR" sz="2400" dirty="0">
                <a:solidFill>
                  <a:srgbClr val="FF0000"/>
                </a:solidFill>
                <a:latin typeface="Arial" panose="020B0604020202020204" pitchFamily="34" charset="0"/>
                <a:cs typeface="Arial" panose="020B0604020202020204" pitchFamily="34" charset="0"/>
              </a:rPr>
              <a:t>( (</a:t>
            </a:r>
            <a:r>
              <a:rPr lang="fr-FR" sz="2400" dirty="0" err="1">
                <a:solidFill>
                  <a:srgbClr val="FF0000"/>
                </a:solidFill>
                <a:latin typeface="Arial" panose="020B0604020202020204" pitchFamily="34" charset="0"/>
                <a:cs typeface="Arial" panose="020B0604020202020204" pitchFamily="34" charset="0"/>
              </a:rPr>
              <a:t>a+b</a:t>
            </a:r>
            <a:r>
              <a:rPr lang="fr-FR" sz="2400" dirty="0">
                <a:solidFill>
                  <a:srgbClr val="FF0000"/>
                </a:solidFill>
                <a:latin typeface="Arial" panose="020B0604020202020204" pitchFamily="34" charset="0"/>
                <a:cs typeface="Arial" panose="020B0604020202020204" pitchFamily="34" charset="0"/>
              </a:rPr>
              <a:t>)/2 ); </a:t>
            </a:r>
            <a:endParaRPr lang="fr-FR" sz="2400" dirty="0" smtClean="0">
              <a:solidFill>
                <a:srgbClr val="FF0000"/>
              </a:solidFill>
              <a:latin typeface="Arial" panose="020B0604020202020204" pitchFamily="34" charset="0"/>
              <a:cs typeface="Arial" panose="020B0604020202020204" pitchFamily="34" charset="0"/>
            </a:endParaRPr>
          </a:p>
          <a:p>
            <a:pPr marL="0" indent="0" algn="just">
              <a:buNone/>
            </a:pPr>
            <a:r>
              <a:rPr lang="fr-FR" sz="2400" dirty="0" smtClean="0">
                <a:solidFill>
                  <a:srgbClr val="FF0000"/>
                </a:solidFill>
                <a:latin typeface="Arial" panose="020B0604020202020204" pitchFamily="34" charset="0"/>
                <a:cs typeface="Arial" panose="020B0604020202020204" pitchFamily="34" charset="0"/>
              </a:rPr>
              <a:t>}</a:t>
            </a:r>
          </a:p>
          <a:p>
            <a:pPr marL="0" indent="0" algn="just">
              <a:buNone/>
            </a:pPr>
            <a:r>
              <a:rPr lang="fr-FR" sz="2400" dirty="0">
                <a:solidFill>
                  <a:schemeClr val="tx2"/>
                </a:solidFill>
                <a:effectLst>
                  <a:outerShdw blurRad="50800" dist="38100" dir="2700000" algn="tl" rotWithShape="0">
                    <a:srgbClr val="000000">
                      <a:alpha val="43000"/>
                    </a:srgbClr>
                  </a:outerShdw>
                </a:effectLst>
                <a:latin typeface="Arial" panose="020B0604020202020204" pitchFamily="34" charset="0"/>
                <a:cs typeface="Arial" panose="020B0604020202020204" pitchFamily="34" charset="0"/>
              </a:rPr>
              <a:t>Tout comme la fonction </a:t>
            </a:r>
            <a:r>
              <a:rPr lang="fr-FR" sz="2400" dirty="0" err="1">
                <a:solidFill>
                  <a:schemeClr val="tx2"/>
                </a:solidFill>
                <a:effectLst>
                  <a:outerShdw blurRad="50800" dist="38100" dir="2700000" algn="tl" rotWithShape="0">
                    <a:srgbClr val="000000">
                      <a:alpha val="43000"/>
                    </a:srgbClr>
                  </a:outerShdw>
                </a:effectLst>
                <a:latin typeface="Arial" panose="020B0604020202020204" pitchFamily="34" charset="0"/>
                <a:cs typeface="Arial" panose="020B0604020202020204" pitchFamily="34" charset="0"/>
              </a:rPr>
              <a:t>Number</a:t>
            </a:r>
            <a:r>
              <a:rPr lang="fr-FR" sz="2400" dirty="0">
                <a:solidFill>
                  <a:schemeClr val="tx2"/>
                </a:solidFill>
                <a:effectLst>
                  <a:outerShdw blurRad="50800" dist="38100" dir="2700000" algn="tl" rotWithShape="0">
                    <a:srgbClr val="000000">
                      <a:alpha val="43000"/>
                    </a:srgbClr>
                  </a:outerShdw>
                </a:effectLst>
                <a:latin typeface="Arial" panose="020B0604020202020204" pitchFamily="34" charset="0"/>
                <a:cs typeface="Arial" panose="020B0604020202020204" pitchFamily="34" charset="0"/>
              </a:rPr>
              <a:t>, la fonction moyenne reçoit et donne des valeurs. Les valeurs dont a besoin une fonction pour s'exécuter sont appelées ses arguments.</a:t>
            </a:r>
          </a:p>
        </p:txBody>
      </p:sp>
    </p:spTree>
    <p:extLst>
      <p:ext uri="{BB962C8B-B14F-4D97-AF65-F5344CB8AC3E}">
        <p14:creationId xmlns:p14="http://schemas.microsoft.com/office/powerpoint/2010/main" val="352603592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143000"/>
          </a:xfrm>
        </p:spPr>
        <p:style>
          <a:lnRef idx="2">
            <a:schemeClr val="accent3">
              <a:shade val="50000"/>
            </a:schemeClr>
          </a:lnRef>
          <a:fillRef idx="1">
            <a:schemeClr val="accent3"/>
          </a:fillRef>
          <a:effectRef idx="0">
            <a:schemeClr val="accent3"/>
          </a:effectRef>
          <a:fontRef idx="minor">
            <a:schemeClr val="lt1"/>
          </a:fontRef>
        </p:style>
        <p:txBody>
          <a:bodyPr>
            <a:normAutofit fontScale="90000"/>
          </a:bodyPr>
          <a:lstStyle/>
          <a:p>
            <a:r>
              <a:rPr lang="fr-FR" sz="4000" b="1" dirty="0">
                <a:effectLst>
                  <a:outerShdw blurRad="50800" dist="38100" dir="2700000" algn="tl" rotWithShape="0">
                    <a:srgbClr val="000000">
                      <a:alpha val="43000"/>
                    </a:srgbClr>
                  </a:outerShdw>
                </a:effectLst>
                <a:latin typeface="Optima"/>
                <a:cs typeface="Optima"/>
              </a:rPr>
              <a:t>Constantes et fonctions en </a:t>
            </a:r>
            <a:r>
              <a:rPr lang="fr-FR" sz="4000" b="1" dirty="0" err="1">
                <a:effectLst>
                  <a:outerShdw blurRad="50800" dist="38100" dir="2700000" algn="tl" rotWithShape="0">
                    <a:srgbClr val="000000">
                      <a:alpha val="43000"/>
                    </a:srgbClr>
                  </a:outerShdw>
                </a:effectLst>
                <a:latin typeface="Optima"/>
                <a:cs typeface="Optima"/>
              </a:rPr>
              <a:t>Javascript</a:t>
            </a:r>
            <a:endParaRPr lang="fr-FR" sz="4000" b="1" dirty="0">
              <a:effectLst>
                <a:outerShdw blurRad="50800" dist="38100" dir="2700000" algn="tl" rotWithShape="0">
                  <a:srgbClr val="000000">
                    <a:alpha val="43000"/>
                  </a:srgbClr>
                </a:outerShdw>
              </a:effectLst>
              <a:latin typeface="Optima"/>
              <a:cs typeface="Optima"/>
            </a:endParaRPr>
          </a:p>
        </p:txBody>
      </p:sp>
      <p:sp>
        <p:nvSpPr>
          <p:cNvPr id="3" name="Espace réservé du contenu 2"/>
          <p:cNvSpPr>
            <a:spLocks noGrp="1"/>
          </p:cNvSpPr>
          <p:nvPr>
            <p:ph idx="1"/>
          </p:nvPr>
        </p:nvSpPr>
        <p:spPr>
          <a:xfrm>
            <a:off x="0" y="1170011"/>
            <a:ext cx="9144000" cy="5661248"/>
          </a:xfrm>
        </p:spPr>
        <p:style>
          <a:lnRef idx="2">
            <a:schemeClr val="dk1"/>
          </a:lnRef>
          <a:fillRef idx="1001">
            <a:schemeClr val="lt1"/>
          </a:fillRef>
          <a:effectRef idx="0">
            <a:schemeClr val="dk1"/>
          </a:effectRef>
          <a:fontRef idx="minor">
            <a:schemeClr val="dk1"/>
          </a:fontRef>
        </p:style>
        <p:txBody>
          <a:bodyPr>
            <a:normAutofit/>
          </a:bodyPr>
          <a:lstStyle/>
          <a:p>
            <a:pPr marL="0" indent="0" algn="just">
              <a:buNone/>
            </a:pPr>
            <a:r>
              <a:rPr lang="fr-FR" sz="28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Il existe d'autres types de constantes. Un cas courant est la chaîne de caractères, on dit aussi chaîne (tout court). En </a:t>
            </a:r>
            <a:r>
              <a:rPr lang="fr-FR" sz="2800" dirty="0" err="1">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Javascript</a:t>
            </a:r>
            <a:r>
              <a:rPr lang="fr-FR" sz="28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 les constantes de chaînes s'écrivent encadrées d'apostrophes ou de guillemets (droits), indifféremment. Voici un exemple </a:t>
            </a:r>
            <a:r>
              <a:rPr lang="fr-FR" sz="2800" dirty="0"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a:t>
            </a:r>
          </a:p>
          <a:p>
            <a:pPr marL="0" indent="0" algn="just">
              <a:buNone/>
            </a:pPr>
            <a:endParaRPr lang="fr-FR" sz="2400" dirty="0" smtClean="0">
              <a:solidFill>
                <a:schemeClr val="tx2"/>
              </a:solidFill>
              <a:effectLst>
                <a:outerShdw blurRad="50800" dist="38100" dir="2700000" algn="tl" rotWithShape="0">
                  <a:srgbClr val="000000">
                    <a:alpha val="43000"/>
                  </a:srgbClr>
                </a:outerShdw>
              </a:effectLst>
              <a:latin typeface="Arial" panose="020B0604020202020204" pitchFamily="34" charset="0"/>
              <a:cs typeface="Arial" panose="020B0604020202020204" pitchFamily="34" charset="0"/>
            </a:endParaRPr>
          </a:p>
          <a:p>
            <a:pPr marL="0" indent="0" algn="just">
              <a:buNone/>
            </a:pPr>
            <a:r>
              <a:rPr lang="fr-FR" sz="2400" dirty="0" smtClean="0">
                <a:solidFill>
                  <a:schemeClr val="tx2"/>
                </a:solidFill>
                <a:effectLst>
                  <a:outerShdw blurRad="50800" dist="38100" dir="2700000" algn="tl" rotWithShape="0">
                    <a:srgbClr val="000000">
                      <a:alpha val="43000"/>
                    </a:srgbClr>
                  </a:outerShdw>
                </a:effectLst>
                <a:latin typeface="Arial" panose="020B0604020202020204" pitchFamily="34" charset="0"/>
                <a:cs typeface="Arial" panose="020B0604020202020204" pitchFamily="34" charset="0"/>
              </a:rPr>
              <a:t>&lt;</a:t>
            </a:r>
            <a:r>
              <a:rPr lang="fr-FR" sz="2400" dirty="0">
                <a:solidFill>
                  <a:schemeClr val="tx2"/>
                </a:solidFill>
                <a:effectLst>
                  <a:outerShdw blurRad="50800" dist="38100" dir="2700000" algn="tl" rotWithShape="0">
                    <a:srgbClr val="000000">
                      <a:alpha val="43000"/>
                    </a:srgbClr>
                  </a:outerShdw>
                </a:effectLst>
                <a:latin typeface="Arial" panose="020B0604020202020204" pitchFamily="34" charset="0"/>
                <a:cs typeface="Arial" panose="020B0604020202020204" pitchFamily="34" charset="0"/>
              </a:rPr>
              <a:t>input type="</a:t>
            </a:r>
            <a:r>
              <a:rPr lang="fr-FR" sz="2400" dirty="0" err="1">
                <a:solidFill>
                  <a:schemeClr val="tx2"/>
                </a:solidFill>
                <a:effectLst>
                  <a:outerShdw blurRad="50800" dist="38100" dir="2700000" algn="tl" rotWithShape="0">
                    <a:srgbClr val="000000">
                      <a:alpha val="43000"/>
                    </a:srgbClr>
                  </a:outerShdw>
                </a:effectLst>
                <a:latin typeface="Arial" panose="020B0604020202020204" pitchFamily="34" charset="0"/>
                <a:cs typeface="Arial" panose="020B0604020202020204" pitchFamily="34" charset="0"/>
              </a:rPr>
              <a:t>button</a:t>
            </a:r>
            <a:r>
              <a:rPr lang="fr-FR" sz="2400" dirty="0">
                <a:solidFill>
                  <a:schemeClr val="tx2"/>
                </a:solidFill>
                <a:effectLst>
                  <a:outerShdw blurRad="50800" dist="38100" dir="2700000" algn="tl" rotWithShape="0">
                    <a:srgbClr val="000000">
                      <a:alpha val="43000"/>
                    </a:srgbClr>
                  </a:outerShdw>
                </a:effectLst>
                <a:latin typeface="Arial" panose="020B0604020202020204" pitchFamily="34" charset="0"/>
                <a:cs typeface="Arial" panose="020B0604020202020204" pitchFamily="34" charset="0"/>
              </a:rPr>
              <a:t>" value="</a:t>
            </a:r>
            <a:r>
              <a:rPr lang="fr-FR" sz="2400" dirty="0" smtClean="0">
                <a:solidFill>
                  <a:schemeClr val="tx2"/>
                </a:solidFill>
                <a:effectLst>
                  <a:outerShdw blurRad="50800" dist="38100" dir="2700000" algn="tl" rotWithShape="0">
                    <a:srgbClr val="000000">
                      <a:alpha val="43000"/>
                    </a:srgbClr>
                  </a:outerShdw>
                </a:effectLst>
                <a:latin typeface="Arial" panose="020B0604020202020204" pitchFamily="34" charset="0"/>
                <a:cs typeface="Arial" panose="020B0604020202020204" pitchFamily="34" charset="0"/>
              </a:rPr>
              <a:t>bonjour" </a:t>
            </a:r>
            <a:r>
              <a:rPr lang="fr-FR" sz="2400" dirty="0" err="1" smtClean="0">
                <a:solidFill>
                  <a:schemeClr val="tx2"/>
                </a:solidFill>
                <a:effectLst>
                  <a:outerShdw blurRad="50800" dist="38100" dir="2700000" algn="tl" rotWithShape="0">
                    <a:srgbClr val="000000">
                      <a:alpha val="43000"/>
                    </a:srgbClr>
                  </a:outerShdw>
                </a:effectLst>
                <a:latin typeface="Arial" panose="020B0604020202020204" pitchFamily="34" charset="0"/>
                <a:cs typeface="Arial" panose="020B0604020202020204" pitchFamily="34" charset="0"/>
              </a:rPr>
              <a:t>onclick</a:t>
            </a:r>
            <a:r>
              <a:rPr lang="fr-FR" sz="2400" dirty="0">
                <a:solidFill>
                  <a:schemeClr val="tx2"/>
                </a:solidFill>
                <a:effectLst>
                  <a:outerShdw blurRad="50800" dist="38100" dir="2700000" algn="tl" rotWithShape="0">
                    <a:srgbClr val="000000">
                      <a:alpha val="43000"/>
                    </a:srgbClr>
                  </a:outerShdw>
                </a:effectLst>
                <a:latin typeface="Arial" panose="020B0604020202020204" pitchFamily="34" charset="0"/>
                <a:cs typeface="Arial" panose="020B0604020202020204" pitchFamily="34" charset="0"/>
              </a:rPr>
              <a:t>="</a:t>
            </a:r>
            <a:r>
              <a:rPr lang="fr-FR" sz="2400" dirty="0" err="1">
                <a:solidFill>
                  <a:schemeClr val="tx2"/>
                </a:solidFill>
                <a:effectLst>
                  <a:outerShdw blurRad="50800" dist="38100" dir="2700000" algn="tl" rotWithShape="0">
                    <a:srgbClr val="000000">
                      <a:alpha val="43000"/>
                    </a:srgbClr>
                  </a:outerShdw>
                </a:effectLst>
                <a:latin typeface="Arial" panose="020B0604020202020204" pitchFamily="34" charset="0"/>
                <a:cs typeface="Arial" panose="020B0604020202020204" pitchFamily="34" charset="0"/>
              </a:rPr>
              <a:t>alert</a:t>
            </a:r>
            <a:r>
              <a:rPr lang="fr-FR" sz="2400" dirty="0">
                <a:solidFill>
                  <a:schemeClr val="tx2"/>
                </a:solidFill>
                <a:effectLst>
                  <a:outerShdw blurRad="50800" dist="38100" dir="2700000" algn="tl" rotWithShape="0">
                    <a:srgbClr val="000000">
                      <a:alpha val="43000"/>
                    </a:srgbClr>
                  </a:outerShdw>
                </a:effectLst>
                <a:latin typeface="Arial" panose="020B0604020202020204" pitchFamily="34" charset="0"/>
                <a:cs typeface="Arial" panose="020B0604020202020204" pitchFamily="34" charset="0"/>
              </a:rPr>
              <a:t>('bonjour');" /&gt;</a:t>
            </a:r>
          </a:p>
          <a:p>
            <a:pPr marL="0" indent="0" algn="just">
              <a:buNone/>
            </a:pPr>
            <a:r>
              <a:rPr lang="fr-FR" sz="2400" dirty="0">
                <a:solidFill>
                  <a:schemeClr val="tx2"/>
                </a:solidFill>
                <a:effectLst>
                  <a:outerShdw blurRad="50800" dist="38100" dir="2700000" algn="tl" rotWithShape="0">
                    <a:srgbClr val="000000">
                      <a:alpha val="43000"/>
                    </a:srgbClr>
                  </a:outerShdw>
                </a:effectLst>
                <a:latin typeface="Arial" panose="020B0604020202020204" pitchFamily="34" charset="0"/>
                <a:cs typeface="Arial" panose="020B0604020202020204" pitchFamily="34" charset="0"/>
              </a:rPr>
              <a:t>&lt;input type='</a:t>
            </a:r>
            <a:r>
              <a:rPr lang="fr-FR" sz="2400" dirty="0" err="1">
                <a:solidFill>
                  <a:schemeClr val="tx2"/>
                </a:solidFill>
                <a:effectLst>
                  <a:outerShdw blurRad="50800" dist="38100" dir="2700000" algn="tl" rotWithShape="0">
                    <a:srgbClr val="000000">
                      <a:alpha val="43000"/>
                    </a:srgbClr>
                  </a:outerShdw>
                </a:effectLst>
                <a:latin typeface="Arial" panose="020B0604020202020204" pitchFamily="34" charset="0"/>
                <a:cs typeface="Arial" panose="020B0604020202020204" pitchFamily="34" charset="0"/>
              </a:rPr>
              <a:t>button</a:t>
            </a:r>
            <a:r>
              <a:rPr lang="fr-FR" sz="2400" dirty="0">
                <a:solidFill>
                  <a:schemeClr val="tx2"/>
                </a:solidFill>
                <a:effectLst>
                  <a:outerShdw blurRad="50800" dist="38100" dir="2700000" algn="tl" rotWithShape="0">
                    <a:srgbClr val="000000">
                      <a:alpha val="43000"/>
                    </a:srgbClr>
                  </a:outerShdw>
                </a:effectLst>
                <a:latin typeface="Arial" panose="020B0604020202020204" pitchFamily="34" charset="0"/>
                <a:cs typeface="Arial" panose="020B0604020202020204" pitchFamily="34" charset="0"/>
              </a:rPr>
              <a:t>' value='au </a:t>
            </a:r>
            <a:r>
              <a:rPr lang="fr-FR" sz="2400" dirty="0" smtClean="0">
                <a:solidFill>
                  <a:schemeClr val="tx2"/>
                </a:solidFill>
                <a:effectLst>
                  <a:outerShdw blurRad="50800" dist="38100" dir="2700000" algn="tl" rotWithShape="0">
                    <a:srgbClr val="000000">
                      <a:alpha val="43000"/>
                    </a:srgbClr>
                  </a:outerShdw>
                </a:effectLst>
                <a:latin typeface="Arial" panose="020B0604020202020204" pitchFamily="34" charset="0"/>
                <a:cs typeface="Arial" panose="020B0604020202020204" pitchFamily="34" charset="0"/>
              </a:rPr>
              <a:t>revoir' </a:t>
            </a:r>
            <a:r>
              <a:rPr lang="fr-FR" sz="2400" dirty="0" err="1" smtClean="0">
                <a:solidFill>
                  <a:schemeClr val="tx2"/>
                </a:solidFill>
                <a:effectLst>
                  <a:outerShdw blurRad="50800" dist="38100" dir="2700000" algn="tl" rotWithShape="0">
                    <a:srgbClr val="000000">
                      <a:alpha val="43000"/>
                    </a:srgbClr>
                  </a:outerShdw>
                </a:effectLst>
                <a:latin typeface="Arial" panose="020B0604020202020204" pitchFamily="34" charset="0"/>
                <a:cs typeface="Arial" panose="020B0604020202020204" pitchFamily="34" charset="0"/>
              </a:rPr>
              <a:t>onclick</a:t>
            </a:r>
            <a:r>
              <a:rPr lang="fr-FR" sz="2400" dirty="0">
                <a:solidFill>
                  <a:schemeClr val="tx2"/>
                </a:solidFill>
                <a:effectLst>
                  <a:outerShdw blurRad="50800" dist="38100" dir="2700000" algn="tl" rotWithShape="0">
                    <a:srgbClr val="000000">
                      <a:alpha val="43000"/>
                    </a:srgbClr>
                  </a:outerShdw>
                </a:effectLst>
                <a:latin typeface="Arial" panose="020B0604020202020204" pitchFamily="34" charset="0"/>
                <a:cs typeface="Arial" panose="020B0604020202020204" pitchFamily="34" charset="0"/>
              </a:rPr>
              <a:t>='</a:t>
            </a:r>
            <a:r>
              <a:rPr lang="fr-FR" sz="2400" dirty="0" err="1">
                <a:solidFill>
                  <a:schemeClr val="tx2"/>
                </a:solidFill>
                <a:effectLst>
                  <a:outerShdw blurRad="50800" dist="38100" dir="2700000" algn="tl" rotWithShape="0">
                    <a:srgbClr val="000000">
                      <a:alpha val="43000"/>
                    </a:srgbClr>
                  </a:outerShdw>
                </a:effectLst>
                <a:latin typeface="Arial" panose="020B0604020202020204" pitchFamily="34" charset="0"/>
                <a:cs typeface="Arial" panose="020B0604020202020204" pitchFamily="34" charset="0"/>
              </a:rPr>
              <a:t>alert</a:t>
            </a:r>
            <a:r>
              <a:rPr lang="fr-FR" sz="2400" dirty="0">
                <a:solidFill>
                  <a:schemeClr val="tx2"/>
                </a:solidFill>
                <a:effectLst>
                  <a:outerShdw blurRad="50800" dist="38100" dir="2700000" algn="tl" rotWithShape="0">
                    <a:srgbClr val="000000">
                      <a:alpha val="43000"/>
                    </a:srgbClr>
                  </a:outerShdw>
                </a:effectLst>
                <a:latin typeface="Arial" panose="020B0604020202020204" pitchFamily="34" charset="0"/>
                <a:cs typeface="Arial" panose="020B0604020202020204" pitchFamily="34" charset="0"/>
              </a:rPr>
              <a:t>("au revoir");' /&gt;</a:t>
            </a:r>
          </a:p>
          <a:p>
            <a:pPr marL="0" indent="0" algn="just">
              <a:buNone/>
            </a:pPr>
            <a:endParaRPr lang="fr-FR" sz="2400" dirty="0">
              <a:solidFill>
                <a:schemeClr val="tx2"/>
              </a:solidFill>
              <a:effectLst>
                <a:outerShdw blurRad="50800" dist="38100" dir="2700000" algn="tl" rotWithShape="0">
                  <a:srgbClr val="000000">
                    <a:alpha val="43000"/>
                  </a:srgbClr>
                </a:outerShdw>
              </a:effectLst>
              <a:latin typeface="Arial" panose="020B0604020202020204" pitchFamily="34" charset="0"/>
              <a:cs typeface="Arial" panose="020B0604020202020204" pitchFamily="34" charset="0"/>
            </a:endParaRPr>
          </a:p>
          <a:p>
            <a:pPr marL="0" indent="0" algn="just">
              <a:buNone/>
            </a:pPr>
            <a:r>
              <a:rPr lang="fr-FR" sz="2400" dirty="0">
                <a:solidFill>
                  <a:schemeClr val="tx2"/>
                </a:solidFill>
                <a:effectLst>
                  <a:outerShdw blurRad="50800" dist="38100" dir="2700000" algn="tl" rotWithShape="0">
                    <a:srgbClr val="000000">
                      <a:alpha val="43000"/>
                    </a:srgbClr>
                  </a:outerShdw>
                </a:effectLst>
                <a:latin typeface="Arial" panose="020B0604020202020204" pitchFamily="34" charset="0"/>
                <a:cs typeface="Arial" panose="020B0604020202020204" pitchFamily="34" charset="0"/>
              </a:rPr>
              <a:t>	</a:t>
            </a:r>
          </a:p>
          <a:p>
            <a:pPr marL="0" indent="0" algn="just">
              <a:buNone/>
            </a:pPr>
            <a:endParaRPr lang="fr-FR" sz="2400" dirty="0">
              <a:solidFill>
                <a:schemeClr val="tx2"/>
              </a:solidFill>
              <a:effectLst>
                <a:outerShdw blurRad="50800" dist="38100" dir="2700000" algn="tl" rotWithShape="0">
                  <a:srgbClr val="000000">
                    <a:alpha val="43000"/>
                  </a:srgb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6116678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143000"/>
          </a:xfrm>
        </p:spPr>
        <p:style>
          <a:lnRef idx="3">
            <a:schemeClr val="lt1"/>
          </a:lnRef>
          <a:fillRef idx="1">
            <a:schemeClr val="accent6"/>
          </a:fillRef>
          <a:effectRef idx="1">
            <a:schemeClr val="accent6"/>
          </a:effectRef>
          <a:fontRef idx="minor">
            <a:schemeClr val="lt1"/>
          </a:fontRef>
        </p:style>
        <p:txBody>
          <a:bodyPr>
            <a:normAutofit fontScale="90000"/>
          </a:bodyPr>
          <a:lstStyle/>
          <a:p>
            <a:r>
              <a:rPr lang="fr-FR" sz="4000" b="1" dirty="0">
                <a:effectLst>
                  <a:outerShdw blurRad="50800" dist="38100" dir="2700000" algn="tl" rotWithShape="0">
                    <a:srgbClr val="000000">
                      <a:alpha val="43000"/>
                    </a:srgbClr>
                  </a:outerShdw>
                </a:effectLst>
                <a:latin typeface="Optima"/>
                <a:cs typeface="Optima"/>
              </a:rPr>
              <a:t>Identificateurs, variables et </a:t>
            </a:r>
            <a:r>
              <a:rPr lang="fr-FR" sz="4000" b="1" dirty="0" smtClean="0">
                <a:effectLst>
                  <a:outerShdw blurRad="50800" dist="38100" dir="2700000" algn="tl" rotWithShape="0">
                    <a:srgbClr val="000000">
                      <a:alpha val="43000"/>
                    </a:srgbClr>
                  </a:outerShdw>
                </a:effectLst>
                <a:latin typeface="Optima"/>
                <a:cs typeface="Optima"/>
              </a:rPr>
              <a:t>expressions</a:t>
            </a:r>
            <a:endParaRPr lang="fr-FR" sz="4000" b="1" dirty="0">
              <a:effectLst>
                <a:outerShdw blurRad="50800" dist="38100" dir="2700000" algn="tl" rotWithShape="0">
                  <a:srgbClr val="000000">
                    <a:alpha val="43000"/>
                  </a:srgbClr>
                </a:outerShdw>
              </a:effectLst>
              <a:latin typeface="Optima"/>
              <a:cs typeface="Optima"/>
            </a:endParaRPr>
          </a:p>
        </p:txBody>
      </p:sp>
      <p:sp>
        <p:nvSpPr>
          <p:cNvPr id="3" name="Espace réservé du contenu 2"/>
          <p:cNvSpPr>
            <a:spLocks noGrp="1"/>
          </p:cNvSpPr>
          <p:nvPr>
            <p:ph idx="1"/>
          </p:nvPr>
        </p:nvSpPr>
        <p:spPr>
          <a:xfrm>
            <a:off x="0" y="1170011"/>
            <a:ext cx="9144000" cy="5661248"/>
          </a:xfrm>
        </p:spPr>
        <p:style>
          <a:lnRef idx="2">
            <a:schemeClr val="dk1"/>
          </a:lnRef>
          <a:fillRef idx="1001">
            <a:schemeClr val="lt1"/>
          </a:fillRef>
          <a:effectRef idx="0">
            <a:schemeClr val="dk1"/>
          </a:effectRef>
          <a:fontRef idx="minor">
            <a:schemeClr val="dk1"/>
          </a:fontRef>
        </p:style>
        <p:txBody>
          <a:bodyPr>
            <a:normAutofit/>
          </a:bodyPr>
          <a:lstStyle/>
          <a:p>
            <a:pPr marL="0" indent="0" algn="just">
              <a:buNone/>
            </a:pPr>
            <a:r>
              <a:rPr lang="fr-FR" sz="28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Il existe d'autres types de constantes. Un cas courant est la chaîne de caractères, on dit aussi chaîne (tout court). En </a:t>
            </a:r>
            <a:r>
              <a:rPr lang="fr-FR" sz="2800" dirty="0" err="1">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Javascript</a:t>
            </a:r>
            <a:r>
              <a:rPr lang="fr-FR" sz="28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 les constantes de chaînes s'écrivent encadrées d'apostrophes ou de guillemets (droits), indifféremment. Voici un exemple </a:t>
            </a:r>
            <a:r>
              <a:rPr lang="fr-FR" sz="2800" dirty="0"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a:t>
            </a:r>
          </a:p>
          <a:p>
            <a:pPr marL="0" indent="0" algn="just">
              <a:buNone/>
            </a:pPr>
            <a:endParaRPr lang="fr-FR" sz="2400" dirty="0" smtClean="0">
              <a:solidFill>
                <a:schemeClr val="tx2"/>
              </a:solidFill>
              <a:effectLst>
                <a:outerShdw blurRad="50800" dist="38100" dir="2700000" algn="tl" rotWithShape="0">
                  <a:srgbClr val="000000">
                    <a:alpha val="43000"/>
                  </a:srgbClr>
                </a:outerShdw>
              </a:effectLst>
              <a:latin typeface="Arial" panose="020B0604020202020204" pitchFamily="34" charset="0"/>
              <a:cs typeface="Arial" panose="020B0604020202020204" pitchFamily="34" charset="0"/>
            </a:endParaRPr>
          </a:p>
          <a:p>
            <a:pPr marL="0" indent="0" algn="just">
              <a:buNone/>
            </a:pPr>
            <a:r>
              <a:rPr lang="fr-FR" sz="2400" dirty="0" smtClean="0">
                <a:solidFill>
                  <a:schemeClr val="tx2"/>
                </a:solidFill>
                <a:effectLst>
                  <a:outerShdw blurRad="50800" dist="38100" dir="2700000" algn="tl" rotWithShape="0">
                    <a:srgbClr val="000000">
                      <a:alpha val="43000"/>
                    </a:srgbClr>
                  </a:outerShdw>
                </a:effectLst>
                <a:latin typeface="Arial" panose="020B0604020202020204" pitchFamily="34" charset="0"/>
                <a:cs typeface="Arial" panose="020B0604020202020204" pitchFamily="34" charset="0"/>
              </a:rPr>
              <a:t>&lt;</a:t>
            </a:r>
            <a:r>
              <a:rPr lang="fr-FR" sz="2400" dirty="0">
                <a:solidFill>
                  <a:schemeClr val="tx2"/>
                </a:solidFill>
                <a:effectLst>
                  <a:outerShdw blurRad="50800" dist="38100" dir="2700000" algn="tl" rotWithShape="0">
                    <a:srgbClr val="000000">
                      <a:alpha val="43000"/>
                    </a:srgbClr>
                  </a:outerShdw>
                </a:effectLst>
                <a:latin typeface="Arial" panose="020B0604020202020204" pitchFamily="34" charset="0"/>
                <a:cs typeface="Arial" panose="020B0604020202020204" pitchFamily="34" charset="0"/>
              </a:rPr>
              <a:t>input type="</a:t>
            </a:r>
            <a:r>
              <a:rPr lang="fr-FR" sz="2400" dirty="0" err="1">
                <a:solidFill>
                  <a:schemeClr val="tx2"/>
                </a:solidFill>
                <a:effectLst>
                  <a:outerShdw blurRad="50800" dist="38100" dir="2700000" algn="tl" rotWithShape="0">
                    <a:srgbClr val="000000">
                      <a:alpha val="43000"/>
                    </a:srgbClr>
                  </a:outerShdw>
                </a:effectLst>
                <a:latin typeface="Arial" panose="020B0604020202020204" pitchFamily="34" charset="0"/>
                <a:cs typeface="Arial" panose="020B0604020202020204" pitchFamily="34" charset="0"/>
              </a:rPr>
              <a:t>button</a:t>
            </a:r>
            <a:r>
              <a:rPr lang="fr-FR" sz="2400" dirty="0">
                <a:solidFill>
                  <a:schemeClr val="tx2"/>
                </a:solidFill>
                <a:effectLst>
                  <a:outerShdw blurRad="50800" dist="38100" dir="2700000" algn="tl" rotWithShape="0">
                    <a:srgbClr val="000000">
                      <a:alpha val="43000"/>
                    </a:srgbClr>
                  </a:outerShdw>
                </a:effectLst>
                <a:latin typeface="Arial" panose="020B0604020202020204" pitchFamily="34" charset="0"/>
                <a:cs typeface="Arial" panose="020B0604020202020204" pitchFamily="34" charset="0"/>
              </a:rPr>
              <a:t>" value="</a:t>
            </a:r>
            <a:r>
              <a:rPr lang="fr-FR" sz="2400" dirty="0" smtClean="0">
                <a:solidFill>
                  <a:schemeClr val="tx2"/>
                </a:solidFill>
                <a:effectLst>
                  <a:outerShdw blurRad="50800" dist="38100" dir="2700000" algn="tl" rotWithShape="0">
                    <a:srgbClr val="000000">
                      <a:alpha val="43000"/>
                    </a:srgbClr>
                  </a:outerShdw>
                </a:effectLst>
                <a:latin typeface="Arial" panose="020B0604020202020204" pitchFamily="34" charset="0"/>
                <a:cs typeface="Arial" panose="020B0604020202020204" pitchFamily="34" charset="0"/>
              </a:rPr>
              <a:t>bonjour" </a:t>
            </a:r>
            <a:r>
              <a:rPr lang="fr-FR" sz="2400" dirty="0" err="1" smtClean="0">
                <a:solidFill>
                  <a:schemeClr val="tx2"/>
                </a:solidFill>
                <a:effectLst>
                  <a:outerShdw blurRad="50800" dist="38100" dir="2700000" algn="tl" rotWithShape="0">
                    <a:srgbClr val="000000">
                      <a:alpha val="43000"/>
                    </a:srgbClr>
                  </a:outerShdw>
                </a:effectLst>
                <a:latin typeface="Arial" panose="020B0604020202020204" pitchFamily="34" charset="0"/>
                <a:cs typeface="Arial" panose="020B0604020202020204" pitchFamily="34" charset="0"/>
              </a:rPr>
              <a:t>onclick</a:t>
            </a:r>
            <a:r>
              <a:rPr lang="fr-FR" sz="2400" dirty="0">
                <a:solidFill>
                  <a:schemeClr val="tx2"/>
                </a:solidFill>
                <a:effectLst>
                  <a:outerShdw blurRad="50800" dist="38100" dir="2700000" algn="tl" rotWithShape="0">
                    <a:srgbClr val="000000">
                      <a:alpha val="43000"/>
                    </a:srgbClr>
                  </a:outerShdw>
                </a:effectLst>
                <a:latin typeface="Arial" panose="020B0604020202020204" pitchFamily="34" charset="0"/>
                <a:cs typeface="Arial" panose="020B0604020202020204" pitchFamily="34" charset="0"/>
              </a:rPr>
              <a:t>="</a:t>
            </a:r>
            <a:r>
              <a:rPr lang="fr-FR" sz="2400" dirty="0" err="1">
                <a:solidFill>
                  <a:schemeClr val="tx2"/>
                </a:solidFill>
                <a:effectLst>
                  <a:outerShdw blurRad="50800" dist="38100" dir="2700000" algn="tl" rotWithShape="0">
                    <a:srgbClr val="000000">
                      <a:alpha val="43000"/>
                    </a:srgbClr>
                  </a:outerShdw>
                </a:effectLst>
                <a:latin typeface="Arial" panose="020B0604020202020204" pitchFamily="34" charset="0"/>
                <a:cs typeface="Arial" panose="020B0604020202020204" pitchFamily="34" charset="0"/>
              </a:rPr>
              <a:t>alert</a:t>
            </a:r>
            <a:r>
              <a:rPr lang="fr-FR" sz="2400" dirty="0">
                <a:solidFill>
                  <a:schemeClr val="tx2"/>
                </a:solidFill>
                <a:effectLst>
                  <a:outerShdw blurRad="50800" dist="38100" dir="2700000" algn="tl" rotWithShape="0">
                    <a:srgbClr val="000000">
                      <a:alpha val="43000"/>
                    </a:srgbClr>
                  </a:outerShdw>
                </a:effectLst>
                <a:latin typeface="Arial" panose="020B0604020202020204" pitchFamily="34" charset="0"/>
                <a:cs typeface="Arial" panose="020B0604020202020204" pitchFamily="34" charset="0"/>
              </a:rPr>
              <a:t>('bonjour');" /&gt;</a:t>
            </a:r>
          </a:p>
          <a:p>
            <a:pPr marL="0" indent="0" algn="just">
              <a:buNone/>
            </a:pPr>
            <a:r>
              <a:rPr lang="fr-FR" sz="2400" dirty="0">
                <a:solidFill>
                  <a:schemeClr val="tx2"/>
                </a:solidFill>
                <a:effectLst>
                  <a:outerShdw blurRad="50800" dist="38100" dir="2700000" algn="tl" rotWithShape="0">
                    <a:srgbClr val="000000">
                      <a:alpha val="43000"/>
                    </a:srgbClr>
                  </a:outerShdw>
                </a:effectLst>
                <a:latin typeface="Arial" panose="020B0604020202020204" pitchFamily="34" charset="0"/>
                <a:cs typeface="Arial" panose="020B0604020202020204" pitchFamily="34" charset="0"/>
              </a:rPr>
              <a:t>&lt;input type='</a:t>
            </a:r>
            <a:r>
              <a:rPr lang="fr-FR" sz="2400" dirty="0" err="1">
                <a:solidFill>
                  <a:schemeClr val="tx2"/>
                </a:solidFill>
                <a:effectLst>
                  <a:outerShdw blurRad="50800" dist="38100" dir="2700000" algn="tl" rotWithShape="0">
                    <a:srgbClr val="000000">
                      <a:alpha val="43000"/>
                    </a:srgbClr>
                  </a:outerShdw>
                </a:effectLst>
                <a:latin typeface="Arial" panose="020B0604020202020204" pitchFamily="34" charset="0"/>
                <a:cs typeface="Arial" panose="020B0604020202020204" pitchFamily="34" charset="0"/>
              </a:rPr>
              <a:t>button</a:t>
            </a:r>
            <a:r>
              <a:rPr lang="fr-FR" sz="2400" dirty="0">
                <a:solidFill>
                  <a:schemeClr val="tx2"/>
                </a:solidFill>
                <a:effectLst>
                  <a:outerShdw blurRad="50800" dist="38100" dir="2700000" algn="tl" rotWithShape="0">
                    <a:srgbClr val="000000">
                      <a:alpha val="43000"/>
                    </a:srgbClr>
                  </a:outerShdw>
                </a:effectLst>
                <a:latin typeface="Arial" panose="020B0604020202020204" pitchFamily="34" charset="0"/>
                <a:cs typeface="Arial" panose="020B0604020202020204" pitchFamily="34" charset="0"/>
              </a:rPr>
              <a:t>' value='au </a:t>
            </a:r>
            <a:r>
              <a:rPr lang="fr-FR" sz="2400" dirty="0" smtClean="0">
                <a:solidFill>
                  <a:schemeClr val="tx2"/>
                </a:solidFill>
                <a:effectLst>
                  <a:outerShdw blurRad="50800" dist="38100" dir="2700000" algn="tl" rotWithShape="0">
                    <a:srgbClr val="000000">
                      <a:alpha val="43000"/>
                    </a:srgbClr>
                  </a:outerShdw>
                </a:effectLst>
                <a:latin typeface="Arial" panose="020B0604020202020204" pitchFamily="34" charset="0"/>
                <a:cs typeface="Arial" panose="020B0604020202020204" pitchFamily="34" charset="0"/>
              </a:rPr>
              <a:t>revoir' </a:t>
            </a:r>
            <a:r>
              <a:rPr lang="fr-FR" sz="2400" dirty="0" err="1" smtClean="0">
                <a:solidFill>
                  <a:schemeClr val="tx2"/>
                </a:solidFill>
                <a:effectLst>
                  <a:outerShdw blurRad="50800" dist="38100" dir="2700000" algn="tl" rotWithShape="0">
                    <a:srgbClr val="000000">
                      <a:alpha val="43000"/>
                    </a:srgbClr>
                  </a:outerShdw>
                </a:effectLst>
                <a:latin typeface="Arial" panose="020B0604020202020204" pitchFamily="34" charset="0"/>
                <a:cs typeface="Arial" panose="020B0604020202020204" pitchFamily="34" charset="0"/>
              </a:rPr>
              <a:t>onclick</a:t>
            </a:r>
            <a:r>
              <a:rPr lang="fr-FR" sz="2400" dirty="0">
                <a:solidFill>
                  <a:schemeClr val="tx2"/>
                </a:solidFill>
                <a:effectLst>
                  <a:outerShdw blurRad="50800" dist="38100" dir="2700000" algn="tl" rotWithShape="0">
                    <a:srgbClr val="000000">
                      <a:alpha val="43000"/>
                    </a:srgbClr>
                  </a:outerShdw>
                </a:effectLst>
                <a:latin typeface="Arial" panose="020B0604020202020204" pitchFamily="34" charset="0"/>
                <a:cs typeface="Arial" panose="020B0604020202020204" pitchFamily="34" charset="0"/>
              </a:rPr>
              <a:t>='</a:t>
            </a:r>
            <a:r>
              <a:rPr lang="fr-FR" sz="2400" dirty="0" err="1">
                <a:solidFill>
                  <a:schemeClr val="tx2"/>
                </a:solidFill>
                <a:effectLst>
                  <a:outerShdw blurRad="50800" dist="38100" dir="2700000" algn="tl" rotWithShape="0">
                    <a:srgbClr val="000000">
                      <a:alpha val="43000"/>
                    </a:srgbClr>
                  </a:outerShdw>
                </a:effectLst>
                <a:latin typeface="Arial" panose="020B0604020202020204" pitchFamily="34" charset="0"/>
                <a:cs typeface="Arial" panose="020B0604020202020204" pitchFamily="34" charset="0"/>
              </a:rPr>
              <a:t>alert</a:t>
            </a:r>
            <a:r>
              <a:rPr lang="fr-FR" sz="2400" dirty="0">
                <a:solidFill>
                  <a:schemeClr val="tx2"/>
                </a:solidFill>
                <a:effectLst>
                  <a:outerShdw blurRad="50800" dist="38100" dir="2700000" algn="tl" rotWithShape="0">
                    <a:srgbClr val="000000">
                      <a:alpha val="43000"/>
                    </a:srgbClr>
                  </a:outerShdw>
                </a:effectLst>
                <a:latin typeface="Arial" panose="020B0604020202020204" pitchFamily="34" charset="0"/>
                <a:cs typeface="Arial" panose="020B0604020202020204" pitchFamily="34" charset="0"/>
              </a:rPr>
              <a:t>("au revoir");' /&gt;</a:t>
            </a:r>
          </a:p>
          <a:p>
            <a:pPr marL="0" indent="0" algn="just">
              <a:buNone/>
            </a:pPr>
            <a:endParaRPr lang="fr-FR" sz="2400" dirty="0">
              <a:solidFill>
                <a:schemeClr val="tx2"/>
              </a:solidFill>
              <a:effectLst>
                <a:outerShdw blurRad="50800" dist="38100" dir="2700000" algn="tl" rotWithShape="0">
                  <a:srgbClr val="000000">
                    <a:alpha val="43000"/>
                  </a:srgbClr>
                </a:outerShdw>
              </a:effectLst>
              <a:latin typeface="Arial" panose="020B0604020202020204" pitchFamily="34" charset="0"/>
              <a:cs typeface="Arial" panose="020B0604020202020204" pitchFamily="34" charset="0"/>
            </a:endParaRPr>
          </a:p>
          <a:p>
            <a:pPr marL="0" indent="0" algn="just">
              <a:buNone/>
            </a:pPr>
            <a:r>
              <a:rPr lang="fr-FR" sz="2400" dirty="0">
                <a:solidFill>
                  <a:schemeClr val="tx2"/>
                </a:solidFill>
                <a:effectLst>
                  <a:outerShdw blurRad="50800" dist="38100" dir="2700000" algn="tl" rotWithShape="0">
                    <a:srgbClr val="000000">
                      <a:alpha val="43000"/>
                    </a:srgbClr>
                  </a:outerShdw>
                </a:effectLst>
                <a:latin typeface="Arial" panose="020B0604020202020204" pitchFamily="34" charset="0"/>
                <a:cs typeface="Arial" panose="020B0604020202020204" pitchFamily="34" charset="0"/>
              </a:rPr>
              <a:t>	</a:t>
            </a:r>
          </a:p>
          <a:p>
            <a:pPr marL="0" indent="0" algn="just">
              <a:buNone/>
            </a:pPr>
            <a:endParaRPr lang="fr-FR" sz="2400" dirty="0">
              <a:solidFill>
                <a:schemeClr val="tx2"/>
              </a:solidFill>
              <a:effectLst>
                <a:outerShdw blurRad="50800" dist="38100" dir="2700000" algn="tl" rotWithShape="0">
                  <a:srgbClr val="000000">
                    <a:alpha val="43000"/>
                  </a:srgb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8893667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143000"/>
          </a:xfrm>
        </p:spPr>
        <p:style>
          <a:lnRef idx="0">
            <a:schemeClr val="accent2"/>
          </a:lnRef>
          <a:fillRef idx="3">
            <a:schemeClr val="accent2"/>
          </a:fillRef>
          <a:effectRef idx="3">
            <a:schemeClr val="accent2"/>
          </a:effectRef>
          <a:fontRef idx="minor">
            <a:schemeClr val="lt1"/>
          </a:fontRef>
        </p:style>
        <p:txBody>
          <a:bodyPr>
            <a:normAutofit/>
          </a:bodyPr>
          <a:lstStyle/>
          <a:p>
            <a:r>
              <a:rPr lang="fr-FR" sz="4000" b="1" dirty="0">
                <a:effectLst>
                  <a:outerShdw blurRad="50800" dist="38100" dir="2700000" algn="tl" rotWithShape="0">
                    <a:srgbClr val="000000">
                      <a:alpha val="43000"/>
                    </a:srgbClr>
                  </a:outerShdw>
                </a:effectLst>
                <a:latin typeface="Optima"/>
                <a:cs typeface="Optima"/>
              </a:rPr>
              <a:t>Variables, affectations</a:t>
            </a:r>
          </a:p>
        </p:txBody>
      </p:sp>
      <p:sp>
        <p:nvSpPr>
          <p:cNvPr id="3" name="Espace réservé du contenu 2"/>
          <p:cNvSpPr>
            <a:spLocks noGrp="1"/>
          </p:cNvSpPr>
          <p:nvPr>
            <p:ph idx="1"/>
          </p:nvPr>
        </p:nvSpPr>
        <p:spPr>
          <a:xfrm>
            <a:off x="0" y="1170011"/>
            <a:ext cx="9144000" cy="5687989"/>
          </a:xfrm>
        </p:spPr>
        <p:style>
          <a:lnRef idx="2">
            <a:schemeClr val="dk1"/>
          </a:lnRef>
          <a:fillRef idx="1001">
            <a:schemeClr val="lt1"/>
          </a:fillRef>
          <a:effectRef idx="0">
            <a:schemeClr val="dk1"/>
          </a:effectRef>
          <a:fontRef idx="minor">
            <a:schemeClr val="dk1"/>
          </a:fontRef>
        </p:style>
        <p:txBody>
          <a:bodyPr>
            <a:normAutofit/>
          </a:bodyPr>
          <a:lstStyle/>
          <a:p>
            <a:pPr marL="0" indent="0" algn="just">
              <a:buNone/>
            </a:pPr>
            <a:r>
              <a:rPr lang="fr-FR" sz="28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Un nom de variable commence toujours par une lettre (majuscule </a:t>
            </a:r>
            <a:r>
              <a:rPr lang="fr-FR" sz="2800" dirty="0"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ou minuscule</a:t>
            </a:r>
            <a:r>
              <a:rPr lang="fr-FR" sz="28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 $ ou _ et se poursuit par un de ces caractères ou un chiffre.</a:t>
            </a:r>
          </a:p>
          <a:p>
            <a:pPr marL="0" indent="0" algn="just">
              <a:buNone/>
            </a:pPr>
            <a:r>
              <a:rPr lang="fr-FR" sz="28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 On utilise le mot clé var</a:t>
            </a:r>
          </a:p>
          <a:p>
            <a:pPr marL="0" indent="0" algn="just">
              <a:buNone/>
            </a:pPr>
            <a:r>
              <a:rPr lang="fr-FR" sz="28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Exemples :</a:t>
            </a:r>
          </a:p>
          <a:p>
            <a:pPr marL="0" indent="0" algn="just">
              <a:buNone/>
            </a:pPr>
            <a:r>
              <a:rPr lang="fr-FR" sz="2800" dirty="0">
                <a:solidFill>
                  <a:srgbClr val="FF0000"/>
                </a:solidFill>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var $</a:t>
            </a:r>
            <a:r>
              <a:rPr lang="fr-FR" sz="2800" dirty="0" err="1">
                <a:solidFill>
                  <a:srgbClr val="FF0000"/>
                </a:solidFill>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foo</a:t>
            </a:r>
            <a:r>
              <a:rPr lang="fr-FR" sz="2800" dirty="0">
                <a:solidFill>
                  <a:srgbClr val="FF0000"/>
                </a:solidFill>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 = 123;</a:t>
            </a:r>
          </a:p>
          <a:p>
            <a:pPr marL="0" indent="0" algn="just">
              <a:buNone/>
            </a:pPr>
            <a:r>
              <a:rPr lang="fr-FR" sz="2800" dirty="0">
                <a:solidFill>
                  <a:srgbClr val="FF0000"/>
                </a:solidFill>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var bar = 1323e99;</a:t>
            </a:r>
          </a:p>
          <a:p>
            <a:pPr marL="0" indent="0" algn="just">
              <a:buNone/>
            </a:pPr>
            <a:r>
              <a:rPr lang="fr-FR" sz="2800" dirty="0">
                <a:solidFill>
                  <a:srgbClr val="FF0000"/>
                </a:solidFill>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var _toto = bar</a:t>
            </a:r>
            <a:r>
              <a:rPr lang="fr-FR" sz="2800" dirty="0" smtClean="0">
                <a:solidFill>
                  <a:srgbClr val="FF0000"/>
                </a:solidFill>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a:t>
            </a:r>
          </a:p>
          <a:p>
            <a:pPr marL="0" indent="0" algn="just">
              <a:buNone/>
            </a:pPr>
            <a:endParaRPr lang="fr-FR" sz="28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endParaRPr>
          </a:p>
          <a:p>
            <a:pPr marL="0" indent="0" algn="just">
              <a:buNone/>
            </a:pPr>
            <a:r>
              <a:rPr lang="fr-FR" sz="28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 Attention on peut définir une variable sans l’avoir déclarée, et ça </a:t>
            </a:r>
            <a:r>
              <a:rPr lang="fr-FR" sz="2800" dirty="0"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marche mais </a:t>
            </a:r>
            <a:r>
              <a:rPr lang="fr-FR" sz="28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ça ne fait pas ce que l’on pense</a:t>
            </a:r>
            <a:r>
              <a:rPr lang="fr-FR" sz="2800" dirty="0"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a:t>
            </a:r>
            <a:endParaRPr lang="fr-FR" sz="2400" dirty="0">
              <a:solidFill>
                <a:schemeClr val="tx2"/>
              </a:solidFill>
              <a:effectLst>
                <a:outerShdw blurRad="50800" dist="38100" dir="2700000" algn="tl" rotWithShape="0">
                  <a:srgbClr val="000000">
                    <a:alpha val="43000"/>
                  </a:srgb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6918055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143000"/>
          </a:xfrm>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lang="fr-FR" sz="4000" b="1" dirty="0">
                <a:effectLst>
                  <a:outerShdw blurRad="50800" dist="38100" dir="2700000" algn="tl" rotWithShape="0">
                    <a:srgbClr val="000000">
                      <a:alpha val="43000"/>
                    </a:srgbClr>
                  </a:outerShdw>
                </a:effectLst>
                <a:latin typeface="Optima"/>
                <a:cs typeface="Optima"/>
              </a:rPr>
              <a:t>Chaîne de caractères (string)</a:t>
            </a:r>
          </a:p>
        </p:txBody>
      </p:sp>
      <p:sp>
        <p:nvSpPr>
          <p:cNvPr id="3" name="Espace réservé du contenu 2"/>
          <p:cNvSpPr>
            <a:spLocks noGrp="1"/>
          </p:cNvSpPr>
          <p:nvPr>
            <p:ph idx="1"/>
          </p:nvPr>
        </p:nvSpPr>
        <p:spPr>
          <a:xfrm>
            <a:off x="0" y="1170011"/>
            <a:ext cx="9144000" cy="5687989"/>
          </a:xfrm>
        </p:spPr>
        <p:style>
          <a:lnRef idx="2">
            <a:schemeClr val="dk1"/>
          </a:lnRef>
          <a:fillRef idx="1001">
            <a:schemeClr val="lt1"/>
          </a:fillRef>
          <a:effectRef idx="0">
            <a:schemeClr val="dk1"/>
          </a:effectRef>
          <a:fontRef idx="minor">
            <a:schemeClr val="dk1"/>
          </a:fontRef>
        </p:style>
        <p:txBody>
          <a:bodyPr>
            <a:normAutofit/>
          </a:bodyPr>
          <a:lstStyle/>
          <a:p>
            <a:pPr marL="0" indent="0" algn="just">
              <a:buNone/>
            </a:pPr>
            <a:endParaRPr lang="fr-FR" sz="2800" dirty="0"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endParaRPr>
          </a:p>
          <a:p>
            <a:pPr marL="0" indent="0" algn="justLow">
              <a:buNone/>
            </a:pPr>
            <a:r>
              <a:rPr lang="fr-FR" sz="2800" dirty="0"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Encodées </a:t>
            </a:r>
            <a:r>
              <a:rPr lang="fr-FR" sz="28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en </a:t>
            </a:r>
            <a:r>
              <a:rPr lang="fr-FR" sz="2800" dirty="0"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UTF-16, </a:t>
            </a:r>
            <a:r>
              <a:rPr lang="fr-FR" sz="28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délimitées par des « ’ » ou « " »</a:t>
            </a:r>
          </a:p>
          <a:p>
            <a:pPr marL="0" indent="0" algn="justLow">
              <a:buNone/>
            </a:pPr>
            <a:r>
              <a:rPr lang="fr-FR" sz="28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Opérations sur les chaînes :</a:t>
            </a:r>
          </a:p>
          <a:p>
            <a:pPr marL="0" indent="0" algn="justLow">
              <a:buNone/>
            </a:pPr>
            <a:r>
              <a:rPr lang="fr-FR" sz="2800" dirty="0" err="1">
                <a:solidFill>
                  <a:srgbClr val="7030A0"/>
                </a:solidFill>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foo</a:t>
            </a:r>
            <a:r>
              <a:rPr lang="fr-FR" sz="2800" dirty="0">
                <a:solidFill>
                  <a:srgbClr val="7030A0"/>
                </a:solidFill>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[10] : accès au 11 </a:t>
            </a:r>
            <a:r>
              <a:rPr lang="fr-FR" sz="2800" dirty="0" err="1">
                <a:solidFill>
                  <a:srgbClr val="7030A0"/>
                </a:solidFill>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ème</a:t>
            </a:r>
            <a:r>
              <a:rPr lang="fr-FR" sz="2800" dirty="0">
                <a:solidFill>
                  <a:srgbClr val="7030A0"/>
                </a:solidFill>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 caractère</a:t>
            </a:r>
          </a:p>
          <a:p>
            <a:pPr marL="0" indent="0" algn="justLow">
              <a:buNone/>
            </a:pPr>
            <a:r>
              <a:rPr lang="fr-FR" sz="2800" dirty="0" smtClean="0">
                <a:solidFill>
                  <a:srgbClr val="7030A0"/>
                </a:solidFill>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 </a:t>
            </a:r>
            <a:r>
              <a:rPr lang="fr-FR" sz="2800" dirty="0">
                <a:solidFill>
                  <a:srgbClr val="7030A0"/>
                </a:solidFill>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 </a:t>
            </a:r>
            <a:r>
              <a:rPr lang="fr-FR" sz="2800" dirty="0" smtClean="0">
                <a:solidFill>
                  <a:srgbClr val="7030A0"/>
                </a:solidFill>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   concaténation</a:t>
            </a:r>
            <a:endParaRPr lang="fr-FR" sz="2800" dirty="0">
              <a:solidFill>
                <a:srgbClr val="7030A0"/>
              </a:solidFill>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endParaRPr>
          </a:p>
          <a:p>
            <a:pPr marL="0" indent="0" algn="justLow">
              <a:buNone/>
            </a:pPr>
            <a:r>
              <a:rPr lang="fr-FR" sz="2800" dirty="0" err="1">
                <a:solidFill>
                  <a:srgbClr val="7030A0"/>
                </a:solidFill>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s.length</a:t>
            </a:r>
            <a:r>
              <a:rPr lang="fr-FR" sz="2800" dirty="0">
                <a:solidFill>
                  <a:srgbClr val="7030A0"/>
                </a:solidFill>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 : longueur</a:t>
            </a:r>
          </a:p>
          <a:p>
            <a:pPr marL="0" indent="0" algn="justLow">
              <a:buNone/>
            </a:pPr>
            <a:r>
              <a:rPr lang="fr-FR" sz="2800" dirty="0" err="1">
                <a:solidFill>
                  <a:srgbClr val="7030A0"/>
                </a:solidFill>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s.concat</a:t>
            </a:r>
            <a:r>
              <a:rPr lang="fr-FR" sz="2800" dirty="0">
                <a:solidFill>
                  <a:srgbClr val="7030A0"/>
                </a:solidFill>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("23") : concaténation (bis)</a:t>
            </a:r>
            <a:endParaRPr lang="fr-FR" sz="2400" dirty="0">
              <a:solidFill>
                <a:srgbClr val="7030A0"/>
              </a:solidFill>
              <a:effectLst>
                <a:outerShdw blurRad="50800" dist="38100" dir="2700000" algn="tl" rotWithShape="0">
                  <a:srgbClr val="000000">
                    <a:alpha val="43000"/>
                  </a:srgb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138466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827584" y="0"/>
            <a:ext cx="8316416" cy="1143000"/>
          </a:xfrm>
        </p:spPr>
        <p:style>
          <a:lnRef idx="2">
            <a:schemeClr val="accent3"/>
          </a:lnRef>
          <a:fillRef idx="1">
            <a:schemeClr val="lt1"/>
          </a:fillRef>
          <a:effectRef idx="0">
            <a:schemeClr val="accent3"/>
          </a:effectRef>
          <a:fontRef idx="minor">
            <a:schemeClr val="dk1"/>
          </a:fontRef>
        </p:style>
        <p:txBody>
          <a:bodyPr>
            <a:normAutofit fontScale="90000"/>
          </a:bodyPr>
          <a:lstStyle/>
          <a:p>
            <a:r>
              <a:rPr lang="fr-FR" b="1" dirty="0">
                <a:solidFill>
                  <a:srgbClr val="00B050"/>
                </a:solidFill>
                <a:effectLst>
                  <a:outerShdw blurRad="50800" dist="38100" dir="2700000" algn="tl" rotWithShape="0">
                    <a:srgbClr val="000000">
                      <a:alpha val="43000"/>
                    </a:srgbClr>
                  </a:outerShdw>
                </a:effectLst>
                <a:latin typeface="Optima"/>
                <a:cs typeface="Optima"/>
              </a:rPr>
              <a:t>Principes et intérêt de la programmation côté client</a:t>
            </a:r>
          </a:p>
        </p:txBody>
      </p:sp>
      <p:sp>
        <p:nvSpPr>
          <p:cNvPr id="3" name="Espace réservé du contenu 2"/>
          <p:cNvSpPr>
            <a:spLocks noGrp="1"/>
          </p:cNvSpPr>
          <p:nvPr>
            <p:ph idx="1"/>
          </p:nvPr>
        </p:nvSpPr>
        <p:spPr>
          <a:xfrm>
            <a:off x="899592" y="1340768"/>
            <a:ext cx="7991147" cy="4992176"/>
          </a:xfrm>
        </p:spPr>
        <p:txBody>
          <a:bodyPr>
            <a:normAutofit lnSpcReduction="10000"/>
          </a:bodyPr>
          <a:lstStyle/>
          <a:p>
            <a:pPr algn="just"/>
            <a:r>
              <a:rPr lang="fr-FR" sz="2800" dirty="0"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Pour </a:t>
            </a:r>
            <a:r>
              <a:rPr lang="fr-FR" sz="28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améliorer la fluidité de la navigation il est recommandé de limiter, autant qu'il est possible, le recours à des programmes côté serveur. En effet, chaque l'appel d'un programme côté serveur nécessite un envoi d'informations du client vers le serveur, puis l'attente puis l'affichage d'une page reçue du serveur</a:t>
            </a:r>
            <a:r>
              <a:rPr lang="fr-FR" sz="2800" dirty="0"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a:t>
            </a:r>
          </a:p>
          <a:p>
            <a:pPr algn="just"/>
            <a:r>
              <a:rPr lang="fr-FR" sz="2800" dirty="0"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La </a:t>
            </a:r>
            <a:r>
              <a:rPr lang="fr-FR" sz="28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programmation côté client peut se mettre en œuvre à l'aide de nombreux langages de programmation. Toutefois, seul le </a:t>
            </a:r>
            <a:r>
              <a:rPr lang="fr-FR" sz="2800" b="1" dirty="0" err="1">
                <a:solidFill>
                  <a:srgbClr val="7030A0"/>
                </a:solidFill>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Javascript</a:t>
            </a:r>
            <a:r>
              <a:rPr lang="fr-FR" sz="2800" b="1" dirty="0">
                <a:solidFill>
                  <a:srgbClr val="7030A0"/>
                </a:solidFill>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 (JS) </a:t>
            </a:r>
            <a:r>
              <a:rPr lang="fr-FR" sz="28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est réellement standardisé, répandu et disponible sur (presque) toutes les plateformes.</a:t>
            </a:r>
          </a:p>
        </p:txBody>
      </p:sp>
    </p:spTree>
    <p:extLst>
      <p:ext uri="{BB962C8B-B14F-4D97-AF65-F5344CB8AC3E}">
        <p14:creationId xmlns:p14="http://schemas.microsoft.com/office/powerpoint/2010/main" val="75717343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143000"/>
          </a:xfrm>
        </p:spPr>
        <p:style>
          <a:lnRef idx="2">
            <a:schemeClr val="accent2">
              <a:shade val="50000"/>
            </a:schemeClr>
          </a:lnRef>
          <a:fillRef idx="1">
            <a:schemeClr val="accent2"/>
          </a:fillRef>
          <a:effectRef idx="0">
            <a:schemeClr val="accent2"/>
          </a:effectRef>
          <a:fontRef idx="minor">
            <a:schemeClr val="lt1"/>
          </a:fontRef>
        </p:style>
        <p:txBody>
          <a:bodyPr>
            <a:normAutofit/>
          </a:bodyPr>
          <a:lstStyle/>
          <a:p>
            <a:r>
              <a:rPr lang="fr-FR" sz="4000" b="1" dirty="0">
                <a:effectLst>
                  <a:outerShdw blurRad="50800" dist="38100" dir="2700000" algn="tl" rotWithShape="0">
                    <a:srgbClr val="000000">
                      <a:alpha val="43000"/>
                    </a:srgbClr>
                  </a:outerShdw>
                </a:effectLst>
                <a:latin typeface="Optima"/>
                <a:cs typeface="Optima"/>
              </a:rPr>
              <a:t>Comparaisons</a:t>
            </a:r>
          </a:p>
        </p:txBody>
      </p:sp>
      <p:sp>
        <p:nvSpPr>
          <p:cNvPr id="3" name="Espace réservé du contenu 2"/>
          <p:cNvSpPr>
            <a:spLocks noGrp="1"/>
          </p:cNvSpPr>
          <p:nvPr>
            <p:ph idx="1"/>
          </p:nvPr>
        </p:nvSpPr>
        <p:spPr>
          <a:xfrm>
            <a:off x="0" y="1170011"/>
            <a:ext cx="9144000" cy="5687989"/>
          </a:xfrm>
        </p:spPr>
        <p:style>
          <a:lnRef idx="2">
            <a:schemeClr val="dk1"/>
          </a:lnRef>
          <a:fillRef idx="1001">
            <a:schemeClr val="lt1"/>
          </a:fillRef>
          <a:effectRef idx="0">
            <a:schemeClr val="dk1"/>
          </a:effectRef>
          <a:fontRef idx="minor">
            <a:schemeClr val="dk1"/>
          </a:fontRef>
        </p:style>
        <p:txBody>
          <a:bodyPr>
            <a:normAutofit/>
          </a:bodyPr>
          <a:lstStyle/>
          <a:p>
            <a:pPr marL="0" indent="0" algn="ctr">
              <a:buNone/>
            </a:pPr>
            <a:r>
              <a:rPr lang="fr-FR" sz="2800" b="1" dirty="0" smtClean="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Opérateurs </a:t>
            </a:r>
            <a:r>
              <a:rPr lang="fr-FR" sz="2800" b="1"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de </a:t>
            </a:r>
            <a:r>
              <a:rPr lang="fr-FR" sz="2800" b="1" dirty="0" smtClean="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comparaisons</a:t>
            </a:r>
          </a:p>
          <a:p>
            <a:pPr marL="0" indent="0">
              <a:buNone/>
            </a:pPr>
            <a:r>
              <a:rPr lang="fr-FR" sz="2800" b="1" dirty="0" smtClean="0">
                <a:solidFill>
                  <a:srgbClr val="0099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Opérateur               </a:t>
            </a:r>
            <a:r>
              <a:rPr lang="fr-FR" sz="2800" b="1" dirty="0">
                <a:solidFill>
                  <a:srgbClr val="0099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Description</a:t>
            </a:r>
            <a:br>
              <a:rPr lang="fr-FR" sz="2800" b="1" dirty="0">
                <a:solidFill>
                  <a:srgbClr val="0099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fr-FR" sz="2800" b="1"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 == $b </a:t>
            </a:r>
            <a:r>
              <a:rPr lang="fr-FR" sz="2800" b="1" dirty="0" smtClean="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2600" b="1" dirty="0" smtClean="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Égal</a:t>
            </a:r>
            <a:r>
              <a:rPr lang="fr-FR" sz="2600" b="1"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après conversion de type</a:t>
            </a:r>
            <a:br>
              <a:rPr lang="fr-FR" sz="2600" b="1"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fr-FR" sz="2600" b="1"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 != $b </a:t>
            </a:r>
            <a:r>
              <a:rPr lang="fr-FR" sz="2600" b="1" dirty="0" smtClean="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Différent</a:t>
            </a:r>
            <a:r>
              <a:rPr lang="fr-FR" sz="2600" b="1"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après conversion de type</a:t>
            </a:r>
            <a:br>
              <a:rPr lang="fr-FR" sz="2600" b="1"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fr-FR" sz="2600" b="1"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 === $b </a:t>
            </a:r>
            <a:r>
              <a:rPr lang="fr-FR" sz="2600" b="1" dirty="0" smtClean="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Égal </a:t>
            </a:r>
            <a:r>
              <a:rPr lang="fr-FR" sz="2600" b="1"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et de même type</a:t>
            </a:r>
            <a:br>
              <a:rPr lang="fr-FR" sz="2600" b="1"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fr-FR" sz="2600" b="1"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 !== $b </a:t>
            </a:r>
            <a:r>
              <a:rPr lang="fr-FR" sz="2600" b="1" dirty="0" smtClean="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Différent </a:t>
            </a:r>
            <a:r>
              <a:rPr lang="fr-FR" sz="2600" b="1"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ou de type différent</a:t>
            </a:r>
            <a:br>
              <a:rPr lang="fr-FR" sz="2600" b="1"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fr-FR" sz="2600" b="1"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 &lt; $b </a:t>
            </a:r>
            <a:r>
              <a:rPr lang="fr-FR" sz="2600" b="1" dirty="0" smtClean="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Strictement </a:t>
            </a:r>
            <a:r>
              <a:rPr lang="fr-FR" sz="2600" b="1"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plus petit, après conversion de type</a:t>
            </a:r>
            <a:br>
              <a:rPr lang="fr-FR" sz="2600" b="1"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fr-FR" sz="2600" b="1"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 &gt; $b </a:t>
            </a:r>
            <a:r>
              <a:rPr lang="fr-FR" sz="2600" b="1" dirty="0" smtClean="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Strictement </a:t>
            </a:r>
            <a:r>
              <a:rPr lang="fr-FR" sz="2600" b="1"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plus grand, après conversion de type</a:t>
            </a:r>
            <a:br>
              <a:rPr lang="fr-FR" sz="2600" b="1"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fr-FR" sz="2600" b="1"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 &lt;= $b </a:t>
            </a:r>
            <a:r>
              <a:rPr lang="fr-FR" sz="2600" b="1" dirty="0" smtClean="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Plus </a:t>
            </a:r>
            <a:r>
              <a:rPr lang="fr-FR" sz="2600" b="1"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petit, après conversion de type</a:t>
            </a:r>
            <a:br>
              <a:rPr lang="fr-FR" sz="2600" b="1"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fr-FR" sz="2600" b="1"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 &gt;= $b </a:t>
            </a:r>
            <a:r>
              <a:rPr lang="fr-FR" sz="2600" b="1" dirty="0" smtClean="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Plus </a:t>
            </a:r>
            <a:r>
              <a:rPr lang="fr-FR" sz="2600" b="1"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grand, après conversion de type</a:t>
            </a:r>
            <a:br>
              <a:rPr lang="fr-FR" sz="2600" b="1"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endParaRPr lang="fr-FR" sz="2600" b="1" dirty="0">
              <a:solidFill>
                <a:srgbClr val="7030A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728537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143000"/>
          </a:xfrm>
        </p:spPr>
        <p:style>
          <a:lnRef idx="1">
            <a:schemeClr val="dk1"/>
          </a:lnRef>
          <a:fillRef idx="2">
            <a:schemeClr val="dk1"/>
          </a:fillRef>
          <a:effectRef idx="1">
            <a:schemeClr val="dk1"/>
          </a:effectRef>
          <a:fontRef idx="minor">
            <a:schemeClr val="dk1"/>
          </a:fontRef>
        </p:style>
        <p:txBody>
          <a:bodyPr>
            <a:normAutofit/>
          </a:bodyPr>
          <a:lstStyle/>
          <a:p>
            <a:r>
              <a:rPr lang="fr-FR" sz="4000" b="1" dirty="0">
                <a:effectLst>
                  <a:outerShdw blurRad="50800" dist="38100" dir="2700000" algn="tl" rotWithShape="0">
                    <a:srgbClr val="000000">
                      <a:alpha val="43000"/>
                    </a:srgbClr>
                  </a:outerShdw>
                </a:effectLst>
                <a:latin typeface="Optima"/>
                <a:cs typeface="Optima"/>
              </a:rPr>
              <a:t>Conditionnelle</a:t>
            </a:r>
          </a:p>
        </p:txBody>
      </p:sp>
      <p:sp>
        <p:nvSpPr>
          <p:cNvPr id="3" name="Espace réservé du contenu 2"/>
          <p:cNvSpPr>
            <a:spLocks noGrp="1"/>
          </p:cNvSpPr>
          <p:nvPr>
            <p:ph idx="1"/>
          </p:nvPr>
        </p:nvSpPr>
        <p:spPr>
          <a:xfrm>
            <a:off x="0" y="1170011"/>
            <a:ext cx="9144000" cy="5687989"/>
          </a:xfrm>
        </p:spPr>
        <p:style>
          <a:lnRef idx="2">
            <a:schemeClr val="dk1"/>
          </a:lnRef>
          <a:fillRef idx="1001">
            <a:schemeClr val="lt1"/>
          </a:fillRef>
          <a:effectRef idx="0">
            <a:schemeClr val="dk1"/>
          </a:effectRef>
          <a:fontRef idx="minor">
            <a:schemeClr val="dk1"/>
          </a:fontRef>
        </p:style>
        <p:txBody>
          <a:bodyPr>
            <a:normAutofit/>
          </a:bodyPr>
          <a:lstStyle/>
          <a:p>
            <a:pPr marL="0" indent="0">
              <a:buNone/>
            </a:pPr>
            <a:r>
              <a:rPr lang="fr-FR" sz="2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if ( c ) {</a:t>
            </a:r>
            <a:br>
              <a:rPr lang="fr-FR" sz="2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fr-FR" sz="2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cas </a:t>
            </a:r>
            <a:r>
              <a:rPr lang="fr-FR" sz="2800" dirty="0" err="1">
                <a:effectLst>
                  <a:outerShdw blurRad="38100" dist="38100" dir="2700000" algn="tl">
                    <a:srgbClr val="000000">
                      <a:alpha val="43137"/>
                    </a:srgbClr>
                  </a:outerShdw>
                </a:effectLst>
                <a:latin typeface="Arial" panose="020B0604020202020204" pitchFamily="34" charset="0"/>
                <a:cs typeface="Arial" panose="020B0604020202020204" pitchFamily="34" charset="0"/>
              </a:rPr>
              <a:t>then</a:t>
            </a:r>
            <a:r>
              <a:rPr lang="fr-FR" sz="2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a:r>
            <a:br>
              <a:rPr lang="fr-FR" sz="2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fr-FR" sz="2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fr-FR" sz="2800" dirty="0" err="1">
                <a:effectLst>
                  <a:outerShdw blurRad="38100" dist="38100" dir="2700000" algn="tl">
                    <a:srgbClr val="000000">
                      <a:alpha val="43137"/>
                    </a:srgbClr>
                  </a:outerShdw>
                </a:effectLst>
                <a:latin typeface="Arial" panose="020B0604020202020204" pitchFamily="34" charset="0"/>
                <a:cs typeface="Arial" panose="020B0604020202020204" pitchFamily="34" charset="0"/>
              </a:rPr>
              <a:t>else</a:t>
            </a:r>
            <a:r>
              <a:rPr lang="fr-FR" sz="2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br>
              <a:rPr lang="fr-FR" sz="2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fr-FR" sz="2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cas </a:t>
            </a:r>
            <a:r>
              <a:rPr lang="fr-FR" sz="2800" dirty="0" err="1">
                <a:effectLst>
                  <a:outerShdw blurRad="38100" dist="38100" dir="2700000" algn="tl">
                    <a:srgbClr val="000000">
                      <a:alpha val="43137"/>
                    </a:srgbClr>
                  </a:outerShdw>
                </a:effectLst>
                <a:latin typeface="Arial" panose="020B0604020202020204" pitchFamily="34" charset="0"/>
                <a:cs typeface="Arial" panose="020B0604020202020204" pitchFamily="34" charset="0"/>
              </a:rPr>
              <a:t>else</a:t>
            </a:r>
            <a:r>
              <a:rPr lang="fr-FR" sz="2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a:r>
            <a:br>
              <a:rPr lang="fr-FR" sz="2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fr-FR" sz="2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br>
              <a:rPr lang="fr-FR" sz="2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endParaRPr lang="fr-FR" sz="2800"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0" indent="0" algn="just">
              <a:buNone/>
            </a:pPr>
            <a:r>
              <a:rPr lang="fr-FR" sz="2800" dirty="0" smtClean="0">
                <a:latin typeface="Times New Roman" panose="02020603050405020304" pitchFamily="18" charset="0"/>
                <a:cs typeface="Times New Roman" panose="02020603050405020304" pitchFamily="18" charset="0"/>
              </a:rPr>
              <a:t>Les </a:t>
            </a:r>
            <a:r>
              <a:rPr lang="fr-FR" sz="2800" dirty="0">
                <a:latin typeface="Times New Roman" panose="02020603050405020304" pitchFamily="18" charset="0"/>
                <a:cs typeface="Times New Roman" panose="02020603050405020304" pitchFamily="18" charset="0"/>
              </a:rPr>
              <a:t>parenthèses autour de la condition "c" sont obligatoires. </a:t>
            </a:r>
            <a:r>
              <a:rPr lang="fr-FR" sz="2800" dirty="0" smtClean="0">
                <a:latin typeface="Times New Roman" panose="02020603050405020304" pitchFamily="18" charset="0"/>
                <a:cs typeface="Times New Roman" panose="02020603050405020304" pitchFamily="18" charset="0"/>
              </a:rPr>
              <a:t>La branche </a:t>
            </a:r>
            <a:r>
              <a:rPr lang="fr-FR" sz="2800" dirty="0" err="1">
                <a:latin typeface="Times New Roman" panose="02020603050405020304" pitchFamily="18" charset="0"/>
                <a:cs typeface="Times New Roman" panose="02020603050405020304" pitchFamily="18" charset="0"/>
              </a:rPr>
              <a:t>else</a:t>
            </a:r>
            <a:r>
              <a:rPr lang="fr-FR" sz="2800" dirty="0">
                <a:latin typeface="Times New Roman" panose="02020603050405020304" pitchFamily="18" charset="0"/>
                <a:cs typeface="Times New Roman" panose="02020603050405020304" pitchFamily="18" charset="0"/>
              </a:rPr>
              <a:t> { . . . } est optionnelle. Les accolades sont </a:t>
            </a:r>
            <a:r>
              <a:rPr lang="fr-FR" sz="2800" dirty="0" smtClean="0">
                <a:latin typeface="Times New Roman" panose="02020603050405020304" pitchFamily="18" charset="0"/>
                <a:cs typeface="Times New Roman" panose="02020603050405020304" pitchFamily="18" charset="0"/>
              </a:rPr>
              <a:t>optionnelles pour </a:t>
            </a:r>
            <a:r>
              <a:rPr lang="fr-FR" sz="2800" dirty="0">
                <a:latin typeface="Times New Roman" panose="02020603050405020304" pitchFamily="18" charset="0"/>
                <a:cs typeface="Times New Roman" panose="02020603050405020304" pitchFamily="18" charset="0"/>
              </a:rPr>
              <a:t>les blocs d’une seule instruction.</a:t>
            </a:r>
            <a:br>
              <a:rPr lang="fr-FR" sz="2800" dirty="0">
                <a:latin typeface="Times New Roman" panose="02020603050405020304" pitchFamily="18" charset="0"/>
                <a:cs typeface="Times New Roman" panose="02020603050405020304" pitchFamily="18" charset="0"/>
              </a:rPr>
            </a:br>
            <a:endParaRPr lang="fr-FR" sz="2600" b="1" dirty="0">
              <a:solidFill>
                <a:srgbClr val="7030A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1131716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143000"/>
          </a:xfrm>
        </p:spPr>
        <p:style>
          <a:lnRef idx="1">
            <a:schemeClr val="dk1"/>
          </a:lnRef>
          <a:fillRef idx="2">
            <a:schemeClr val="dk1"/>
          </a:fillRef>
          <a:effectRef idx="1">
            <a:schemeClr val="dk1"/>
          </a:effectRef>
          <a:fontRef idx="minor">
            <a:schemeClr val="dk1"/>
          </a:fontRef>
        </p:style>
        <p:txBody>
          <a:bodyPr>
            <a:normAutofit/>
          </a:bodyPr>
          <a:lstStyle/>
          <a:p>
            <a:r>
              <a:rPr lang="fr-FR" sz="4000" b="1" dirty="0">
                <a:effectLst>
                  <a:outerShdw blurRad="50800" dist="38100" dir="2700000" algn="tl" rotWithShape="0">
                    <a:srgbClr val="000000">
                      <a:alpha val="43000"/>
                    </a:srgbClr>
                  </a:outerShdw>
                </a:effectLst>
                <a:latin typeface="Optima"/>
                <a:cs typeface="Optima"/>
              </a:rPr>
              <a:t>Conditionnelle</a:t>
            </a:r>
          </a:p>
        </p:txBody>
      </p:sp>
      <p:sp>
        <p:nvSpPr>
          <p:cNvPr id="3" name="Espace réservé du contenu 2"/>
          <p:cNvSpPr>
            <a:spLocks noGrp="1"/>
          </p:cNvSpPr>
          <p:nvPr>
            <p:ph idx="1"/>
          </p:nvPr>
        </p:nvSpPr>
        <p:spPr>
          <a:xfrm>
            <a:off x="0" y="1170011"/>
            <a:ext cx="9144000" cy="5687989"/>
          </a:xfrm>
        </p:spPr>
        <p:style>
          <a:lnRef idx="2">
            <a:schemeClr val="dk1"/>
          </a:lnRef>
          <a:fillRef idx="1001">
            <a:schemeClr val="lt1"/>
          </a:fillRef>
          <a:effectRef idx="0">
            <a:schemeClr val="dk1"/>
          </a:effectRef>
          <a:fontRef idx="minor">
            <a:schemeClr val="dk1"/>
          </a:fontRef>
        </p:style>
        <p:txBody>
          <a:bodyPr>
            <a:normAutofit/>
          </a:bodyPr>
          <a:lstStyle/>
          <a:p>
            <a:pPr marL="0" indent="0">
              <a:buNone/>
            </a:pPr>
            <a:r>
              <a:rPr lang="fr-FR" sz="2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var nom = prompt("Entrez un nom d'animal");</a:t>
            </a:r>
          </a:p>
          <a:p>
            <a:pPr marL="0" indent="0">
              <a:buNone/>
            </a:pPr>
            <a:r>
              <a:rPr lang="fr-FR" sz="2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if(nom == "chat")</a:t>
            </a:r>
          </a:p>
          <a:p>
            <a:pPr marL="0" indent="0">
              <a:buNone/>
            </a:pPr>
            <a:r>
              <a:rPr lang="fr-FR" sz="2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fr-FR" sz="2800" dirty="0" err="1">
                <a:effectLst>
                  <a:outerShdw blurRad="38100" dist="38100" dir="2700000" algn="tl">
                    <a:srgbClr val="000000">
                      <a:alpha val="43137"/>
                    </a:srgbClr>
                  </a:outerShdw>
                </a:effectLst>
                <a:latin typeface="Arial" panose="020B0604020202020204" pitchFamily="34" charset="0"/>
                <a:cs typeface="Arial" panose="020B0604020202020204" pitchFamily="34" charset="0"/>
              </a:rPr>
              <a:t>alert</a:t>
            </a:r>
            <a:r>
              <a:rPr lang="fr-FR" sz="2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("Miaou !");</a:t>
            </a:r>
          </a:p>
          <a:p>
            <a:pPr marL="0" indent="0">
              <a:buNone/>
            </a:pPr>
            <a:r>
              <a:rPr lang="fr-FR" sz="2800" dirty="0" err="1">
                <a:effectLst>
                  <a:outerShdw blurRad="38100" dist="38100" dir="2700000" algn="tl">
                    <a:srgbClr val="000000">
                      <a:alpha val="43137"/>
                    </a:srgbClr>
                  </a:outerShdw>
                </a:effectLst>
                <a:latin typeface="Arial" panose="020B0604020202020204" pitchFamily="34" charset="0"/>
                <a:cs typeface="Arial" panose="020B0604020202020204" pitchFamily="34" charset="0"/>
              </a:rPr>
              <a:t>else</a:t>
            </a:r>
            <a:r>
              <a:rPr lang="fr-FR" sz="2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if(nom == "chien")</a:t>
            </a:r>
          </a:p>
          <a:p>
            <a:pPr marL="0" indent="0">
              <a:buNone/>
            </a:pPr>
            <a:r>
              <a:rPr lang="fr-FR" sz="2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fr-FR" sz="2800" dirty="0" err="1">
                <a:effectLst>
                  <a:outerShdw blurRad="38100" dist="38100" dir="2700000" algn="tl">
                    <a:srgbClr val="000000">
                      <a:alpha val="43137"/>
                    </a:srgbClr>
                  </a:outerShdw>
                </a:effectLst>
                <a:latin typeface="Arial" panose="020B0604020202020204" pitchFamily="34" charset="0"/>
                <a:cs typeface="Arial" panose="020B0604020202020204" pitchFamily="34" charset="0"/>
              </a:rPr>
              <a:t>alert</a:t>
            </a:r>
            <a:r>
              <a:rPr lang="fr-FR" sz="2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("Et PAF, le chien !");</a:t>
            </a:r>
          </a:p>
          <a:p>
            <a:pPr marL="0" indent="0">
              <a:buNone/>
            </a:pPr>
            <a:r>
              <a:rPr lang="fr-FR" sz="2800" dirty="0" err="1">
                <a:effectLst>
                  <a:outerShdw blurRad="38100" dist="38100" dir="2700000" algn="tl">
                    <a:srgbClr val="000000">
                      <a:alpha val="43137"/>
                    </a:srgbClr>
                  </a:outerShdw>
                </a:effectLst>
                <a:latin typeface="Arial" panose="020B0604020202020204" pitchFamily="34" charset="0"/>
                <a:cs typeface="Arial" panose="020B0604020202020204" pitchFamily="34" charset="0"/>
              </a:rPr>
              <a:t>else</a:t>
            </a:r>
            <a:r>
              <a:rPr lang="fr-FR" sz="2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if(nom == "pingouin")</a:t>
            </a:r>
          </a:p>
          <a:p>
            <a:pPr marL="0" indent="0">
              <a:buNone/>
            </a:pPr>
            <a:r>
              <a:rPr lang="fr-FR" sz="2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fr-FR" sz="2800" dirty="0" err="1">
                <a:effectLst>
                  <a:outerShdw blurRad="38100" dist="38100" dir="2700000" algn="tl">
                    <a:srgbClr val="000000">
                      <a:alpha val="43137"/>
                    </a:srgbClr>
                  </a:outerShdw>
                </a:effectLst>
                <a:latin typeface="Arial" panose="020B0604020202020204" pitchFamily="34" charset="0"/>
                <a:cs typeface="Arial" panose="020B0604020202020204" pitchFamily="34" charset="0"/>
              </a:rPr>
              <a:t>alert</a:t>
            </a:r>
            <a:r>
              <a:rPr lang="fr-FR" sz="2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("Bonjour, </a:t>
            </a:r>
            <a:r>
              <a:rPr lang="fr-FR" sz="2800" dirty="0" err="1">
                <a:effectLst>
                  <a:outerShdw blurRad="38100" dist="38100" dir="2700000" algn="tl">
                    <a:srgbClr val="000000">
                      <a:alpha val="43137"/>
                    </a:srgbClr>
                  </a:outerShdw>
                </a:effectLst>
                <a:latin typeface="Arial" panose="020B0604020202020204" pitchFamily="34" charset="0"/>
                <a:cs typeface="Arial" panose="020B0604020202020204" pitchFamily="34" charset="0"/>
              </a:rPr>
              <a:t>Tux</a:t>
            </a:r>
            <a:r>
              <a:rPr lang="fr-FR" sz="2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p>
          <a:p>
            <a:pPr marL="0" indent="0">
              <a:buNone/>
            </a:pPr>
            <a:r>
              <a:rPr lang="fr-FR" sz="2800" dirty="0" err="1">
                <a:effectLst>
                  <a:outerShdw blurRad="38100" dist="38100" dir="2700000" algn="tl">
                    <a:srgbClr val="000000">
                      <a:alpha val="43137"/>
                    </a:srgbClr>
                  </a:outerShdw>
                </a:effectLst>
                <a:latin typeface="Arial" panose="020B0604020202020204" pitchFamily="34" charset="0"/>
                <a:cs typeface="Arial" panose="020B0604020202020204" pitchFamily="34" charset="0"/>
              </a:rPr>
              <a:t>else</a:t>
            </a:r>
            <a:endParaRPr lang="fr-FR" sz="2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0" indent="0">
              <a:buNone/>
            </a:pPr>
            <a:r>
              <a:rPr lang="fr-FR" sz="2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fr-FR" sz="2800" dirty="0" err="1">
                <a:effectLst>
                  <a:outerShdw blurRad="38100" dist="38100" dir="2700000" algn="tl">
                    <a:srgbClr val="000000">
                      <a:alpha val="43137"/>
                    </a:srgbClr>
                  </a:outerShdw>
                </a:effectLst>
                <a:latin typeface="Arial" panose="020B0604020202020204" pitchFamily="34" charset="0"/>
                <a:cs typeface="Arial" panose="020B0604020202020204" pitchFamily="34" charset="0"/>
              </a:rPr>
              <a:t>alert</a:t>
            </a:r>
            <a:r>
              <a:rPr lang="fr-FR" sz="2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("Je n'ai rien à te dire...");</a:t>
            </a:r>
            <a:endParaRPr lang="fr-FR" sz="2600" b="1" dirty="0">
              <a:solidFill>
                <a:srgbClr val="7030A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4300741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143000"/>
          </a:xfrm>
        </p:spPr>
        <p:style>
          <a:lnRef idx="0">
            <a:schemeClr val="accent4"/>
          </a:lnRef>
          <a:fillRef idx="3">
            <a:schemeClr val="accent4"/>
          </a:fillRef>
          <a:effectRef idx="3">
            <a:schemeClr val="accent4"/>
          </a:effectRef>
          <a:fontRef idx="minor">
            <a:schemeClr val="lt1"/>
          </a:fontRef>
        </p:style>
        <p:txBody>
          <a:bodyPr>
            <a:normAutofit/>
          </a:bodyPr>
          <a:lstStyle/>
          <a:p>
            <a:r>
              <a:rPr lang="fr-FR" sz="4000" b="1" dirty="0">
                <a:effectLst>
                  <a:outerShdw blurRad="50800" dist="38100" dir="2700000" algn="tl" rotWithShape="0">
                    <a:srgbClr val="000000">
                      <a:alpha val="43000"/>
                    </a:srgbClr>
                  </a:outerShdw>
                </a:effectLst>
                <a:latin typeface="Optima"/>
                <a:cs typeface="Optima"/>
              </a:rPr>
              <a:t>Boucles</a:t>
            </a:r>
          </a:p>
        </p:txBody>
      </p:sp>
      <p:sp>
        <p:nvSpPr>
          <p:cNvPr id="3" name="Espace réservé du contenu 2"/>
          <p:cNvSpPr>
            <a:spLocks noGrp="1"/>
          </p:cNvSpPr>
          <p:nvPr>
            <p:ph idx="1"/>
          </p:nvPr>
        </p:nvSpPr>
        <p:spPr>
          <a:xfrm>
            <a:off x="0" y="1170011"/>
            <a:ext cx="9144000" cy="5687989"/>
          </a:xfrm>
        </p:spPr>
        <p:style>
          <a:lnRef idx="2">
            <a:schemeClr val="dk1"/>
          </a:lnRef>
          <a:fillRef idx="1001">
            <a:schemeClr val="lt1"/>
          </a:fillRef>
          <a:effectRef idx="0">
            <a:schemeClr val="dk1"/>
          </a:effectRef>
          <a:fontRef idx="minor">
            <a:schemeClr val="dk1"/>
          </a:fontRef>
        </p:style>
        <p:txBody>
          <a:bodyPr>
            <a:normAutofit/>
          </a:bodyPr>
          <a:lstStyle/>
          <a:p>
            <a:pPr marL="0" indent="0">
              <a:buNone/>
            </a:pPr>
            <a:r>
              <a:rPr lang="fr-FR" sz="2800" dirty="0" err="1">
                <a:effectLst>
                  <a:outerShdw blurRad="38100" dist="38100" dir="2700000" algn="tl">
                    <a:srgbClr val="000000">
                      <a:alpha val="43137"/>
                    </a:srgbClr>
                  </a:outerShdw>
                </a:effectLst>
                <a:latin typeface="Arial" panose="020B0604020202020204" pitchFamily="34" charset="0"/>
                <a:cs typeface="Arial" panose="020B0604020202020204" pitchFamily="34" charset="0"/>
              </a:rPr>
              <a:t>while</a:t>
            </a:r>
            <a:r>
              <a:rPr lang="fr-FR" sz="2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 c ) {</a:t>
            </a:r>
          </a:p>
          <a:p>
            <a:pPr marL="0" indent="0">
              <a:buNone/>
            </a:pPr>
            <a:r>
              <a:rPr lang="fr-FR" sz="2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//corps de la boucle </a:t>
            </a:r>
            <a:r>
              <a:rPr lang="fr-FR" sz="2800" dirty="0" err="1">
                <a:effectLst>
                  <a:outerShdw blurRad="38100" dist="38100" dir="2700000" algn="tl">
                    <a:srgbClr val="000000">
                      <a:alpha val="43137"/>
                    </a:srgbClr>
                  </a:outerShdw>
                </a:effectLst>
                <a:latin typeface="Arial" panose="020B0604020202020204" pitchFamily="34" charset="0"/>
                <a:cs typeface="Arial" panose="020B0604020202020204" pitchFamily="34" charset="0"/>
              </a:rPr>
              <a:t>while</a:t>
            </a:r>
            <a:endParaRPr lang="fr-FR" sz="2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0" indent="0">
              <a:buNone/>
            </a:pPr>
            <a:r>
              <a:rPr lang="fr-FR" sz="2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p>
          <a:p>
            <a:pPr marL="0" indent="0">
              <a:buNone/>
            </a:pPr>
            <a:r>
              <a:rPr lang="fr-FR" sz="2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do {</a:t>
            </a:r>
          </a:p>
          <a:p>
            <a:pPr marL="0" indent="0">
              <a:buNone/>
            </a:pPr>
            <a:r>
              <a:rPr lang="fr-FR" sz="2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//corps de la boucle do</a:t>
            </a:r>
          </a:p>
          <a:p>
            <a:pPr marL="0" indent="0">
              <a:buNone/>
            </a:pPr>
            <a:r>
              <a:rPr lang="fr-FR" sz="2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fr-FR" sz="2800" dirty="0" err="1">
                <a:effectLst>
                  <a:outerShdw blurRad="38100" dist="38100" dir="2700000" algn="tl">
                    <a:srgbClr val="000000">
                      <a:alpha val="43137"/>
                    </a:srgbClr>
                  </a:outerShdw>
                </a:effectLst>
                <a:latin typeface="Arial" panose="020B0604020202020204" pitchFamily="34" charset="0"/>
                <a:cs typeface="Arial" panose="020B0604020202020204" pitchFamily="34" charset="0"/>
              </a:rPr>
              <a:t>while</a:t>
            </a:r>
            <a:r>
              <a:rPr lang="fr-FR" sz="2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 c );</a:t>
            </a:r>
          </a:p>
          <a:p>
            <a:pPr marL="0" indent="0">
              <a:buNone/>
            </a:pPr>
            <a:r>
              <a:rPr lang="fr-FR" sz="2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for(</a:t>
            </a:r>
            <a:r>
              <a:rPr lang="fr-FR" sz="2800" dirty="0" err="1">
                <a:effectLst>
                  <a:outerShdw blurRad="38100" dist="38100" dir="2700000" algn="tl">
                    <a:srgbClr val="000000">
                      <a:alpha val="43137"/>
                    </a:srgbClr>
                  </a:outerShdw>
                </a:effectLst>
                <a:latin typeface="Arial" panose="020B0604020202020204" pitchFamily="34" charset="0"/>
                <a:cs typeface="Arial" panose="020B0604020202020204" pitchFamily="34" charset="0"/>
              </a:rPr>
              <a:t>init</a:t>
            </a:r>
            <a:r>
              <a:rPr lang="fr-FR" sz="2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 test ; </a:t>
            </a:r>
            <a:r>
              <a:rPr lang="fr-FR" sz="2800" dirty="0" err="1">
                <a:effectLst>
                  <a:outerShdw blurRad="38100" dist="38100" dir="2700000" algn="tl">
                    <a:srgbClr val="000000">
                      <a:alpha val="43137"/>
                    </a:srgbClr>
                  </a:outerShdw>
                </a:effectLst>
                <a:latin typeface="Arial" panose="020B0604020202020204" pitchFamily="34" charset="0"/>
                <a:cs typeface="Arial" panose="020B0604020202020204" pitchFamily="34" charset="0"/>
              </a:rPr>
              <a:t>incr</a:t>
            </a:r>
            <a:r>
              <a:rPr lang="fr-FR" sz="2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p>
          <a:p>
            <a:pPr marL="0" indent="0">
              <a:buNone/>
            </a:pPr>
            <a:r>
              <a:rPr lang="fr-FR" sz="2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//corps de la boucle for</a:t>
            </a:r>
          </a:p>
          <a:p>
            <a:pPr marL="0" indent="0">
              <a:buNone/>
            </a:pPr>
            <a:r>
              <a:rPr lang="fr-FR" sz="2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p>
          <a:p>
            <a:pPr marL="0" indent="0">
              <a:buNone/>
            </a:pPr>
            <a:r>
              <a:rPr lang="fr-FR" sz="2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break : sort de la boucle immédiatement</a:t>
            </a:r>
          </a:p>
          <a:p>
            <a:pPr marL="0" indent="0">
              <a:buNone/>
            </a:pPr>
            <a:r>
              <a:rPr lang="fr-FR" sz="2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continue : reprend à l’itération </a:t>
            </a:r>
            <a:r>
              <a:rPr lang="fr-FR" sz="2800"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suivante</a:t>
            </a:r>
            <a:endParaRPr lang="fr-FR" sz="2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3391796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143000"/>
          </a:xfrm>
        </p:spPr>
        <p:style>
          <a:lnRef idx="2">
            <a:schemeClr val="accent6">
              <a:shade val="50000"/>
            </a:schemeClr>
          </a:lnRef>
          <a:fillRef idx="1">
            <a:schemeClr val="accent6"/>
          </a:fillRef>
          <a:effectRef idx="0">
            <a:schemeClr val="accent6"/>
          </a:effectRef>
          <a:fontRef idx="minor">
            <a:schemeClr val="lt1"/>
          </a:fontRef>
        </p:style>
        <p:txBody>
          <a:bodyPr>
            <a:normAutofit/>
          </a:bodyPr>
          <a:lstStyle/>
          <a:p>
            <a:r>
              <a:rPr lang="fr-FR" sz="4000" b="1" dirty="0">
                <a:effectLst>
                  <a:outerShdw blurRad="50800" dist="38100" dir="2700000" algn="tl" rotWithShape="0">
                    <a:srgbClr val="000000">
                      <a:alpha val="43000"/>
                    </a:srgbClr>
                  </a:outerShdw>
                </a:effectLst>
                <a:latin typeface="Optima"/>
                <a:cs typeface="Optima"/>
              </a:rPr>
              <a:t>Objets, propriétés, méthodes</a:t>
            </a:r>
          </a:p>
        </p:txBody>
      </p:sp>
      <p:sp>
        <p:nvSpPr>
          <p:cNvPr id="3" name="Espace réservé du contenu 2"/>
          <p:cNvSpPr>
            <a:spLocks noGrp="1"/>
          </p:cNvSpPr>
          <p:nvPr>
            <p:ph idx="1"/>
          </p:nvPr>
        </p:nvSpPr>
        <p:spPr>
          <a:xfrm>
            <a:off x="0" y="1170011"/>
            <a:ext cx="9144000" cy="5687989"/>
          </a:xfrm>
        </p:spPr>
        <p:style>
          <a:lnRef idx="2">
            <a:schemeClr val="dk1"/>
          </a:lnRef>
          <a:fillRef idx="1001">
            <a:schemeClr val="lt1"/>
          </a:fillRef>
          <a:effectRef idx="0">
            <a:schemeClr val="dk1"/>
          </a:effectRef>
          <a:fontRef idx="minor">
            <a:schemeClr val="dk1"/>
          </a:fontRef>
        </p:style>
        <p:txBody>
          <a:bodyPr>
            <a:normAutofit/>
          </a:bodyPr>
          <a:lstStyle/>
          <a:p>
            <a:pPr marL="0" indent="0" algn="just">
              <a:buNone/>
            </a:pPr>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JavaScript est un langage à objets. On peut se représenter les objets comme des sortes de valeurs complexes ayant plusieurs "attributs", de la même façon que les éléments HTML ont des attributs. Ces "attributs" </a:t>
            </a:r>
            <a:r>
              <a:rPr lang="fr-FR" sz="28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se </a:t>
            </a:r>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rangent en deux catégories </a:t>
            </a:r>
            <a:r>
              <a:rPr lang="fr-FR" sz="28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p>
          <a:p>
            <a:pPr marL="0" indent="0" algn="just">
              <a:buNone/>
            </a:pPr>
            <a:endPar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28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Les </a:t>
            </a:r>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propriétés, qui sont soit des valeurs simples (nombre, booléen ou chaîne de caractères) soit d'autres objets,</a:t>
            </a:r>
          </a:p>
          <a:p>
            <a:pPr algn="just"/>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28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Les </a:t>
            </a:r>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méthodes, qui sont des fonctions qui s'appliquent implicitement à leur objet.</a:t>
            </a:r>
          </a:p>
          <a:p>
            <a:pPr marL="0" indent="0" algn="just">
              <a:buNone/>
            </a:pPr>
            <a:endPar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9122690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143000"/>
          </a:xfrm>
        </p:spPr>
        <p:style>
          <a:lnRef idx="2">
            <a:schemeClr val="accent6">
              <a:shade val="50000"/>
            </a:schemeClr>
          </a:lnRef>
          <a:fillRef idx="1">
            <a:schemeClr val="accent6"/>
          </a:fillRef>
          <a:effectRef idx="0">
            <a:schemeClr val="accent6"/>
          </a:effectRef>
          <a:fontRef idx="minor">
            <a:schemeClr val="lt1"/>
          </a:fontRef>
        </p:style>
        <p:txBody>
          <a:bodyPr>
            <a:normAutofit/>
          </a:bodyPr>
          <a:lstStyle/>
          <a:p>
            <a:r>
              <a:rPr lang="fr-FR" sz="4000" b="1" dirty="0">
                <a:effectLst>
                  <a:outerShdw blurRad="50800" dist="38100" dir="2700000" algn="tl" rotWithShape="0">
                    <a:srgbClr val="000000">
                      <a:alpha val="43000"/>
                    </a:srgbClr>
                  </a:outerShdw>
                </a:effectLst>
                <a:latin typeface="Optima"/>
                <a:cs typeface="Optima"/>
              </a:rPr>
              <a:t>Objets, propriétés, méthodes</a:t>
            </a:r>
          </a:p>
        </p:txBody>
      </p:sp>
      <p:sp>
        <p:nvSpPr>
          <p:cNvPr id="3" name="Espace réservé du contenu 2"/>
          <p:cNvSpPr>
            <a:spLocks noGrp="1"/>
          </p:cNvSpPr>
          <p:nvPr>
            <p:ph idx="1"/>
          </p:nvPr>
        </p:nvSpPr>
        <p:spPr>
          <a:xfrm>
            <a:off x="0" y="1170011"/>
            <a:ext cx="9144000" cy="5687989"/>
          </a:xfrm>
        </p:spPr>
        <p:style>
          <a:lnRef idx="2">
            <a:schemeClr val="dk1"/>
          </a:lnRef>
          <a:fillRef idx="1001">
            <a:schemeClr val="lt1"/>
          </a:fillRef>
          <a:effectRef idx="0">
            <a:schemeClr val="dk1"/>
          </a:effectRef>
          <a:fontRef idx="minor">
            <a:schemeClr val="dk1"/>
          </a:fontRef>
        </p:style>
        <p:txBody>
          <a:bodyPr>
            <a:normAutofit/>
          </a:bodyPr>
          <a:lstStyle/>
          <a:p>
            <a:pPr marL="0" indent="0" algn="just">
              <a:buNone/>
            </a:pPr>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Les propriétés et méthodes sont désignées à l'aide du nom de l'objet suivi d'un point puis du nom de la propriété ou méthode. Prenons un exemple vu ci-dessus : </a:t>
            </a:r>
            <a:endParaRPr lang="fr-FR" sz="28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indent="0" algn="just">
              <a:buNone/>
            </a:pPr>
            <a:r>
              <a:rPr lang="fr-FR" sz="2800" b="1" dirty="0" err="1"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document.f</a:t>
            </a:r>
            <a:r>
              <a:rPr lang="fr-FR" sz="28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Nous pouvons maintenant </a:t>
            </a:r>
            <a:r>
              <a:rPr lang="fr-FR" sz="28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interpréter </a:t>
            </a:r>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cette écriture comme la propriété f de l'objet document, en l'occurrence il s'agit de son formulaire nommé f. Nous avons également rencontré </a:t>
            </a:r>
            <a:r>
              <a:rPr lang="fr-FR" sz="2800" b="1" dirty="0" err="1">
                <a:solidFill>
                  <a:srgbClr val="7030A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document.write</a:t>
            </a:r>
            <a:r>
              <a:rPr lang="fr-FR" sz="2800" b="1" dirty="0">
                <a:solidFill>
                  <a:srgbClr val="7030A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Nous savons maintenant qu'il s'agit de la méthode </a:t>
            </a:r>
            <a:r>
              <a:rPr lang="fr-FR" sz="2800" dirty="0" err="1">
                <a:solidFill>
                  <a:srgbClr val="7030A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write</a:t>
            </a:r>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de l'objet </a:t>
            </a:r>
            <a:r>
              <a:rPr lang="fr-FR" sz="2800" b="1" dirty="0">
                <a:solidFill>
                  <a:schemeClr val="accent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document</a:t>
            </a:r>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qui, en l'occurrence, insère du code HTML là où est le script.</a:t>
            </a:r>
          </a:p>
        </p:txBody>
      </p:sp>
    </p:spTree>
    <p:extLst>
      <p:ext uri="{BB962C8B-B14F-4D97-AF65-F5344CB8AC3E}">
        <p14:creationId xmlns:p14="http://schemas.microsoft.com/office/powerpoint/2010/main" val="247159245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143000"/>
          </a:xfrm>
        </p:spPr>
        <p:style>
          <a:lnRef idx="2">
            <a:schemeClr val="accent6">
              <a:shade val="50000"/>
            </a:schemeClr>
          </a:lnRef>
          <a:fillRef idx="1">
            <a:schemeClr val="accent6"/>
          </a:fillRef>
          <a:effectRef idx="0">
            <a:schemeClr val="accent6"/>
          </a:effectRef>
          <a:fontRef idx="minor">
            <a:schemeClr val="lt1"/>
          </a:fontRef>
        </p:style>
        <p:txBody>
          <a:bodyPr>
            <a:normAutofit/>
          </a:bodyPr>
          <a:lstStyle/>
          <a:p>
            <a:r>
              <a:rPr lang="fr-FR" sz="4000" b="1" dirty="0">
                <a:effectLst>
                  <a:outerShdw blurRad="50800" dist="38100" dir="2700000" algn="tl" rotWithShape="0">
                    <a:srgbClr val="000000">
                      <a:alpha val="43000"/>
                    </a:srgbClr>
                  </a:outerShdw>
                </a:effectLst>
                <a:latin typeface="Optima"/>
                <a:cs typeface="Optima"/>
              </a:rPr>
              <a:t>Objets, propriétés, méthodes</a:t>
            </a:r>
          </a:p>
        </p:txBody>
      </p:sp>
      <p:sp>
        <p:nvSpPr>
          <p:cNvPr id="3" name="Espace réservé du contenu 2"/>
          <p:cNvSpPr>
            <a:spLocks noGrp="1"/>
          </p:cNvSpPr>
          <p:nvPr>
            <p:ph idx="1"/>
          </p:nvPr>
        </p:nvSpPr>
        <p:spPr>
          <a:xfrm>
            <a:off x="0" y="1170011"/>
            <a:ext cx="9144000" cy="5687989"/>
          </a:xfrm>
        </p:spPr>
        <p:style>
          <a:lnRef idx="2">
            <a:schemeClr val="dk1"/>
          </a:lnRef>
          <a:fillRef idx="1001">
            <a:schemeClr val="lt1"/>
          </a:fillRef>
          <a:effectRef idx="0">
            <a:schemeClr val="dk1"/>
          </a:effectRef>
          <a:fontRef idx="minor">
            <a:schemeClr val="dk1"/>
          </a:fontRef>
        </p:style>
        <p:txBody>
          <a:bodyPr>
            <a:normAutofit/>
          </a:bodyPr>
          <a:lstStyle/>
          <a:p>
            <a:pPr marL="0" indent="0" algn="just">
              <a:buNone/>
            </a:pPr>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L'usage le plus fréquent de ces écritures est de désigner les différents éléments qui composent une page. Voici un exemple d'interprétation d'une expression issue d'un exemple ci-dessus, </a:t>
            </a:r>
            <a:r>
              <a:rPr lang="fr-FR" sz="28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document.f.A.value</a:t>
            </a:r>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28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p>
          <a:p>
            <a:pPr marL="0" indent="0" algn="just">
              <a:buNone/>
            </a:pPr>
            <a:r>
              <a:rPr lang="fr-FR" sz="2800" b="1" dirty="0">
                <a:solidFill>
                  <a:schemeClr val="accent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document :</a:t>
            </a:r>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le document en cours ;</a:t>
            </a:r>
          </a:p>
          <a:p>
            <a:pPr marL="0" indent="0" algn="just">
              <a:buNone/>
            </a:pPr>
            <a:r>
              <a:rPr lang="fr-FR" sz="2800" b="1" dirty="0" err="1">
                <a:solidFill>
                  <a:schemeClr val="accent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document.f</a:t>
            </a:r>
            <a:r>
              <a:rPr lang="fr-FR" sz="2800" b="1" dirty="0">
                <a:solidFill>
                  <a:schemeClr val="accent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la propriété f de ce document, en l'occurrence le formulaire nommé f ; en effet, les documents ont comme propriétés les formulaires HTML qu'ils contiennent (notamment) </a:t>
            </a:r>
            <a:r>
              <a:rPr lang="fr-FR" sz="28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endPar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429714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143000"/>
          </a:xfrm>
        </p:spPr>
        <p:style>
          <a:lnRef idx="2">
            <a:schemeClr val="accent6">
              <a:shade val="50000"/>
            </a:schemeClr>
          </a:lnRef>
          <a:fillRef idx="1">
            <a:schemeClr val="accent6"/>
          </a:fillRef>
          <a:effectRef idx="0">
            <a:schemeClr val="accent6"/>
          </a:effectRef>
          <a:fontRef idx="minor">
            <a:schemeClr val="lt1"/>
          </a:fontRef>
        </p:style>
        <p:txBody>
          <a:bodyPr>
            <a:normAutofit/>
          </a:bodyPr>
          <a:lstStyle/>
          <a:p>
            <a:r>
              <a:rPr lang="fr-FR" sz="4000" b="1" dirty="0">
                <a:effectLst>
                  <a:outerShdw blurRad="50800" dist="38100" dir="2700000" algn="tl" rotWithShape="0">
                    <a:srgbClr val="000000">
                      <a:alpha val="43000"/>
                    </a:srgbClr>
                  </a:outerShdw>
                </a:effectLst>
                <a:latin typeface="Optima"/>
                <a:cs typeface="Optima"/>
              </a:rPr>
              <a:t>Objets, propriétés, méthodes</a:t>
            </a:r>
          </a:p>
        </p:txBody>
      </p:sp>
      <p:sp>
        <p:nvSpPr>
          <p:cNvPr id="3" name="Espace réservé du contenu 2"/>
          <p:cNvSpPr>
            <a:spLocks noGrp="1"/>
          </p:cNvSpPr>
          <p:nvPr>
            <p:ph idx="1"/>
          </p:nvPr>
        </p:nvSpPr>
        <p:spPr>
          <a:xfrm>
            <a:off x="0" y="1170011"/>
            <a:ext cx="9144000" cy="5687989"/>
          </a:xfrm>
        </p:spPr>
        <p:style>
          <a:lnRef idx="2">
            <a:schemeClr val="dk1"/>
          </a:lnRef>
          <a:fillRef idx="1001">
            <a:schemeClr val="lt1"/>
          </a:fillRef>
          <a:effectRef idx="0">
            <a:schemeClr val="dk1"/>
          </a:effectRef>
          <a:fontRef idx="minor">
            <a:schemeClr val="dk1"/>
          </a:fontRef>
        </p:style>
        <p:txBody>
          <a:bodyPr>
            <a:normAutofit/>
          </a:bodyPr>
          <a:lstStyle/>
          <a:p>
            <a:pPr marL="0" indent="0" algn="just">
              <a:buNone/>
            </a:pPr>
            <a:r>
              <a:rPr lang="fr-FR" sz="2800" b="1" dirty="0" err="1" smtClean="0">
                <a:solidFill>
                  <a:schemeClr val="accent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document.f.A</a:t>
            </a:r>
            <a:r>
              <a:rPr lang="fr-FR" sz="2800" b="1" dirty="0" smtClean="0">
                <a:solidFill>
                  <a:schemeClr val="accent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2800" b="1" dirty="0">
                <a:solidFill>
                  <a:schemeClr val="accent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la propriété A de ce formulaire, en l'occurrence le contrôle du champ nommé A (une case de texte) ; en effet, les formulaires ont comme propriétés les contrôles qu'ils contiennent, désignés par les noms de champs </a:t>
            </a:r>
            <a:r>
              <a:rPr lang="fr-FR" sz="28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p>
          <a:p>
            <a:pPr marL="0" indent="0" algn="just">
              <a:buNone/>
            </a:pPr>
            <a:endPar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indent="0" algn="just">
              <a:buNone/>
            </a:pPr>
            <a:r>
              <a:rPr lang="fr-FR" sz="2800" b="1" dirty="0" err="1">
                <a:solidFill>
                  <a:schemeClr val="accent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document.f.A.value</a:t>
            </a:r>
            <a:r>
              <a:rPr lang="fr-FR" sz="2800" b="1" dirty="0">
                <a:solidFill>
                  <a:schemeClr val="accent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la valeur du champ (en anglais, value), en l'occurrence une chaîne de caractères correspondant à ce que l'on aura saisi dans la case ; le nom de cette propriété (value) n'est pas choisi au </a:t>
            </a:r>
            <a:r>
              <a:rPr lang="fr-FR" sz="28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hasard</a:t>
            </a:r>
          </a:p>
          <a:p>
            <a:pPr marL="0" indent="0" algn="just">
              <a:buNone/>
            </a:pPr>
            <a:endPar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7824534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143000"/>
          </a:xfrm>
        </p:spPr>
        <p:style>
          <a:lnRef idx="0">
            <a:schemeClr val="accent4"/>
          </a:lnRef>
          <a:fillRef idx="3">
            <a:schemeClr val="accent4"/>
          </a:fillRef>
          <a:effectRef idx="3">
            <a:schemeClr val="accent4"/>
          </a:effectRef>
          <a:fontRef idx="minor">
            <a:schemeClr val="lt1"/>
          </a:fontRef>
        </p:style>
        <p:txBody>
          <a:bodyPr>
            <a:normAutofit/>
          </a:bodyPr>
          <a:lstStyle/>
          <a:p>
            <a:r>
              <a:rPr lang="fr-FR" sz="4000" b="1" dirty="0" smtClean="0">
                <a:effectLst>
                  <a:outerShdw blurRad="50800" dist="38100" dir="2700000" algn="tl" rotWithShape="0">
                    <a:srgbClr val="000000">
                      <a:alpha val="43000"/>
                    </a:srgbClr>
                  </a:outerShdw>
                </a:effectLst>
                <a:latin typeface="Optima"/>
                <a:cs typeface="Optima"/>
              </a:rPr>
              <a:t>Objets GLOBAUX</a:t>
            </a:r>
            <a:endParaRPr lang="fr-FR" sz="4000" b="1" dirty="0">
              <a:effectLst>
                <a:outerShdw blurRad="50800" dist="38100" dir="2700000" algn="tl" rotWithShape="0">
                  <a:srgbClr val="000000">
                    <a:alpha val="43000"/>
                  </a:srgbClr>
                </a:outerShdw>
              </a:effectLst>
              <a:latin typeface="Optima"/>
              <a:cs typeface="Optima"/>
            </a:endParaRPr>
          </a:p>
        </p:txBody>
      </p:sp>
      <p:sp>
        <p:nvSpPr>
          <p:cNvPr id="3" name="Espace réservé du contenu 2"/>
          <p:cNvSpPr>
            <a:spLocks noGrp="1"/>
          </p:cNvSpPr>
          <p:nvPr>
            <p:ph idx="1"/>
          </p:nvPr>
        </p:nvSpPr>
        <p:spPr>
          <a:xfrm>
            <a:off x="0" y="1170011"/>
            <a:ext cx="9144000" cy="5687989"/>
          </a:xfrm>
        </p:spPr>
        <p:style>
          <a:lnRef idx="2">
            <a:schemeClr val="dk1"/>
          </a:lnRef>
          <a:fillRef idx="1001">
            <a:schemeClr val="lt1"/>
          </a:fillRef>
          <a:effectRef idx="0">
            <a:schemeClr val="dk1"/>
          </a:effectRef>
          <a:fontRef idx="minor">
            <a:schemeClr val="dk1"/>
          </a:fontRef>
        </p:style>
        <p:txBody>
          <a:bodyPr>
            <a:normAutofit/>
          </a:bodyPr>
          <a:lstStyle/>
          <a:p>
            <a:pPr marL="0" indent="0" algn="ctr">
              <a:buNone/>
            </a:pPr>
            <a:r>
              <a:rPr lang="fr-FR" sz="2800" b="1" dirty="0" smtClean="0">
                <a:solidFill>
                  <a:srgbClr val="FF0000"/>
                </a:solidFill>
                <a:latin typeface="Times New Roman" panose="02020603050405020304" pitchFamily="18" charset="0"/>
                <a:cs typeface="Times New Roman" panose="02020603050405020304" pitchFamily="18" charset="0"/>
              </a:rPr>
              <a:t>Propriétés </a:t>
            </a:r>
            <a:r>
              <a:rPr lang="fr-FR" sz="2800" b="1" dirty="0">
                <a:solidFill>
                  <a:srgbClr val="FF0000"/>
                </a:solidFill>
                <a:latin typeface="Times New Roman" panose="02020603050405020304" pitchFamily="18" charset="0"/>
                <a:cs typeface="Times New Roman" panose="02020603050405020304" pitchFamily="18" charset="0"/>
              </a:rPr>
              <a:t>- valeurs</a:t>
            </a:r>
            <a:endParaRPr lang="fr-FR" sz="2800" b="1" dirty="0" smtClean="0">
              <a:solidFill>
                <a:srgbClr val="FF0000"/>
              </a:solidFill>
              <a:latin typeface="Times New Roman" panose="02020603050405020304" pitchFamily="18" charset="0"/>
              <a:cs typeface="Times New Roman" panose="02020603050405020304" pitchFamily="18" charset="0"/>
            </a:endParaRPr>
          </a:p>
          <a:p>
            <a:pPr marL="0" indent="0" algn="just">
              <a:buNone/>
            </a:pPr>
            <a:r>
              <a:rPr lang="fr-FR" sz="2800" b="1" dirty="0" smtClean="0">
                <a:solidFill>
                  <a:schemeClr val="tx1"/>
                </a:solidFill>
                <a:latin typeface="Times New Roman" panose="02020603050405020304" pitchFamily="18" charset="0"/>
                <a:cs typeface="Times New Roman" panose="02020603050405020304" pitchFamily="18" charset="0"/>
              </a:rPr>
              <a:t>Les </a:t>
            </a:r>
            <a:r>
              <a:rPr lang="fr-FR" sz="2800" b="1" dirty="0">
                <a:solidFill>
                  <a:schemeClr val="tx1"/>
                </a:solidFill>
                <a:latin typeface="Times New Roman" panose="02020603050405020304" pitchFamily="18" charset="0"/>
                <a:cs typeface="Times New Roman" panose="02020603050405020304" pitchFamily="18" charset="0"/>
              </a:rPr>
              <a:t>propriétés globales renvoient une valeur simple, elles ne possèdent aucune propriété ou méthode :</a:t>
            </a:r>
          </a:p>
          <a:p>
            <a:pPr marL="0" indent="0" algn="just">
              <a:buNone/>
            </a:pPr>
            <a:endParaRPr lang="fr-FR" sz="2800" b="1" dirty="0">
              <a:solidFill>
                <a:schemeClr val="tx1"/>
              </a:solidFill>
              <a:latin typeface="Times New Roman" panose="02020603050405020304" pitchFamily="18" charset="0"/>
              <a:cs typeface="Times New Roman" panose="02020603050405020304" pitchFamily="18" charset="0"/>
            </a:endParaRPr>
          </a:p>
          <a:p>
            <a:pPr algn="just"/>
            <a:r>
              <a:rPr lang="fr-FR" sz="2800" b="1" dirty="0">
                <a:solidFill>
                  <a:schemeClr val="tx1"/>
                </a:solidFill>
                <a:latin typeface="Times New Roman" panose="02020603050405020304" pitchFamily="18" charset="0"/>
                <a:cs typeface="Times New Roman" panose="02020603050405020304" pitchFamily="18" charset="0"/>
              </a:rPr>
              <a:t>    </a:t>
            </a:r>
            <a:r>
              <a:rPr lang="fr-FR" sz="2800" b="1" dirty="0" err="1">
                <a:solidFill>
                  <a:schemeClr val="tx1"/>
                </a:solidFill>
                <a:latin typeface="Times New Roman" panose="02020603050405020304" pitchFamily="18" charset="0"/>
                <a:cs typeface="Times New Roman" panose="02020603050405020304" pitchFamily="18" charset="0"/>
              </a:rPr>
              <a:t>Infinity</a:t>
            </a:r>
            <a:endParaRPr lang="fr-FR" sz="2800" b="1" dirty="0">
              <a:solidFill>
                <a:schemeClr val="tx1"/>
              </a:solidFill>
              <a:latin typeface="Times New Roman" panose="02020603050405020304" pitchFamily="18" charset="0"/>
              <a:cs typeface="Times New Roman" panose="02020603050405020304" pitchFamily="18" charset="0"/>
            </a:endParaRPr>
          </a:p>
          <a:p>
            <a:pPr algn="just"/>
            <a:r>
              <a:rPr lang="fr-FR" sz="2800" b="1" dirty="0">
                <a:solidFill>
                  <a:schemeClr val="tx1"/>
                </a:solidFill>
                <a:latin typeface="Times New Roman" panose="02020603050405020304" pitchFamily="18" charset="0"/>
                <a:cs typeface="Times New Roman" panose="02020603050405020304" pitchFamily="18" charset="0"/>
              </a:rPr>
              <a:t>    </a:t>
            </a:r>
            <a:r>
              <a:rPr lang="fr-FR" sz="2800" b="1" dirty="0" err="1">
                <a:solidFill>
                  <a:schemeClr val="tx1"/>
                </a:solidFill>
                <a:latin typeface="Times New Roman" panose="02020603050405020304" pitchFamily="18" charset="0"/>
                <a:cs typeface="Times New Roman" panose="02020603050405020304" pitchFamily="18" charset="0"/>
              </a:rPr>
              <a:t>NaN</a:t>
            </a:r>
            <a:endParaRPr lang="fr-FR" sz="2800" b="1" dirty="0">
              <a:solidFill>
                <a:schemeClr val="tx1"/>
              </a:solidFill>
              <a:latin typeface="Times New Roman" panose="02020603050405020304" pitchFamily="18" charset="0"/>
              <a:cs typeface="Times New Roman" panose="02020603050405020304" pitchFamily="18" charset="0"/>
            </a:endParaRPr>
          </a:p>
          <a:p>
            <a:pPr algn="just"/>
            <a:r>
              <a:rPr lang="fr-FR" sz="2800" b="1" dirty="0">
                <a:solidFill>
                  <a:schemeClr val="tx1"/>
                </a:solidFill>
                <a:latin typeface="Times New Roman" panose="02020603050405020304" pitchFamily="18" charset="0"/>
                <a:cs typeface="Times New Roman" panose="02020603050405020304" pitchFamily="18" charset="0"/>
              </a:rPr>
              <a:t>    </a:t>
            </a:r>
            <a:r>
              <a:rPr lang="fr-FR" sz="2800" b="1" dirty="0" err="1">
                <a:solidFill>
                  <a:schemeClr val="tx1"/>
                </a:solidFill>
                <a:latin typeface="Times New Roman" panose="02020603050405020304" pitchFamily="18" charset="0"/>
                <a:cs typeface="Times New Roman" panose="02020603050405020304" pitchFamily="18" charset="0"/>
              </a:rPr>
              <a:t>undefined</a:t>
            </a:r>
            <a:endParaRPr lang="fr-FR" sz="2800" b="1" dirty="0">
              <a:solidFill>
                <a:schemeClr val="tx1"/>
              </a:solidFill>
              <a:latin typeface="Times New Roman" panose="02020603050405020304" pitchFamily="18" charset="0"/>
              <a:cs typeface="Times New Roman" panose="02020603050405020304" pitchFamily="18" charset="0"/>
            </a:endParaRPr>
          </a:p>
          <a:p>
            <a:pPr algn="just"/>
            <a:r>
              <a:rPr lang="fr-FR" sz="2800" b="1" dirty="0">
                <a:solidFill>
                  <a:schemeClr val="tx1"/>
                </a:solidFill>
                <a:latin typeface="Times New Roman" panose="02020603050405020304" pitchFamily="18" charset="0"/>
                <a:cs typeface="Times New Roman" panose="02020603050405020304" pitchFamily="18" charset="0"/>
              </a:rPr>
              <a:t>    le littéral </a:t>
            </a:r>
            <a:r>
              <a:rPr lang="fr-FR" sz="2800" b="1" dirty="0" err="1">
                <a:solidFill>
                  <a:schemeClr val="tx1"/>
                </a:solidFill>
                <a:latin typeface="Times New Roman" panose="02020603050405020304" pitchFamily="18" charset="0"/>
                <a:cs typeface="Times New Roman" panose="02020603050405020304" pitchFamily="18" charset="0"/>
              </a:rPr>
              <a:t>null</a:t>
            </a:r>
            <a:endParaRPr lang="fr-FR" sz="2800" b="1" dirty="0">
              <a:solidFill>
                <a:schemeClr val="tx1"/>
              </a:solidFill>
              <a:latin typeface="Times New Roman" panose="02020603050405020304" pitchFamily="18" charset="0"/>
              <a:cs typeface="Times New Roman" panose="02020603050405020304" pitchFamily="18" charset="0"/>
            </a:endParaRPr>
          </a:p>
          <a:p>
            <a:pPr marL="0" indent="0" algn="just">
              <a:buNone/>
            </a:pPr>
            <a:endPar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777221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143000"/>
          </a:xfrm>
        </p:spPr>
        <p:style>
          <a:lnRef idx="0">
            <a:schemeClr val="accent4"/>
          </a:lnRef>
          <a:fillRef idx="3">
            <a:schemeClr val="accent4"/>
          </a:fillRef>
          <a:effectRef idx="3">
            <a:schemeClr val="accent4"/>
          </a:effectRef>
          <a:fontRef idx="minor">
            <a:schemeClr val="lt1"/>
          </a:fontRef>
        </p:style>
        <p:txBody>
          <a:bodyPr>
            <a:normAutofit/>
          </a:bodyPr>
          <a:lstStyle/>
          <a:p>
            <a:r>
              <a:rPr lang="fr-FR" sz="4000" b="1" dirty="0" smtClean="0">
                <a:effectLst>
                  <a:outerShdw blurRad="50800" dist="38100" dir="2700000" algn="tl" rotWithShape="0">
                    <a:srgbClr val="000000">
                      <a:alpha val="43000"/>
                    </a:srgbClr>
                  </a:outerShdw>
                </a:effectLst>
                <a:latin typeface="Optima"/>
                <a:cs typeface="Optima"/>
              </a:rPr>
              <a:t>Objets GLOBAUX</a:t>
            </a:r>
            <a:endParaRPr lang="fr-FR" sz="4000" b="1" dirty="0">
              <a:effectLst>
                <a:outerShdw blurRad="50800" dist="38100" dir="2700000" algn="tl" rotWithShape="0">
                  <a:srgbClr val="000000">
                    <a:alpha val="43000"/>
                  </a:srgbClr>
                </a:outerShdw>
              </a:effectLst>
              <a:latin typeface="Optima"/>
              <a:cs typeface="Optima"/>
            </a:endParaRPr>
          </a:p>
        </p:txBody>
      </p:sp>
      <p:sp>
        <p:nvSpPr>
          <p:cNvPr id="3" name="Espace réservé du contenu 2"/>
          <p:cNvSpPr>
            <a:spLocks noGrp="1"/>
          </p:cNvSpPr>
          <p:nvPr>
            <p:ph idx="1"/>
          </p:nvPr>
        </p:nvSpPr>
        <p:spPr>
          <a:xfrm>
            <a:off x="0" y="1170011"/>
            <a:ext cx="9144000" cy="5687989"/>
          </a:xfrm>
        </p:spPr>
        <p:style>
          <a:lnRef idx="2">
            <a:schemeClr val="dk1"/>
          </a:lnRef>
          <a:fillRef idx="1001">
            <a:schemeClr val="lt1"/>
          </a:fillRef>
          <a:effectRef idx="0">
            <a:schemeClr val="dk1"/>
          </a:effectRef>
          <a:fontRef idx="minor">
            <a:schemeClr val="dk1"/>
          </a:fontRef>
        </p:style>
        <p:txBody>
          <a:bodyPr>
            <a:normAutofit fontScale="70000" lnSpcReduction="20000"/>
          </a:bodyPr>
          <a:lstStyle/>
          <a:p>
            <a:pPr marL="0" indent="0" algn="ctr">
              <a:buNone/>
            </a:pPr>
            <a:r>
              <a:rPr lang="fr-FR" sz="4000" b="1" dirty="0" smtClean="0">
                <a:solidFill>
                  <a:srgbClr val="FF0000"/>
                </a:solidFill>
                <a:latin typeface="Times New Roman" panose="02020603050405020304" pitchFamily="18" charset="0"/>
                <a:cs typeface="Times New Roman" panose="02020603050405020304" pitchFamily="18" charset="0"/>
              </a:rPr>
              <a:t>Propriétés - fonctions</a:t>
            </a:r>
          </a:p>
          <a:p>
            <a:pPr marL="0" indent="0" algn="ctr">
              <a:buNone/>
            </a:pPr>
            <a:endParaRPr lang="fr-FR" sz="2800" b="1" dirty="0">
              <a:solidFill>
                <a:schemeClr val="tx1"/>
              </a:solidFill>
              <a:latin typeface="Times New Roman" panose="02020603050405020304" pitchFamily="18" charset="0"/>
              <a:cs typeface="Times New Roman" panose="02020603050405020304" pitchFamily="18" charset="0"/>
            </a:endParaRPr>
          </a:p>
          <a:p>
            <a:pPr marL="0" indent="0" algn="just">
              <a:buNone/>
            </a:pPr>
            <a:r>
              <a:rPr lang="fr-FR" sz="3400" b="1" dirty="0">
                <a:solidFill>
                  <a:schemeClr val="tx1"/>
                </a:solidFill>
                <a:latin typeface="Times New Roman" panose="02020603050405020304" pitchFamily="18" charset="0"/>
                <a:cs typeface="Times New Roman" panose="02020603050405020304" pitchFamily="18" charset="0"/>
              </a:rPr>
              <a:t>Les fonctions globales, appelées globalement (et non par rapport à un objet), renvoient directement leur résultat à l'objet appelant.</a:t>
            </a:r>
          </a:p>
          <a:p>
            <a:pPr marL="0" indent="0" algn="just">
              <a:buNone/>
            </a:pPr>
            <a:endParaRPr lang="fr-FR" sz="2800" b="1" dirty="0">
              <a:solidFill>
                <a:schemeClr val="tx1"/>
              </a:solidFill>
              <a:latin typeface="Times New Roman" panose="02020603050405020304" pitchFamily="18" charset="0"/>
              <a:cs typeface="Times New Roman" panose="02020603050405020304" pitchFamily="18" charset="0"/>
            </a:endParaRPr>
          </a:p>
          <a:p>
            <a:pPr algn="just"/>
            <a:r>
              <a:rPr lang="fr-FR" sz="2800" b="1" dirty="0">
                <a:solidFill>
                  <a:schemeClr val="tx1"/>
                </a:solidFill>
                <a:latin typeface="Times New Roman" panose="02020603050405020304" pitchFamily="18" charset="0"/>
                <a:cs typeface="Times New Roman" panose="02020603050405020304" pitchFamily="18" charset="0"/>
              </a:rPr>
              <a:t>    </a:t>
            </a:r>
            <a:r>
              <a:rPr lang="fr-FR" sz="2800" b="1" dirty="0" err="1">
                <a:solidFill>
                  <a:schemeClr val="tx1"/>
                </a:solidFill>
                <a:latin typeface="Times New Roman" panose="02020603050405020304" pitchFamily="18" charset="0"/>
                <a:cs typeface="Times New Roman" panose="02020603050405020304" pitchFamily="18" charset="0"/>
              </a:rPr>
              <a:t>eval</a:t>
            </a:r>
            <a:r>
              <a:rPr lang="fr-FR" sz="2800" b="1" dirty="0">
                <a:solidFill>
                  <a:schemeClr val="tx1"/>
                </a:solidFill>
                <a:latin typeface="Times New Roman" panose="02020603050405020304" pitchFamily="18" charset="0"/>
                <a:cs typeface="Times New Roman" panose="02020603050405020304" pitchFamily="18" charset="0"/>
              </a:rPr>
              <a:t>()</a:t>
            </a:r>
          </a:p>
          <a:p>
            <a:pPr algn="just"/>
            <a:r>
              <a:rPr lang="fr-FR" sz="2800" b="1" dirty="0">
                <a:solidFill>
                  <a:schemeClr val="tx1"/>
                </a:solidFill>
                <a:latin typeface="Times New Roman" panose="02020603050405020304" pitchFamily="18" charset="0"/>
                <a:cs typeface="Times New Roman" panose="02020603050405020304" pitchFamily="18" charset="0"/>
              </a:rPr>
              <a:t>    </a:t>
            </a:r>
            <a:r>
              <a:rPr lang="fr-FR" sz="2800" b="1" dirty="0" err="1">
                <a:solidFill>
                  <a:schemeClr val="tx1"/>
                </a:solidFill>
                <a:latin typeface="Times New Roman" panose="02020603050405020304" pitchFamily="18" charset="0"/>
                <a:cs typeface="Times New Roman" panose="02020603050405020304" pitchFamily="18" charset="0"/>
              </a:rPr>
              <a:t>uneval</a:t>
            </a:r>
            <a:r>
              <a:rPr lang="fr-FR" sz="2800" b="1" dirty="0">
                <a:solidFill>
                  <a:schemeClr val="tx1"/>
                </a:solidFill>
                <a:latin typeface="Times New Roman" panose="02020603050405020304" pitchFamily="18" charset="0"/>
                <a:cs typeface="Times New Roman" panose="02020603050405020304" pitchFamily="18" charset="0"/>
              </a:rPr>
              <a:t>()</a:t>
            </a:r>
          </a:p>
          <a:p>
            <a:pPr algn="just"/>
            <a:r>
              <a:rPr lang="fr-FR" sz="2800" b="1" dirty="0">
                <a:solidFill>
                  <a:schemeClr val="tx1"/>
                </a:solidFill>
                <a:latin typeface="Times New Roman" panose="02020603050405020304" pitchFamily="18" charset="0"/>
                <a:cs typeface="Times New Roman" panose="02020603050405020304" pitchFamily="18" charset="0"/>
              </a:rPr>
              <a:t>    </a:t>
            </a:r>
            <a:r>
              <a:rPr lang="fr-FR" sz="2800" b="1" dirty="0" err="1">
                <a:solidFill>
                  <a:schemeClr val="tx1"/>
                </a:solidFill>
                <a:latin typeface="Times New Roman" panose="02020603050405020304" pitchFamily="18" charset="0"/>
                <a:cs typeface="Times New Roman" panose="02020603050405020304" pitchFamily="18" charset="0"/>
              </a:rPr>
              <a:t>isFinite</a:t>
            </a:r>
            <a:r>
              <a:rPr lang="fr-FR" sz="2800" b="1" dirty="0">
                <a:solidFill>
                  <a:schemeClr val="tx1"/>
                </a:solidFill>
                <a:latin typeface="Times New Roman" panose="02020603050405020304" pitchFamily="18" charset="0"/>
                <a:cs typeface="Times New Roman" panose="02020603050405020304" pitchFamily="18" charset="0"/>
              </a:rPr>
              <a:t>()</a:t>
            </a:r>
          </a:p>
          <a:p>
            <a:pPr algn="just"/>
            <a:r>
              <a:rPr lang="fr-FR" sz="2800" b="1" dirty="0">
                <a:solidFill>
                  <a:schemeClr val="tx1"/>
                </a:solidFill>
                <a:latin typeface="Times New Roman" panose="02020603050405020304" pitchFamily="18" charset="0"/>
                <a:cs typeface="Times New Roman" panose="02020603050405020304" pitchFamily="18" charset="0"/>
              </a:rPr>
              <a:t>    </a:t>
            </a:r>
            <a:r>
              <a:rPr lang="fr-FR" sz="2800" b="1" dirty="0" err="1">
                <a:solidFill>
                  <a:schemeClr val="tx1"/>
                </a:solidFill>
                <a:latin typeface="Times New Roman" panose="02020603050405020304" pitchFamily="18" charset="0"/>
                <a:cs typeface="Times New Roman" panose="02020603050405020304" pitchFamily="18" charset="0"/>
              </a:rPr>
              <a:t>isNaN</a:t>
            </a:r>
            <a:r>
              <a:rPr lang="fr-FR" sz="2800" b="1" dirty="0">
                <a:solidFill>
                  <a:schemeClr val="tx1"/>
                </a:solidFill>
                <a:latin typeface="Times New Roman" panose="02020603050405020304" pitchFamily="18" charset="0"/>
                <a:cs typeface="Times New Roman" panose="02020603050405020304" pitchFamily="18" charset="0"/>
              </a:rPr>
              <a:t>()</a:t>
            </a:r>
          </a:p>
          <a:p>
            <a:pPr algn="just"/>
            <a:r>
              <a:rPr lang="fr-FR" sz="2800" b="1" dirty="0">
                <a:solidFill>
                  <a:schemeClr val="tx1"/>
                </a:solidFill>
                <a:latin typeface="Times New Roman" panose="02020603050405020304" pitchFamily="18" charset="0"/>
                <a:cs typeface="Times New Roman" panose="02020603050405020304" pitchFamily="18" charset="0"/>
              </a:rPr>
              <a:t>    </a:t>
            </a:r>
            <a:r>
              <a:rPr lang="fr-FR" sz="2800" b="1" dirty="0" err="1">
                <a:solidFill>
                  <a:schemeClr val="tx1"/>
                </a:solidFill>
                <a:latin typeface="Times New Roman" panose="02020603050405020304" pitchFamily="18" charset="0"/>
                <a:cs typeface="Times New Roman" panose="02020603050405020304" pitchFamily="18" charset="0"/>
              </a:rPr>
              <a:t>parseFloat</a:t>
            </a:r>
            <a:r>
              <a:rPr lang="fr-FR" sz="2800" b="1" dirty="0">
                <a:solidFill>
                  <a:schemeClr val="tx1"/>
                </a:solidFill>
                <a:latin typeface="Times New Roman" panose="02020603050405020304" pitchFamily="18" charset="0"/>
                <a:cs typeface="Times New Roman" panose="02020603050405020304" pitchFamily="18" charset="0"/>
              </a:rPr>
              <a:t>()</a:t>
            </a:r>
          </a:p>
          <a:p>
            <a:pPr algn="just"/>
            <a:r>
              <a:rPr lang="fr-FR" sz="2800" b="1" dirty="0">
                <a:solidFill>
                  <a:schemeClr val="tx1"/>
                </a:solidFill>
                <a:latin typeface="Times New Roman" panose="02020603050405020304" pitchFamily="18" charset="0"/>
                <a:cs typeface="Times New Roman" panose="02020603050405020304" pitchFamily="18" charset="0"/>
              </a:rPr>
              <a:t>    </a:t>
            </a:r>
            <a:r>
              <a:rPr lang="fr-FR" sz="2800" b="1" dirty="0" err="1">
                <a:solidFill>
                  <a:schemeClr val="tx1"/>
                </a:solidFill>
                <a:latin typeface="Times New Roman" panose="02020603050405020304" pitchFamily="18" charset="0"/>
                <a:cs typeface="Times New Roman" panose="02020603050405020304" pitchFamily="18" charset="0"/>
              </a:rPr>
              <a:t>parseInt</a:t>
            </a:r>
            <a:r>
              <a:rPr lang="fr-FR" sz="2800" b="1" dirty="0">
                <a:solidFill>
                  <a:schemeClr val="tx1"/>
                </a:solidFill>
                <a:latin typeface="Times New Roman" panose="02020603050405020304" pitchFamily="18" charset="0"/>
                <a:cs typeface="Times New Roman" panose="02020603050405020304" pitchFamily="18" charset="0"/>
              </a:rPr>
              <a:t>()</a:t>
            </a:r>
          </a:p>
          <a:p>
            <a:pPr algn="just"/>
            <a:r>
              <a:rPr lang="fr-FR" sz="2800" b="1" dirty="0">
                <a:solidFill>
                  <a:schemeClr val="tx1"/>
                </a:solidFill>
                <a:latin typeface="Times New Roman" panose="02020603050405020304" pitchFamily="18" charset="0"/>
                <a:cs typeface="Times New Roman" panose="02020603050405020304" pitchFamily="18" charset="0"/>
              </a:rPr>
              <a:t>    </a:t>
            </a:r>
            <a:r>
              <a:rPr lang="fr-FR" sz="2800" b="1" dirty="0" err="1">
                <a:solidFill>
                  <a:schemeClr val="tx1"/>
                </a:solidFill>
                <a:latin typeface="Times New Roman" panose="02020603050405020304" pitchFamily="18" charset="0"/>
                <a:cs typeface="Times New Roman" panose="02020603050405020304" pitchFamily="18" charset="0"/>
              </a:rPr>
              <a:t>decodeURI</a:t>
            </a:r>
            <a:r>
              <a:rPr lang="fr-FR" sz="2800" b="1" dirty="0">
                <a:solidFill>
                  <a:schemeClr val="tx1"/>
                </a:solidFill>
                <a:latin typeface="Times New Roman" panose="02020603050405020304" pitchFamily="18" charset="0"/>
                <a:cs typeface="Times New Roman" panose="02020603050405020304" pitchFamily="18" charset="0"/>
              </a:rPr>
              <a:t>()</a:t>
            </a:r>
          </a:p>
          <a:p>
            <a:pPr algn="just"/>
            <a:r>
              <a:rPr lang="fr-FR" sz="2800" b="1" dirty="0">
                <a:solidFill>
                  <a:schemeClr val="tx1"/>
                </a:solidFill>
                <a:latin typeface="Times New Roman" panose="02020603050405020304" pitchFamily="18" charset="0"/>
                <a:cs typeface="Times New Roman" panose="02020603050405020304" pitchFamily="18" charset="0"/>
              </a:rPr>
              <a:t>    </a:t>
            </a:r>
            <a:r>
              <a:rPr lang="fr-FR" sz="2800" b="1" dirty="0" err="1">
                <a:solidFill>
                  <a:schemeClr val="tx1"/>
                </a:solidFill>
                <a:latin typeface="Times New Roman" panose="02020603050405020304" pitchFamily="18" charset="0"/>
                <a:cs typeface="Times New Roman" panose="02020603050405020304" pitchFamily="18" charset="0"/>
              </a:rPr>
              <a:t>decodeURIComponent</a:t>
            </a:r>
            <a:r>
              <a:rPr lang="fr-FR" sz="2800" b="1" dirty="0">
                <a:solidFill>
                  <a:schemeClr val="tx1"/>
                </a:solidFill>
                <a:latin typeface="Times New Roman" panose="02020603050405020304" pitchFamily="18" charset="0"/>
                <a:cs typeface="Times New Roman" panose="02020603050405020304" pitchFamily="18" charset="0"/>
              </a:rPr>
              <a:t>()</a:t>
            </a:r>
          </a:p>
          <a:p>
            <a:pPr algn="just"/>
            <a:r>
              <a:rPr lang="fr-FR" sz="2800" b="1" dirty="0">
                <a:solidFill>
                  <a:schemeClr val="tx1"/>
                </a:solidFill>
                <a:latin typeface="Times New Roman" panose="02020603050405020304" pitchFamily="18" charset="0"/>
                <a:cs typeface="Times New Roman" panose="02020603050405020304" pitchFamily="18" charset="0"/>
              </a:rPr>
              <a:t>    </a:t>
            </a:r>
            <a:r>
              <a:rPr lang="fr-FR" sz="2800" b="1" dirty="0" err="1">
                <a:solidFill>
                  <a:schemeClr val="tx1"/>
                </a:solidFill>
                <a:latin typeface="Times New Roman" panose="02020603050405020304" pitchFamily="18" charset="0"/>
                <a:cs typeface="Times New Roman" panose="02020603050405020304" pitchFamily="18" charset="0"/>
              </a:rPr>
              <a:t>encodeURI</a:t>
            </a:r>
            <a:r>
              <a:rPr lang="fr-FR" sz="2800" b="1" dirty="0">
                <a:solidFill>
                  <a:schemeClr val="tx1"/>
                </a:solidFill>
                <a:latin typeface="Times New Roman" panose="02020603050405020304" pitchFamily="18" charset="0"/>
                <a:cs typeface="Times New Roman" panose="02020603050405020304" pitchFamily="18" charset="0"/>
              </a:rPr>
              <a:t>()</a:t>
            </a:r>
          </a:p>
          <a:p>
            <a:pPr algn="just"/>
            <a:r>
              <a:rPr lang="fr-FR" sz="2800" b="1" dirty="0">
                <a:solidFill>
                  <a:schemeClr val="tx1"/>
                </a:solidFill>
                <a:latin typeface="Times New Roman" panose="02020603050405020304" pitchFamily="18" charset="0"/>
                <a:cs typeface="Times New Roman" panose="02020603050405020304" pitchFamily="18" charset="0"/>
              </a:rPr>
              <a:t>    </a:t>
            </a:r>
            <a:r>
              <a:rPr lang="fr-FR" sz="2800" b="1" dirty="0" err="1">
                <a:solidFill>
                  <a:schemeClr val="tx1"/>
                </a:solidFill>
                <a:latin typeface="Times New Roman" panose="02020603050405020304" pitchFamily="18" charset="0"/>
                <a:cs typeface="Times New Roman" panose="02020603050405020304" pitchFamily="18" charset="0"/>
              </a:rPr>
              <a:t>encodeURIComponent</a:t>
            </a:r>
            <a:r>
              <a:rPr lang="fr-FR" sz="2800" b="1" dirty="0">
                <a:solidFill>
                  <a:schemeClr val="tx1"/>
                </a:solidFill>
                <a:latin typeface="Times New Roman" panose="02020603050405020304" pitchFamily="18" charset="0"/>
                <a:cs typeface="Times New Roman" panose="02020603050405020304" pitchFamily="18" charset="0"/>
              </a:rPr>
              <a:t>()</a:t>
            </a:r>
          </a:p>
          <a:p>
            <a:pPr algn="just"/>
            <a:r>
              <a:rPr lang="fr-FR" sz="2800" b="1" dirty="0">
                <a:solidFill>
                  <a:schemeClr val="tx1"/>
                </a:solidFill>
                <a:latin typeface="Times New Roman" panose="02020603050405020304" pitchFamily="18" charset="0"/>
                <a:cs typeface="Times New Roman" panose="02020603050405020304" pitchFamily="18" charset="0"/>
              </a:rPr>
              <a:t>    escape()</a:t>
            </a:r>
          </a:p>
          <a:p>
            <a:pPr algn="just"/>
            <a:r>
              <a:rPr lang="fr-FR" sz="2800" b="1" dirty="0">
                <a:solidFill>
                  <a:schemeClr val="tx1"/>
                </a:solidFill>
                <a:latin typeface="Times New Roman" panose="02020603050405020304" pitchFamily="18" charset="0"/>
                <a:cs typeface="Times New Roman" panose="02020603050405020304" pitchFamily="18" charset="0"/>
              </a:rPr>
              <a:t>    </a:t>
            </a:r>
            <a:r>
              <a:rPr lang="fr-FR" sz="2800" b="1" dirty="0" err="1">
                <a:solidFill>
                  <a:schemeClr val="tx1"/>
                </a:solidFill>
                <a:latin typeface="Times New Roman" panose="02020603050405020304" pitchFamily="18" charset="0"/>
                <a:cs typeface="Times New Roman" panose="02020603050405020304" pitchFamily="18" charset="0"/>
              </a:rPr>
              <a:t>unescape</a:t>
            </a:r>
            <a:r>
              <a:rPr lang="fr-FR" sz="2800" b="1" dirty="0">
                <a:solidFill>
                  <a:schemeClr val="tx1"/>
                </a:solidFill>
                <a:latin typeface="Times New Roman" panose="02020603050405020304" pitchFamily="18" charset="0"/>
                <a:cs typeface="Times New Roman" panose="02020603050405020304" pitchFamily="18" charset="0"/>
              </a:rPr>
              <a:t>() </a:t>
            </a:r>
            <a:endPar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390681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827584" y="0"/>
            <a:ext cx="8316416" cy="1143000"/>
          </a:xfrm>
        </p:spPr>
        <p:style>
          <a:lnRef idx="2">
            <a:schemeClr val="accent3"/>
          </a:lnRef>
          <a:fillRef idx="1">
            <a:schemeClr val="lt1"/>
          </a:fillRef>
          <a:effectRef idx="0">
            <a:schemeClr val="accent3"/>
          </a:effectRef>
          <a:fontRef idx="minor">
            <a:schemeClr val="dk1"/>
          </a:fontRef>
        </p:style>
        <p:txBody>
          <a:bodyPr/>
          <a:lstStyle/>
          <a:p>
            <a:r>
              <a:rPr lang="fr-FR" b="1" dirty="0" smtClean="0">
                <a:solidFill>
                  <a:srgbClr val="00B050"/>
                </a:solidFill>
                <a:effectLst>
                  <a:outerShdw blurRad="50800" dist="38100" dir="2700000" algn="tl" rotWithShape="0">
                    <a:srgbClr val="000000">
                      <a:alpha val="43000"/>
                    </a:srgbClr>
                  </a:outerShdw>
                </a:effectLst>
                <a:latin typeface="Optima"/>
                <a:cs typeface="Optima"/>
              </a:rPr>
              <a:t>Principe</a:t>
            </a:r>
            <a:endParaRPr lang="fr-FR" b="1" dirty="0">
              <a:solidFill>
                <a:srgbClr val="00B050"/>
              </a:solidFill>
              <a:effectLst>
                <a:outerShdw blurRad="50800" dist="38100" dir="2700000" algn="tl" rotWithShape="0">
                  <a:srgbClr val="000000">
                    <a:alpha val="43000"/>
                  </a:srgbClr>
                </a:outerShdw>
              </a:effectLst>
              <a:latin typeface="Optima"/>
              <a:cs typeface="Optima"/>
            </a:endParaRPr>
          </a:p>
        </p:txBody>
      </p:sp>
      <p:pic>
        <p:nvPicPr>
          <p:cNvPr id="1026" name="Picture 2" descr="JavaScript est un langage dit client-side, c'est à dire interprété par le client (le visiteu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5616" y="1484784"/>
            <a:ext cx="7344816" cy="43924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164985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143000"/>
          </a:xfrm>
        </p:spPr>
        <p:style>
          <a:lnRef idx="0">
            <a:schemeClr val="accent4"/>
          </a:lnRef>
          <a:fillRef idx="3">
            <a:schemeClr val="accent4"/>
          </a:fillRef>
          <a:effectRef idx="3">
            <a:schemeClr val="accent4"/>
          </a:effectRef>
          <a:fontRef idx="minor">
            <a:schemeClr val="lt1"/>
          </a:fontRef>
        </p:style>
        <p:txBody>
          <a:bodyPr>
            <a:normAutofit/>
          </a:bodyPr>
          <a:lstStyle/>
          <a:p>
            <a:r>
              <a:rPr lang="fr-FR" sz="4000" b="1" dirty="0" smtClean="0">
                <a:effectLst>
                  <a:outerShdw blurRad="50800" dist="38100" dir="2700000" algn="tl" rotWithShape="0">
                    <a:srgbClr val="000000">
                      <a:alpha val="43000"/>
                    </a:srgbClr>
                  </a:outerShdw>
                </a:effectLst>
                <a:latin typeface="Optima"/>
                <a:cs typeface="Optima"/>
              </a:rPr>
              <a:t>Objets GLOBAUX</a:t>
            </a:r>
            <a:endParaRPr lang="fr-FR" sz="4000" b="1" dirty="0">
              <a:effectLst>
                <a:outerShdw blurRad="50800" dist="38100" dir="2700000" algn="tl" rotWithShape="0">
                  <a:srgbClr val="000000">
                    <a:alpha val="43000"/>
                  </a:srgbClr>
                </a:outerShdw>
              </a:effectLst>
              <a:latin typeface="Optima"/>
              <a:cs typeface="Optima"/>
            </a:endParaRPr>
          </a:p>
        </p:txBody>
      </p:sp>
      <p:sp>
        <p:nvSpPr>
          <p:cNvPr id="3" name="Espace réservé du contenu 2"/>
          <p:cNvSpPr>
            <a:spLocks noGrp="1"/>
          </p:cNvSpPr>
          <p:nvPr>
            <p:ph idx="1"/>
          </p:nvPr>
        </p:nvSpPr>
        <p:spPr>
          <a:xfrm>
            <a:off x="0" y="1170011"/>
            <a:ext cx="9144000" cy="5687989"/>
          </a:xfrm>
        </p:spPr>
        <p:style>
          <a:lnRef idx="2">
            <a:schemeClr val="dk1"/>
          </a:lnRef>
          <a:fillRef idx="1001">
            <a:schemeClr val="lt1"/>
          </a:fillRef>
          <a:effectRef idx="0">
            <a:schemeClr val="dk1"/>
          </a:effectRef>
          <a:fontRef idx="minor">
            <a:schemeClr val="dk1"/>
          </a:fontRef>
        </p:style>
        <p:txBody>
          <a:bodyPr>
            <a:normAutofit/>
          </a:bodyPr>
          <a:lstStyle/>
          <a:p>
            <a:pPr marL="0" indent="0" algn="just">
              <a:buNone/>
            </a:pPr>
            <a:r>
              <a:rPr lang="fr-FR" sz="2800" dirty="0">
                <a:solidFill>
                  <a:schemeClr val="tx1"/>
                </a:solidFill>
                <a:latin typeface="Times New Roman" panose="02020603050405020304" pitchFamily="18" charset="0"/>
                <a:cs typeface="Times New Roman" panose="02020603050405020304" pitchFamily="18" charset="0"/>
              </a:rPr>
              <a:t>L'exemple suivant fait appel à diverses méthodes des objets de classe </a:t>
            </a:r>
            <a:r>
              <a:rPr lang="fr-FR" sz="2800" dirty="0">
                <a:solidFill>
                  <a:srgbClr val="FF0000"/>
                </a:solidFill>
                <a:latin typeface="Times New Roman" panose="02020603050405020304" pitchFamily="18" charset="0"/>
                <a:cs typeface="Times New Roman" panose="02020603050405020304" pitchFamily="18" charset="0"/>
              </a:rPr>
              <a:t>Date</a:t>
            </a:r>
            <a:r>
              <a:rPr lang="fr-FR" sz="2800" dirty="0" smtClean="0">
                <a:solidFill>
                  <a:srgbClr val="FF0000"/>
                </a:solidFill>
                <a:latin typeface="Times New Roman" panose="02020603050405020304" pitchFamily="18" charset="0"/>
                <a:cs typeface="Times New Roman" panose="02020603050405020304" pitchFamily="18" charset="0"/>
              </a:rPr>
              <a:t>.</a:t>
            </a:r>
          </a:p>
          <a:p>
            <a:pPr marL="0" indent="0">
              <a:buNone/>
            </a:pPr>
            <a:r>
              <a:rPr lang="fr-FR" sz="2800" dirty="0">
                <a:latin typeface="Times New Roman" panose="02020603050405020304" pitchFamily="18" charset="0"/>
                <a:cs typeface="Times New Roman" panose="02020603050405020304" pitchFamily="18" charset="0"/>
              </a:rPr>
              <a:t>&lt;script&gt;</a:t>
            </a:r>
          </a:p>
          <a:p>
            <a:pPr marL="0" indent="0">
              <a:buNone/>
            </a:pPr>
            <a:r>
              <a:rPr lang="fr-FR" sz="2800" dirty="0">
                <a:latin typeface="Times New Roman" panose="02020603050405020304" pitchFamily="18" charset="0"/>
                <a:cs typeface="Times New Roman" panose="02020603050405020304" pitchFamily="18" charset="0"/>
              </a:rPr>
              <a:t>  var maintenant = new Date();</a:t>
            </a:r>
          </a:p>
          <a:p>
            <a:pPr marL="0" indent="0">
              <a:buNone/>
            </a:pP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document.write</a:t>
            </a:r>
            <a:r>
              <a:rPr lang="fr-FR" sz="2800" dirty="0">
                <a:latin typeface="Times New Roman" panose="02020603050405020304" pitchFamily="18" charset="0"/>
                <a:cs typeface="Times New Roman" panose="02020603050405020304" pitchFamily="18" charset="0"/>
              </a:rPr>
              <a:t>("&lt;</a:t>
            </a:r>
            <a:r>
              <a:rPr lang="fr-FR" sz="2800" dirty="0" smtClean="0">
                <a:latin typeface="Times New Roman" panose="02020603050405020304" pitchFamily="18" charset="0"/>
                <a:cs typeface="Times New Roman" panose="02020603050405020304" pitchFamily="18" charset="0"/>
              </a:rPr>
              <a:t>p&gt;Sidi Amar, </a:t>
            </a:r>
            <a:r>
              <a:rPr lang="fr-FR" sz="2800" dirty="0">
                <a:latin typeface="Times New Roman" panose="02020603050405020304" pitchFamily="18" charset="0"/>
                <a:cs typeface="Times New Roman" panose="02020603050405020304" pitchFamily="18" charset="0"/>
              </a:rPr>
              <a:t>le ",</a:t>
            </a:r>
          </a:p>
          <a:p>
            <a:pPr marL="0" indent="0">
              <a:buNone/>
            </a:pP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maintenant.getDate</a:t>
            </a:r>
            <a:r>
              <a:rPr lang="fr-FR" sz="2800" dirty="0">
                <a:latin typeface="Times New Roman" panose="02020603050405020304" pitchFamily="18" charset="0"/>
                <a:cs typeface="Times New Roman" panose="02020603050405020304" pitchFamily="18" charset="0"/>
              </a:rPr>
              <a:t>(), "/",</a:t>
            </a:r>
          </a:p>
          <a:p>
            <a:pPr marL="0" indent="0">
              <a:buNone/>
            </a:pP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maintenant.getMonth</a:t>
            </a:r>
            <a:r>
              <a:rPr lang="fr-FR" sz="2800" dirty="0">
                <a:latin typeface="Times New Roman" panose="02020603050405020304" pitchFamily="18" charset="0"/>
                <a:cs typeface="Times New Roman" panose="02020603050405020304" pitchFamily="18" charset="0"/>
              </a:rPr>
              <a:t>()+1, "/",</a:t>
            </a:r>
          </a:p>
          <a:p>
            <a:pPr marL="0" indent="0">
              <a:buNone/>
            </a:pP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maintenant.getYear</a:t>
            </a:r>
            <a:r>
              <a:rPr lang="fr-FR" sz="2800" dirty="0">
                <a:latin typeface="Times New Roman" panose="02020603050405020304" pitchFamily="18" charset="0"/>
                <a:cs typeface="Times New Roman" panose="02020603050405020304" pitchFamily="18" charset="0"/>
              </a:rPr>
              <a:t>()+1900, ".&lt;\/p&gt;");</a:t>
            </a:r>
          </a:p>
          <a:p>
            <a:pPr marL="0" indent="0">
              <a:buNone/>
            </a:pPr>
            <a:r>
              <a:rPr lang="fr-FR" sz="2800" dirty="0">
                <a:latin typeface="Times New Roman" panose="02020603050405020304" pitchFamily="18" charset="0"/>
                <a:cs typeface="Times New Roman" panose="02020603050405020304" pitchFamily="18" charset="0"/>
              </a:rPr>
              <a:t>&lt;/script</a:t>
            </a:r>
            <a:r>
              <a:rPr lang="fr-FR" sz="2800" dirty="0" smtClean="0">
                <a:latin typeface="Times New Roman" panose="02020603050405020304" pitchFamily="18" charset="0"/>
                <a:cs typeface="Times New Roman" panose="02020603050405020304" pitchFamily="18" charset="0"/>
              </a:rPr>
              <a:t>&gt;</a:t>
            </a:r>
            <a:endParaRPr lang="fr-F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4238837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143000"/>
          </a:xfrm>
        </p:spPr>
        <p:style>
          <a:lnRef idx="0">
            <a:schemeClr val="accent4"/>
          </a:lnRef>
          <a:fillRef idx="3">
            <a:schemeClr val="accent4"/>
          </a:fillRef>
          <a:effectRef idx="3">
            <a:schemeClr val="accent4"/>
          </a:effectRef>
          <a:fontRef idx="minor">
            <a:schemeClr val="lt1"/>
          </a:fontRef>
        </p:style>
        <p:txBody>
          <a:bodyPr>
            <a:normAutofit/>
          </a:bodyPr>
          <a:lstStyle/>
          <a:p>
            <a:r>
              <a:rPr lang="fr-FR" sz="4000" b="1" dirty="0" smtClean="0">
                <a:effectLst>
                  <a:outerShdw blurRad="50800" dist="38100" dir="2700000" algn="tl" rotWithShape="0">
                    <a:srgbClr val="000000">
                      <a:alpha val="43000"/>
                    </a:srgbClr>
                  </a:outerShdw>
                </a:effectLst>
                <a:latin typeface="Optima"/>
                <a:cs typeface="Optima"/>
              </a:rPr>
              <a:t>Objets GLOBAUX</a:t>
            </a:r>
            <a:endParaRPr lang="fr-FR" sz="4000" b="1" dirty="0">
              <a:effectLst>
                <a:outerShdw blurRad="50800" dist="38100" dir="2700000" algn="tl" rotWithShape="0">
                  <a:srgbClr val="000000">
                    <a:alpha val="43000"/>
                  </a:srgbClr>
                </a:outerShdw>
              </a:effectLst>
              <a:latin typeface="Optima"/>
              <a:cs typeface="Optima"/>
            </a:endParaRPr>
          </a:p>
        </p:txBody>
      </p:sp>
      <p:sp>
        <p:nvSpPr>
          <p:cNvPr id="3" name="Espace réservé du contenu 2"/>
          <p:cNvSpPr>
            <a:spLocks noGrp="1"/>
          </p:cNvSpPr>
          <p:nvPr>
            <p:ph idx="1"/>
          </p:nvPr>
        </p:nvSpPr>
        <p:spPr>
          <a:xfrm>
            <a:off x="0" y="1170011"/>
            <a:ext cx="9144000" cy="5687989"/>
          </a:xfrm>
        </p:spPr>
        <p:style>
          <a:lnRef idx="2">
            <a:schemeClr val="dk1"/>
          </a:lnRef>
          <a:fillRef idx="1001">
            <a:schemeClr val="lt1"/>
          </a:fillRef>
          <a:effectRef idx="0">
            <a:schemeClr val="dk1"/>
          </a:effectRef>
          <a:fontRef idx="minor">
            <a:schemeClr val="dk1"/>
          </a:fontRef>
        </p:style>
        <p:txBody>
          <a:bodyPr>
            <a:normAutofit/>
          </a:bodyPr>
          <a:lstStyle/>
          <a:p>
            <a:pPr marL="0" indent="0" algn="just">
              <a:buNone/>
            </a:pPr>
            <a:endParaRPr lang="fr-FR" sz="2800" dirty="0" smtClean="0">
              <a:solidFill>
                <a:schemeClr val="tx1"/>
              </a:solidFill>
              <a:latin typeface="Times New Roman" panose="02020603050405020304" pitchFamily="18" charset="0"/>
              <a:cs typeface="Times New Roman" panose="02020603050405020304" pitchFamily="18" charset="0"/>
            </a:endParaRPr>
          </a:p>
          <a:p>
            <a:pPr marL="0" indent="0" algn="just">
              <a:buNone/>
            </a:pPr>
            <a:r>
              <a:rPr lang="fr-FR" sz="2800" dirty="0" smtClean="0">
                <a:solidFill>
                  <a:schemeClr val="tx1"/>
                </a:solidFill>
                <a:latin typeface="Times New Roman" panose="02020603050405020304" pitchFamily="18" charset="0"/>
                <a:cs typeface="Times New Roman" panose="02020603050405020304" pitchFamily="18" charset="0"/>
              </a:rPr>
              <a:t>On </a:t>
            </a:r>
            <a:r>
              <a:rPr lang="fr-FR" sz="2800" dirty="0">
                <a:solidFill>
                  <a:schemeClr val="tx1"/>
                </a:solidFill>
                <a:latin typeface="Times New Roman" panose="02020603050405020304" pitchFamily="18" charset="0"/>
                <a:cs typeface="Times New Roman" panose="02020603050405020304" pitchFamily="18" charset="0"/>
              </a:rPr>
              <a:t>remarquera que, dans cet exemple, nous n'avons pas écrit "&lt;/p&gt;" mais "&lt;\/p&gt;". Ceci vient de ce que la première balise fermante est réputée clore le script. On doit donc employer un stratagème de contournement : la combinaison \/ sera remplacée par un / au moment de l'interprétation du script. Cette construction n'est plus guère nécessaire, mais on la trouve encore.</a:t>
            </a:r>
          </a:p>
        </p:txBody>
      </p:sp>
    </p:spTree>
    <p:extLst>
      <p:ext uri="{BB962C8B-B14F-4D97-AF65-F5344CB8AC3E}">
        <p14:creationId xmlns:p14="http://schemas.microsoft.com/office/powerpoint/2010/main" val="76854235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143000"/>
          </a:xfrm>
        </p:spPr>
        <p:style>
          <a:lnRef idx="0">
            <a:schemeClr val="accent4"/>
          </a:lnRef>
          <a:fillRef idx="3">
            <a:schemeClr val="accent4"/>
          </a:fillRef>
          <a:effectRef idx="3">
            <a:schemeClr val="accent4"/>
          </a:effectRef>
          <a:fontRef idx="minor">
            <a:schemeClr val="lt1"/>
          </a:fontRef>
        </p:style>
        <p:txBody>
          <a:bodyPr>
            <a:normAutofit/>
          </a:bodyPr>
          <a:lstStyle/>
          <a:p>
            <a:r>
              <a:rPr lang="fr-FR" sz="4000" b="1" dirty="0" smtClean="0">
                <a:effectLst>
                  <a:outerShdw blurRad="50800" dist="38100" dir="2700000" algn="tl" rotWithShape="0">
                    <a:srgbClr val="000000">
                      <a:alpha val="43000"/>
                    </a:srgbClr>
                  </a:outerShdw>
                </a:effectLst>
                <a:latin typeface="Optima"/>
                <a:cs typeface="Optima"/>
              </a:rPr>
              <a:t>Objets GLOBAUX</a:t>
            </a:r>
            <a:endParaRPr lang="fr-FR" sz="4000" b="1" dirty="0">
              <a:effectLst>
                <a:outerShdw blurRad="50800" dist="38100" dir="2700000" algn="tl" rotWithShape="0">
                  <a:srgbClr val="000000">
                    <a:alpha val="43000"/>
                  </a:srgbClr>
                </a:outerShdw>
              </a:effectLst>
              <a:latin typeface="Optima"/>
              <a:cs typeface="Optima"/>
            </a:endParaRPr>
          </a:p>
        </p:txBody>
      </p:sp>
      <p:sp>
        <p:nvSpPr>
          <p:cNvPr id="3" name="Espace réservé du contenu 2"/>
          <p:cNvSpPr>
            <a:spLocks noGrp="1"/>
          </p:cNvSpPr>
          <p:nvPr>
            <p:ph idx="1"/>
          </p:nvPr>
        </p:nvSpPr>
        <p:spPr>
          <a:xfrm>
            <a:off x="0" y="1170011"/>
            <a:ext cx="9144000" cy="5687989"/>
          </a:xfrm>
        </p:spPr>
        <p:style>
          <a:lnRef idx="2">
            <a:schemeClr val="dk1"/>
          </a:lnRef>
          <a:fillRef idx="1001">
            <a:schemeClr val="lt1"/>
          </a:fillRef>
          <a:effectRef idx="0">
            <a:schemeClr val="dk1"/>
          </a:effectRef>
          <a:fontRef idx="minor">
            <a:schemeClr val="dk1"/>
          </a:fontRef>
        </p:style>
        <p:txBody>
          <a:bodyPr>
            <a:normAutofit fontScale="92500" lnSpcReduction="10000"/>
          </a:bodyPr>
          <a:lstStyle/>
          <a:p>
            <a:pPr marL="0" indent="0" algn="just">
              <a:buNone/>
            </a:pPr>
            <a:r>
              <a:rPr lang="fr-FR" sz="2800" dirty="0" smtClean="0">
                <a:latin typeface="Times New Roman" panose="02020603050405020304" pitchFamily="18" charset="0"/>
                <a:cs typeface="Times New Roman" panose="02020603050405020304" pitchFamily="18" charset="0"/>
              </a:rPr>
              <a:t>Quand </a:t>
            </a:r>
            <a:r>
              <a:rPr lang="fr-FR" sz="2800" dirty="0">
                <a:latin typeface="Times New Roman" panose="02020603050405020304" pitchFamily="18" charset="0"/>
                <a:cs typeface="Times New Roman" panose="02020603050405020304" pitchFamily="18" charset="0"/>
              </a:rPr>
              <a:t>on programme souvent, il est utile de connaître les principales propriétés et méthodes des objets usuels. Voici, par exemple, celles des objets chaînes de caractère :</a:t>
            </a:r>
          </a:p>
          <a:p>
            <a:r>
              <a:rPr lang="fr-FR" sz="2800" dirty="0" err="1">
                <a:latin typeface="Times New Roman" panose="02020603050405020304" pitchFamily="18" charset="0"/>
                <a:cs typeface="Times New Roman" panose="02020603050405020304" pitchFamily="18" charset="0"/>
              </a:rPr>
              <a:t>length</a:t>
            </a:r>
            <a:r>
              <a:rPr lang="fr-FR" sz="2800" dirty="0">
                <a:latin typeface="Times New Roman" panose="02020603050405020304" pitchFamily="18" charset="0"/>
                <a:cs typeface="Times New Roman" panose="02020603050405020304" pitchFamily="18" charset="0"/>
              </a:rPr>
              <a:t> : longueur de la chaîne (son nombre de caractères), </a:t>
            </a:r>
          </a:p>
          <a:p>
            <a:r>
              <a:rPr lang="fr-FR" sz="2800" dirty="0" err="1">
                <a:latin typeface="Times New Roman" panose="02020603050405020304" pitchFamily="18" charset="0"/>
                <a:cs typeface="Times New Roman" panose="02020603050405020304" pitchFamily="18" charset="0"/>
              </a:rPr>
              <a:t>indexOf</a:t>
            </a:r>
            <a:r>
              <a:rPr lang="fr-FR" sz="2800" dirty="0">
                <a:latin typeface="Times New Roman" panose="02020603050405020304" pitchFamily="18" charset="0"/>
                <a:cs typeface="Times New Roman" panose="02020603050405020304" pitchFamily="18" charset="0"/>
              </a:rPr>
              <a:t>(</a:t>
            </a:r>
            <a:r>
              <a:rPr lang="fr-FR" sz="2800" i="1" dirty="0" err="1">
                <a:latin typeface="Times New Roman" panose="02020603050405020304" pitchFamily="18" charset="0"/>
                <a:cs typeface="Times New Roman" panose="02020603050405020304" pitchFamily="18" charset="0"/>
              </a:rPr>
              <a:t>expr</a:t>
            </a:r>
            <a:r>
              <a:rPr lang="fr-FR" sz="2800" dirty="0">
                <a:latin typeface="Times New Roman" panose="02020603050405020304" pitchFamily="18" charset="0"/>
                <a:cs typeface="Times New Roman" panose="02020603050405020304" pitchFamily="18" charset="0"/>
              </a:rPr>
              <a:t>) : renvoie la position dans la chaîne de la première occurrence de </a:t>
            </a:r>
            <a:r>
              <a:rPr lang="fr-FR" sz="2800" i="1" dirty="0" err="1">
                <a:latin typeface="Times New Roman" panose="02020603050405020304" pitchFamily="18" charset="0"/>
                <a:cs typeface="Times New Roman" panose="02020603050405020304" pitchFamily="18" charset="0"/>
              </a:rPr>
              <a:t>expr</a:t>
            </a:r>
            <a:r>
              <a:rPr lang="fr-FR" sz="2800" dirty="0">
                <a:latin typeface="Times New Roman" panose="02020603050405020304" pitchFamily="18" charset="0"/>
                <a:cs typeface="Times New Roman" panose="02020603050405020304" pitchFamily="18" charset="0"/>
              </a:rPr>
              <a:t>, ou -1 s'il n'y en a pas, </a:t>
            </a:r>
          </a:p>
          <a:p>
            <a:r>
              <a:rPr lang="fr-FR" sz="2800" dirty="0" err="1">
                <a:latin typeface="Times New Roman" panose="02020603050405020304" pitchFamily="18" charset="0"/>
                <a:cs typeface="Times New Roman" panose="02020603050405020304" pitchFamily="18" charset="0"/>
              </a:rPr>
              <a:t>lastIndexOf</a:t>
            </a:r>
            <a:r>
              <a:rPr lang="fr-FR" sz="2800" dirty="0">
                <a:latin typeface="Times New Roman" panose="02020603050405020304" pitchFamily="18" charset="0"/>
                <a:cs typeface="Times New Roman" panose="02020603050405020304" pitchFamily="18" charset="0"/>
              </a:rPr>
              <a:t>(</a:t>
            </a:r>
            <a:r>
              <a:rPr lang="fr-FR" sz="2800" i="1" dirty="0" err="1">
                <a:latin typeface="Times New Roman" panose="02020603050405020304" pitchFamily="18" charset="0"/>
                <a:cs typeface="Times New Roman" panose="02020603050405020304" pitchFamily="18" charset="0"/>
              </a:rPr>
              <a:t>expr</a:t>
            </a:r>
            <a:r>
              <a:rPr lang="fr-FR" sz="2800" dirty="0">
                <a:latin typeface="Times New Roman" panose="02020603050405020304" pitchFamily="18" charset="0"/>
                <a:cs typeface="Times New Roman" panose="02020603050405020304" pitchFamily="18" charset="0"/>
              </a:rPr>
              <a:t>) : idem mais en partant de la fin de la chaîne, </a:t>
            </a:r>
          </a:p>
          <a:p>
            <a:r>
              <a:rPr lang="fr-FR" sz="2800" dirty="0" err="1">
                <a:latin typeface="Times New Roman" panose="02020603050405020304" pitchFamily="18" charset="0"/>
                <a:cs typeface="Times New Roman" panose="02020603050405020304" pitchFamily="18" charset="0"/>
              </a:rPr>
              <a:t>substring</a:t>
            </a:r>
            <a:r>
              <a:rPr lang="fr-FR" sz="2800" dirty="0">
                <a:latin typeface="Times New Roman" panose="02020603050405020304" pitchFamily="18" charset="0"/>
                <a:cs typeface="Times New Roman" panose="02020603050405020304" pitchFamily="18" charset="0"/>
              </a:rPr>
              <a:t>(</a:t>
            </a:r>
            <a:r>
              <a:rPr lang="fr-FR" sz="2800" i="1" dirty="0" err="1">
                <a:latin typeface="Times New Roman" panose="02020603050405020304" pitchFamily="18" charset="0"/>
                <a:cs typeface="Times New Roman" panose="02020603050405020304" pitchFamily="18" charset="0"/>
              </a:rPr>
              <a:t>i</a:t>
            </a:r>
            <a:r>
              <a:rPr lang="fr-FR" sz="2800" dirty="0" err="1">
                <a:latin typeface="Times New Roman" panose="02020603050405020304" pitchFamily="18" charset="0"/>
                <a:cs typeface="Times New Roman" panose="02020603050405020304" pitchFamily="18" charset="0"/>
              </a:rPr>
              <a:t>,</a:t>
            </a:r>
            <a:r>
              <a:rPr lang="fr-FR" sz="2800" i="1" dirty="0" err="1">
                <a:latin typeface="Times New Roman" panose="02020603050405020304" pitchFamily="18" charset="0"/>
                <a:cs typeface="Times New Roman" panose="02020603050405020304" pitchFamily="18" charset="0"/>
              </a:rPr>
              <a:t>j</a:t>
            </a:r>
            <a:r>
              <a:rPr lang="fr-FR" sz="2800" dirty="0">
                <a:latin typeface="Times New Roman" panose="02020603050405020304" pitchFamily="18" charset="0"/>
                <a:cs typeface="Times New Roman" panose="02020603050405020304" pitchFamily="18" charset="0"/>
              </a:rPr>
              <a:t>) : renvoie la sous-chaîne constituée des éléments situés entre les positions </a:t>
            </a:r>
            <a:r>
              <a:rPr lang="fr-FR" sz="2800" i="1" dirty="0">
                <a:latin typeface="Times New Roman" panose="02020603050405020304" pitchFamily="18" charset="0"/>
                <a:cs typeface="Times New Roman" panose="02020603050405020304" pitchFamily="18" charset="0"/>
              </a:rPr>
              <a:t>i</a:t>
            </a:r>
            <a:r>
              <a:rPr lang="fr-FR" sz="2800" dirty="0">
                <a:latin typeface="Times New Roman" panose="02020603050405020304" pitchFamily="18" charset="0"/>
                <a:cs typeface="Times New Roman" panose="02020603050405020304" pitchFamily="18" charset="0"/>
              </a:rPr>
              <a:t> et </a:t>
            </a:r>
            <a:r>
              <a:rPr lang="fr-FR" sz="2800" i="1" dirty="0">
                <a:latin typeface="Times New Roman" panose="02020603050405020304" pitchFamily="18" charset="0"/>
                <a:cs typeface="Times New Roman" panose="02020603050405020304" pitchFamily="18" charset="0"/>
              </a:rPr>
              <a:t>j</a:t>
            </a:r>
            <a:r>
              <a:rPr lang="fr-FR" sz="2800" dirty="0">
                <a:latin typeface="Times New Roman" panose="02020603050405020304" pitchFamily="18" charset="0"/>
                <a:cs typeface="Times New Roman" panose="02020603050405020304" pitchFamily="18" charset="0"/>
              </a:rPr>
              <a:t>, </a:t>
            </a:r>
          </a:p>
          <a:p>
            <a:r>
              <a:rPr lang="fr-FR" sz="2800" dirty="0" err="1">
                <a:latin typeface="Times New Roman" panose="02020603050405020304" pitchFamily="18" charset="0"/>
                <a:cs typeface="Times New Roman" panose="02020603050405020304" pitchFamily="18" charset="0"/>
              </a:rPr>
              <a:t>toLowerCase</a:t>
            </a:r>
            <a:r>
              <a:rPr lang="fr-FR" sz="2800" dirty="0">
                <a:latin typeface="Times New Roman" panose="02020603050405020304" pitchFamily="18" charset="0"/>
                <a:cs typeface="Times New Roman" panose="02020603050405020304" pitchFamily="18" charset="0"/>
              </a:rPr>
              <a:t>() : renvoie la chaîne en minuscules, </a:t>
            </a:r>
          </a:p>
          <a:p>
            <a:r>
              <a:rPr lang="fr-FR" sz="2800" dirty="0" err="1">
                <a:latin typeface="Times New Roman" panose="02020603050405020304" pitchFamily="18" charset="0"/>
                <a:cs typeface="Times New Roman" panose="02020603050405020304" pitchFamily="18" charset="0"/>
              </a:rPr>
              <a:t>toUpperCase</a:t>
            </a:r>
            <a:r>
              <a:rPr lang="fr-FR" sz="2800" dirty="0">
                <a:latin typeface="Times New Roman" panose="02020603050405020304" pitchFamily="18" charset="0"/>
                <a:cs typeface="Times New Roman" panose="02020603050405020304" pitchFamily="18" charset="0"/>
              </a:rPr>
              <a:t>() : renvoie la chaîne en majuscules.</a:t>
            </a:r>
          </a:p>
          <a:p>
            <a:r>
              <a:rPr lang="fr-FR" sz="2800" dirty="0">
                <a:latin typeface="Times New Roman" panose="02020603050405020304" pitchFamily="18" charset="0"/>
                <a:cs typeface="Times New Roman" panose="02020603050405020304" pitchFamily="18" charset="0"/>
              </a:rPr>
              <a:t>Ajoutons, pour finir, que la longueur d'un tableau d'objets ou de valeurs (classe </a:t>
            </a:r>
            <a:r>
              <a:rPr lang="fr-FR" sz="2800" dirty="0" err="1">
                <a:latin typeface="Times New Roman" panose="02020603050405020304" pitchFamily="18" charset="0"/>
                <a:cs typeface="Times New Roman" panose="02020603050405020304" pitchFamily="18" charset="0"/>
              </a:rPr>
              <a:t>Array</a:t>
            </a:r>
            <a:r>
              <a:rPr lang="fr-FR" sz="2800" dirty="0">
                <a:latin typeface="Times New Roman" panose="02020603050405020304" pitchFamily="18" charset="0"/>
                <a:cs typeface="Times New Roman" panose="02020603050405020304" pitchFamily="18" charset="0"/>
              </a:rPr>
              <a:t>) est sa propriété </a:t>
            </a:r>
            <a:r>
              <a:rPr lang="fr-FR" sz="2800" dirty="0" err="1">
                <a:latin typeface="Times New Roman" panose="02020603050405020304" pitchFamily="18" charset="0"/>
                <a:cs typeface="Times New Roman" panose="02020603050405020304" pitchFamily="18" charset="0"/>
              </a:rPr>
              <a:t>length</a:t>
            </a:r>
            <a:r>
              <a:rPr lang="fr-FR" sz="2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18087001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143000"/>
          </a:xfrm>
        </p:spPr>
        <p:style>
          <a:lnRef idx="0">
            <a:schemeClr val="accent2"/>
          </a:lnRef>
          <a:fillRef idx="3">
            <a:schemeClr val="accent2"/>
          </a:fillRef>
          <a:effectRef idx="3">
            <a:schemeClr val="accent2"/>
          </a:effectRef>
          <a:fontRef idx="minor">
            <a:schemeClr val="lt1"/>
          </a:fontRef>
        </p:style>
        <p:txBody>
          <a:bodyPr>
            <a:normAutofit/>
          </a:bodyPr>
          <a:lstStyle/>
          <a:p>
            <a:r>
              <a:rPr lang="fr-FR" sz="4000" b="1" dirty="0" smtClean="0">
                <a:effectLst>
                  <a:outerShdw blurRad="50800" dist="38100" dir="2700000" algn="tl" rotWithShape="0">
                    <a:srgbClr val="000000">
                      <a:alpha val="43000"/>
                    </a:srgbClr>
                  </a:outerShdw>
                </a:effectLst>
                <a:latin typeface="Optima"/>
                <a:cs typeface="Optima"/>
              </a:rPr>
              <a:t>Exercices</a:t>
            </a:r>
            <a:endParaRPr lang="fr-FR" sz="4000" b="1" dirty="0">
              <a:effectLst>
                <a:outerShdw blurRad="50800" dist="38100" dir="2700000" algn="tl" rotWithShape="0">
                  <a:srgbClr val="000000">
                    <a:alpha val="43000"/>
                  </a:srgbClr>
                </a:outerShdw>
              </a:effectLst>
              <a:latin typeface="Optima"/>
              <a:cs typeface="Optima"/>
            </a:endParaRPr>
          </a:p>
        </p:txBody>
      </p:sp>
      <p:sp>
        <p:nvSpPr>
          <p:cNvPr id="3" name="Espace réservé du contenu 2"/>
          <p:cNvSpPr>
            <a:spLocks noGrp="1"/>
          </p:cNvSpPr>
          <p:nvPr>
            <p:ph idx="1"/>
          </p:nvPr>
        </p:nvSpPr>
        <p:spPr>
          <a:xfrm>
            <a:off x="0" y="1170011"/>
            <a:ext cx="9144000" cy="5687989"/>
          </a:xfrm>
        </p:spPr>
        <p:style>
          <a:lnRef idx="2">
            <a:schemeClr val="dk1"/>
          </a:lnRef>
          <a:fillRef idx="1001">
            <a:schemeClr val="lt1"/>
          </a:fillRef>
          <a:effectRef idx="0">
            <a:schemeClr val="dk1"/>
          </a:effectRef>
          <a:fontRef idx="minor">
            <a:schemeClr val="dk1"/>
          </a:fontRef>
        </p:style>
        <p:txBody>
          <a:bodyPr>
            <a:normAutofit/>
          </a:bodyPr>
          <a:lstStyle/>
          <a:p>
            <a:pPr marL="0" indent="0" algn="ctr">
              <a:buNone/>
            </a:pPr>
            <a:endParaRPr lang="fr-FR" sz="4400" dirty="0" smtClean="0">
              <a:latin typeface="Times New Roman" panose="02020603050405020304" pitchFamily="18" charset="0"/>
              <a:cs typeface="Times New Roman" panose="02020603050405020304" pitchFamily="18" charset="0"/>
            </a:endParaRPr>
          </a:p>
          <a:p>
            <a:pPr marL="0" indent="0" algn="ctr">
              <a:buNone/>
            </a:pPr>
            <a:endParaRPr lang="fr-FR" sz="4400" dirty="0">
              <a:latin typeface="Times New Roman" panose="02020603050405020304" pitchFamily="18" charset="0"/>
              <a:cs typeface="Times New Roman" panose="02020603050405020304" pitchFamily="18" charset="0"/>
            </a:endParaRPr>
          </a:p>
          <a:p>
            <a:pPr marL="0" indent="0" algn="ctr">
              <a:buNone/>
            </a:pPr>
            <a:r>
              <a:rPr lang="fr-FR" sz="4400" dirty="0" smtClean="0">
                <a:latin typeface="Times New Roman" panose="02020603050405020304" pitchFamily="18" charset="0"/>
                <a:cs typeface="Times New Roman" panose="02020603050405020304" pitchFamily="18" charset="0"/>
              </a:rPr>
              <a:t>1- </a:t>
            </a:r>
            <a:r>
              <a:rPr lang="fr-FR" sz="4400" dirty="0">
                <a:latin typeface="Times New Roman" panose="02020603050405020304" pitchFamily="18" charset="0"/>
                <a:cs typeface="Times New Roman" panose="02020603050405020304" pitchFamily="18" charset="0"/>
              </a:rPr>
              <a:t>Écrivez un script qui affiche le message "</a:t>
            </a:r>
            <a:r>
              <a:rPr lang="fr-FR" sz="4400" dirty="0" smtClean="0">
                <a:latin typeface="Times New Roman" panose="02020603050405020304" pitchFamily="18" charset="0"/>
                <a:cs typeface="Times New Roman" panose="02020603050405020304" pitchFamily="18" charset="0"/>
              </a:rPr>
              <a:t>Salut!" </a:t>
            </a:r>
            <a:r>
              <a:rPr lang="fr-FR" sz="4400" dirty="0">
                <a:latin typeface="Times New Roman" panose="02020603050405020304" pitchFamily="18" charset="0"/>
                <a:cs typeface="Times New Roman" panose="02020603050405020304" pitchFamily="18" charset="0"/>
              </a:rPr>
              <a:t>sur la page. </a:t>
            </a:r>
            <a:endParaRPr lang="fr-FR" sz="4400" dirty="0" smtClean="0">
              <a:latin typeface="Times New Roman" panose="02020603050405020304" pitchFamily="18" charset="0"/>
              <a:cs typeface="Times New Roman" panose="02020603050405020304" pitchFamily="18" charset="0"/>
            </a:endParaRPr>
          </a:p>
          <a:p>
            <a:pPr marL="0" indent="0" algn="just">
              <a:buNone/>
            </a:pPr>
            <a:endParaRPr lang="fr-F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60121126"/>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143000"/>
          </a:xfrm>
        </p:spPr>
        <p:style>
          <a:lnRef idx="0">
            <a:schemeClr val="accent3"/>
          </a:lnRef>
          <a:fillRef idx="3">
            <a:schemeClr val="accent3"/>
          </a:fillRef>
          <a:effectRef idx="3">
            <a:schemeClr val="accent3"/>
          </a:effectRef>
          <a:fontRef idx="minor">
            <a:schemeClr val="lt1"/>
          </a:fontRef>
        </p:style>
        <p:txBody>
          <a:bodyPr>
            <a:normAutofit/>
          </a:bodyPr>
          <a:lstStyle/>
          <a:p>
            <a:r>
              <a:rPr lang="fr-FR" sz="4000" b="1" dirty="0" smtClean="0">
                <a:effectLst>
                  <a:outerShdw blurRad="50800" dist="38100" dir="2700000" algn="tl" rotWithShape="0">
                    <a:srgbClr val="000000">
                      <a:alpha val="43000"/>
                    </a:srgbClr>
                  </a:outerShdw>
                </a:effectLst>
                <a:latin typeface="Optima"/>
                <a:cs typeface="Optima"/>
              </a:rPr>
              <a:t>Exercices</a:t>
            </a:r>
            <a:endParaRPr lang="fr-FR" sz="4000" b="1" dirty="0">
              <a:effectLst>
                <a:outerShdw blurRad="50800" dist="38100" dir="2700000" algn="tl" rotWithShape="0">
                  <a:srgbClr val="000000">
                    <a:alpha val="43000"/>
                  </a:srgbClr>
                </a:outerShdw>
              </a:effectLst>
              <a:latin typeface="Optima"/>
              <a:cs typeface="Optima"/>
            </a:endParaRPr>
          </a:p>
        </p:txBody>
      </p:sp>
      <p:sp>
        <p:nvSpPr>
          <p:cNvPr id="3" name="Espace réservé du contenu 2"/>
          <p:cNvSpPr>
            <a:spLocks noGrp="1"/>
          </p:cNvSpPr>
          <p:nvPr>
            <p:ph idx="1"/>
          </p:nvPr>
        </p:nvSpPr>
        <p:spPr>
          <a:xfrm>
            <a:off x="251520" y="1170011"/>
            <a:ext cx="8892480" cy="5687989"/>
          </a:xfrm>
        </p:spPr>
        <p:style>
          <a:lnRef idx="2">
            <a:schemeClr val="dk1"/>
          </a:lnRef>
          <a:fillRef idx="1001">
            <a:schemeClr val="lt1"/>
          </a:fillRef>
          <a:effectRef idx="0">
            <a:schemeClr val="dk1"/>
          </a:effectRef>
          <a:fontRef idx="minor">
            <a:schemeClr val="dk1"/>
          </a:fontRef>
        </p:style>
        <p:txBody>
          <a:bodyPr>
            <a:normAutofit fontScale="92500" lnSpcReduction="10000"/>
          </a:bodyPr>
          <a:lstStyle/>
          <a:p>
            <a:r>
              <a:rPr lang="fr-FR" sz="3600" b="1" dirty="0"/>
              <a:t>Fichier </a:t>
            </a:r>
            <a:r>
              <a:rPr lang="fr-FR" sz="3600" b="1" dirty="0" smtClean="0"/>
              <a:t>« script.js » </a:t>
            </a:r>
          </a:p>
          <a:p>
            <a:pPr marL="0" indent="0">
              <a:buNone/>
            </a:pPr>
            <a:r>
              <a:rPr lang="fr-FR" sz="2800" dirty="0" err="1"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document.writeln</a:t>
            </a:r>
            <a:r>
              <a:rPr lang="fr-FR" sz="2800"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('Hello World!');</a:t>
            </a:r>
            <a:endParaRPr lang="fr-FR" sz="2800"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r>
              <a:rPr lang="fr-FR" sz="3000" b="1" dirty="0"/>
              <a:t>Fichier "index.html"</a:t>
            </a:r>
          </a:p>
          <a:p>
            <a:pPr marL="0" indent="0">
              <a:buNone/>
            </a:pPr>
            <a:r>
              <a:rPr lang="fr-FR" sz="2400" dirty="0">
                <a:solidFill>
                  <a:srgbClr val="00B050"/>
                </a:solidFill>
                <a:effectLst>
                  <a:outerShdw blurRad="38100" dist="38100" dir="2700000" algn="tl">
                    <a:srgbClr val="000000">
                      <a:alpha val="43137"/>
                    </a:srgbClr>
                  </a:outerShdw>
                </a:effectLst>
              </a:rPr>
              <a:t>&lt;!DOCTYPE html&gt;</a:t>
            </a:r>
          </a:p>
          <a:p>
            <a:pPr marL="0" indent="0">
              <a:buNone/>
            </a:pPr>
            <a:r>
              <a:rPr lang="fr-FR" sz="2400" dirty="0">
                <a:solidFill>
                  <a:srgbClr val="00B050"/>
                </a:solidFill>
                <a:effectLst>
                  <a:outerShdw blurRad="38100" dist="38100" dir="2700000" algn="tl">
                    <a:srgbClr val="000000">
                      <a:alpha val="43137"/>
                    </a:srgbClr>
                  </a:outerShdw>
                </a:effectLst>
              </a:rPr>
              <a:t>&lt;html </a:t>
            </a:r>
            <a:r>
              <a:rPr lang="fr-FR" sz="2400" dirty="0" err="1">
                <a:solidFill>
                  <a:srgbClr val="00B050"/>
                </a:solidFill>
                <a:effectLst>
                  <a:outerShdw blurRad="38100" dist="38100" dir="2700000" algn="tl">
                    <a:srgbClr val="000000">
                      <a:alpha val="43137"/>
                    </a:srgbClr>
                  </a:outerShdw>
                </a:effectLst>
              </a:rPr>
              <a:t>lang</a:t>
            </a:r>
            <a:r>
              <a:rPr lang="fr-FR" sz="2400" dirty="0">
                <a:solidFill>
                  <a:srgbClr val="00B050"/>
                </a:solidFill>
                <a:effectLst>
                  <a:outerShdw blurRad="38100" dist="38100" dir="2700000" algn="tl">
                    <a:srgbClr val="000000">
                      <a:alpha val="43137"/>
                    </a:srgbClr>
                  </a:outerShdw>
                </a:effectLst>
              </a:rPr>
              <a:t>="</a:t>
            </a:r>
            <a:r>
              <a:rPr lang="fr-FR" sz="2400" dirty="0" err="1">
                <a:solidFill>
                  <a:srgbClr val="00B050"/>
                </a:solidFill>
                <a:effectLst>
                  <a:outerShdw blurRad="38100" dist="38100" dir="2700000" algn="tl">
                    <a:srgbClr val="000000">
                      <a:alpha val="43137"/>
                    </a:srgbClr>
                  </a:outerShdw>
                </a:effectLst>
              </a:rPr>
              <a:t>fr</a:t>
            </a:r>
            <a:r>
              <a:rPr lang="fr-FR" sz="2400" dirty="0">
                <a:solidFill>
                  <a:srgbClr val="00B050"/>
                </a:solidFill>
                <a:effectLst>
                  <a:outerShdw blurRad="38100" dist="38100" dir="2700000" algn="tl">
                    <a:srgbClr val="000000">
                      <a:alpha val="43137"/>
                    </a:srgbClr>
                  </a:outerShdw>
                </a:effectLst>
              </a:rPr>
              <a:t>"&gt;</a:t>
            </a:r>
          </a:p>
          <a:p>
            <a:pPr marL="0" indent="0">
              <a:buNone/>
            </a:pPr>
            <a:r>
              <a:rPr lang="fr-FR" sz="2400" dirty="0">
                <a:solidFill>
                  <a:srgbClr val="00B050"/>
                </a:solidFill>
                <a:effectLst>
                  <a:outerShdw blurRad="38100" dist="38100" dir="2700000" algn="tl">
                    <a:srgbClr val="000000">
                      <a:alpha val="43137"/>
                    </a:srgbClr>
                  </a:outerShdw>
                </a:effectLst>
              </a:rPr>
              <a:t>&lt;</a:t>
            </a:r>
            <a:r>
              <a:rPr lang="fr-FR" sz="2400" dirty="0" err="1">
                <a:solidFill>
                  <a:srgbClr val="00B050"/>
                </a:solidFill>
                <a:effectLst>
                  <a:outerShdw blurRad="38100" dist="38100" dir="2700000" algn="tl">
                    <a:srgbClr val="000000">
                      <a:alpha val="43137"/>
                    </a:srgbClr>
                  </a:outerShdw>
                </a:effectLst>
              </a:rPr>
              <a:t>head</a:t>
            </a:r>
            <a:r>
              <a:rPr lang="fr-FR" sz="2400" dirty="0">
                <a:solidFill>
                  <a:srgbClr val="00B050"/>
                </a:solidFill>
                <a:effectLst>
                  <a:outerShdw blurRad="38100" dist="38100" dir="2700000" algn="tl">
                    <a:srgbClr val="000000">
                      <a:alpha val="43137"/>
                    </a:srgbClr>
                  </a:outerShdw>
                </a:effectLst>
              </a:rPr>
              <a:t>&gt;</a:t>
            </a:r>
          </a:p>
          <a:p>
            <a:pPr marL="0" indent="0">
              <a:buNone/>
            </a:pPr>
            <a:r>
              <a:rPr lang="fr-FR" sz="2400" dirty="0" smtClean="0">
                <a:solidFill>
                  <a:srgbClr val="00B050"/>
                </a:solidFill>
                <a:effectLst>
                  <a:outerShdw blurRad="38100" dist="38100" dir="2700000" algn="tl">
                    <a:srgbClr val="000000">
                      <a:alpha val="43137"/>
                    </a:srgbClr>
                  </a:outerShdw>
                </a:effectLst>
              </a:rPr>
              <a:t>&lt;</a:t>
            </a:r>
            <a:r>
              <a:rPr lang="fr-FR" sz="2400" dirty="0" err="1" smtClean="0">
                <a:solidFill>
                  <a:srgbClr val="00B050"/>
                </a:solidFill>
                <a:effectLst>
                  <a:outerShdw blurRad="38100" dist="38100" dir="2700000" algn="tl">
                    <a:srgbClr val="000000">
                      <a:alpha val="43137"/>
                    </a:srgbClr>
                  </a:outerShdw>
                </a:effectLst>
              </a:rPr>
              <a:t>title</a:t>
            </a:r>
            <a:r>
              <a:rPr lang="fr-FR" sz="2400" dirty="0" smtClean="0">
                <a:solidFill>
                  <a:srgbClr val="00B050"/>
                </a:solidFill>
                <a:effectLst>
                  <a:outerShdw blurRad="38100" dist="38100" dir="2700000" algn="tl">
                    <a:srgbClr val="000000">
                      <a:alpha val="43137"/>
                    </a:srgbClr>
                  </a:outerShdw>
                </a:effectLst>
              </a:rPr>
              <a:t>&gt;salut&lt;/</a:t>
            </a:r>
            <a:r>
              <a:rPr lang="fr-FR" sz="2400" dirty="0" err="1">
                <a:solidFill>
                  <a:srgbClr val="00B050"/>
                </a:solidFill>
                <a:effectLst>
                  <a:outerShdw blurRad="38100" dist="38100" dir="2700000" algn="tl">
                    <a:srgbClr val="000000">
                      <a:alpha val="43137"/>
                    </a:srgbClr>
                  </a:outerShdw>
                </a:effectLst>
              </a:rPr>
              <a:t>title</a:t>
            </a:r>
            <a:r>
              <a:rPr lang="fr-FR" sz="2400" dirty="0">
                <a:solidFill>
                  <a:srgbClr val="00B050"/>
                </a:solidFill>
                <a:effectLst>
                  <a:outerShdw blurRad="38100" dist="38100" dir="2700000" algn="tl">
                    <a:srgbClr val="000000">
                      <a:alpha val="43137"/>
                    </a:srgbClr>
                  </a:outerShdw>
                </a:effectLst>
              </a:rPr>
              <a:t>&gt;</a:t>
            </a:r>
          </a:p>
          <a:p>
            <a:pPr marL="0" indent="0">
              <a:buNone/>
            </a:pPr>
            <a:r>
              <a:rPr lang="fr-FR" sz="2400" dirty="0">
                <a:solidFill>
                  <a:srgbClr val="00B050"/>
                </a:solidFill>
                <a:effectLst>
                  <a:outerShdw blurRad="38100" dist="38100" dir="2700000" algn="tl">
                    <a:srgbClr val="000000">
                      <a:alpha val="43137"/>
                    </a:srgbClr>
                  </a:outerShdw>
                </a:effectLst>
              </a:rPr>
              <a:t>&lt;/</a:t>
            </a:r>
            <a:r>
              <a:rPr lang="fr-FR" sz="2400" dirty="0" err="1">
                <a:solidFill>
                  <a:srgbClr val="00B050"/>
                </a:solidFill>
                <a:effectLst>
                  <a:outerShdw blurRad="38100" dist="38100" dir="2700000" algn="tl">
                    <a:srgbClr val="000000">
                      <a:alpha val="43137"/>
                    </a:srgbClr>
                  </a:outerShdw>
                </a:effectLst>
              </a:rPr>
              <a:t>head</a:t>
            </a:r>
            <a:r>
              <a:rPr lang="fr-FR" sz="2400" dirty="0">
                <a:solidFill>
                  <a:srgbClr val="00B050"/>
                </a:solidFill>
                <a:effectLst>
                  <a:outerShdw blurRad="38100" dist="38100" dir="2700000" algn="tl">
                    <a:srgbClr val="000000">
                      <a:alpha val="43137"/>
                    </a:srgbClr>
                  </a:outerShdw>
                </a:effectLst>
              </a:rPr>
              <a:t>&gt;</a:t>
            </a:r>
          </a:p>
          <a:p>
            <a:pPr marL="0" indent="0">
              <a:buNone/>
            </a:pPr>
            <a:r>
              <a:rPr lang="fr-FR" sz="2400" dirty="0">
                <a:solidFill>
                  <a:srgbClr val="00B050"/>
                </a:solidFill>
                <a:effectLst>
                  <a:outerShdw blurRad="38100" dist="38100" dir="2700000" algn="tl">
                    <a:srgbClr val="000000">
                      <a:alpha val="43137"/>
                    </a:srgbClr>
                  </a:outerShdw>
                </a:effectLst>
              </a:rPr>
              <a:t>&lt;body&gt;</a:t>
            </a:r>
          </a:p>
          <a:p>
            <a:pPr marL="0" indent="0">
              <a:buNone/>
            </a:pPr>
            <a:r>
              <a:rPr lang="fr-FR" sz="2400" dirty="0">
                <a:solidFill>
                  <a:srgbClr val="00B050"/>
                </a:solidFill>
                <a:effectLst>
                  <a:outerShdw blurRad="38100" dist="38100" dir="2700000" algn="tl">
                    <a:srgbClr val="000000">
                      <a:alpha val="43137"/>
                    </a:srgbClr>
                  </a:outerShdw>
                </a:effectLst>
              </a:rPr>
              <a:t>&lt;p&gt;</a:t>
            </a:r>
          </a:p>
          <a:p>
            <a:pPr marL="0" indent="0">
              <a:buNone/>
            </a:pPr>
            <a:r>
              <a:rPr lang="fr-FR" sz="2400" dirty="0">
                <a:solidFill>
                  <a:srgbClr val="00B050"/>
                </a:solidFill>
                <a:effectLst>
                  <a:outerShdw blurRad="38100" dist="38100" dir="2700000" algn="tl">
                    <a:srgbClr val="000000">
                      <a:alpha val="43137"/>
                    </a:srgbClr>
                  </a:outerShdw>
                </a:effectLst>
              </a:rPr>
              <a:t>&lt;script type="</a:t>
            </a:r>
            <a:r>
              <a:rPr lang="fr-FR" sz="2400" dirty="0" err="1">
                <a:solidFill>
                  <a:srgbClr val="00B050"/>
                </a:solidFill>
                <a:effectLst>
                  <a:outerShdw blurRad="38100" dist="38100" dir="2700000" algn="tl">
                    <a:srgbClr val="000000">
                      <a:alpha val="43137"/>
                    </a:srgbClr>
                  </a:outerShdw>
                </a:effectLst>
              </a:rPr>
              <a:t>text</a:t>
            </a:r>
            <a:r>
              <a:rPr lang="fr-FR" sz="2400" dirty="0">
                <a:solidFill>
                  <a:srgbClr val="00B050"/>
                </a:solidFill>
                <a:effectLst>
                  <a:outerShdw blurRad="38100" dist="38100" dir="2700000" algn="tl">
                    <a:srgbClr val="000000">
                      <a:alpha val="43137"/>
                    </a:srgbClr>
                  </a:outerShdw>
                </a:effectLst>
              </a:rPr>
              <a:t>/</a:t>
            </a:r>
            <a:r>
              <a:rPr lang="fr-FR" sz="2400" dirty="0" err="1">
                <a:solidFill>
                  <a:srgbClr val="00B050"/>
                </a:solidFill>
                <a:effectLst>
                  <a:outerShdw blurRad="38100" dist="38100" dir="2700000" algn="tl">
                    <a:srgbClr val="000000">
                      <a:alpha val="43137"/>
                    </a:srgbClr>
                  </a:outerShdw>
                </a:effectLst>
              </a:rPr>
              <a:t>javascript</a:t>
            </a:r>
            <a:r>
              <a:rPr lang="fr-FR" sz="2400" dirty="0">
                <a:solidFill>
                  <a:srgbClr val="00B050"/>
                </a:solidFill>
                <a:effectLst>
                  <a:outerShdw blurRad="38100" dist="38100" dir="2700000" algn="tl">
                    <a:srgbClr val="000000">
                      <a:alpha val="43137"/>
                    </a:srgbClr>
                  </a:outerShdw>
                </a:effectLst>
              </a:rPr>
              <a:t>" </a:t>
            </a:r>
            <a:r>
              <a:rPr lang="fr-FR" sz="2400" dirty="0" err="1">
                <a:solidFill>
                  <a:srgbClr val="00B050"/>
                </a:solidFill>
                <a:effectLst>
                  <a:outerShdw blurRad="38100" dist="38100" dir="2700000" algn="tl">
                    <a:srgbClr val="000000">
                      <a:alpha val="43137"/>
                    </a:srgbClr>
                  </a:outerShdw>
                </a:effectLst>
              </a:rPr>
              <a:t>src</a:t>
            </a:r>
            <a:r>
              <a:rPr lang="fr-FR" sz="2400" dirty="0" smtClean="0">
                <a:solidFill>
                  <a:srgbClr val="00B050"/>
                </a:solidFill>
                <a:effectLst>
                  <a:outerShdw blurRad="38100" dist="38100" dir="2700000" algn="tl">
                    <a:srgbClr val="000000">
                      <a:alpha val="43137"/>
                    </a:srgbClr>
                  </a:outerShdw>
                </a:effectLst>
              </a:rPr>
              <a:t>="script.js</a:t>
            </a:r>
            <a:r>
              <a:rPr lang="fr-FR" sz="2400" dirty="0">
                <a:solidFill>
                  <a:srgbClr val="00B050"/>
                </a:solidFill>
                <a:effectLst>
                  <a:outerShdw blurRad="38100" dist="38100" dir="2700000" algn="tl">
                    <a:srgbClr val="000000">
                      <a:alpha val="43137"/>
                    </a:srgbClr>
                  </a:outerShdw>
                </a:effectLst>
              </a:rPr>
              <a:t>"&gt;&lt;/script&gt;</a:t>
            </a:r>
          </a:p>
          <a:p>
            <a:pPr marL="0" indent="0">
              <a:buNone/>
            </a:pPr>
            <a:r>
              <a:rPr lang="fr-FR" sz="2400" dirty="0">
                <a:solidFill>
                  <a:srgbClr val="00B050"/>
                </a:solidFill>
                <a:effectLst>
                  <a:outerShdw blurRad="38100" dist="38100" dir="2700000" algn="tl">
                    <a:srgbClr val="000000">
                      <a:alpha val="43137"/>
                    </a:srgbClr>
                  </a:outerShdw>
                </a:effectLst>
              </a:rPr>
              <a:t>&lt;/p&gt;</a:t>
            </a:r>
          </a:p>
          <a:p>
            <a:pPr marL="0" indent="0">
              <a:buNone/>
            </a:pPr>
            <a:r>
              <a:rPr lang="fr-FR" sz="2400" dirty="0">
                <a:solidFill>
                  <a:srgbClr val="00B050"/>
                </a:solidFill>
                <a:effectLst>
                  <a:outerShdw blurRad="38100" dist="38100" dir="2700000" algn="tl">
                    <a:srgbClr val="000000">
                      <a:alpha val="43137"/>
                    </a:srgbClr>
                  </a:outerShdw>
                </a:effectLst>
              </a:rPr>
              <a:t>&lt;/body&gt;</a:t>
            </a:r>
          </a:p>
          <a:p>
            <a:pPr marL="0" indent="0">
              <a:buNone/>
            </a:pPr>
            <a:r>
              <a:rPr lang="fr-FR" sz="2400" dirty="0">
                <a:solidFill>
                  <a:srgbClr val="00B050"/>
                </a:solidFill>
                <a:effectLst>
                  <a:outerShdw blurRad="38100" dist="38100" dir="2700000" algn="tl">
                    <a:srgbClr val="000000">
                      <a:alpha val="43137"/>
                    </a:srgbClr>
                  </a:outerShdw>
                </a:effectLst>
              </a:rPr>
              <a:t>&lt;/html&gt;</a:t>
            </a:r>
          </a:p>
          <a:p>
            <a:pPr marL="0" indent="0">
              <a:buNone/>
            </a:pPr>
            <a:endParaRPr lang="fr-FR" sz="2400" dirty="0">
              <a:latin typeface="Times New Roman" panose="02020603050405020304" pitchFamily="18" charset="0"/>
              <a:cs typeface="Times New Roman" panose="02020603050405020304" pitchFamily="18" charset="0"/>
            </a:endParaRPr>
          </a:p>
          <a:p>
            <a:pPr marL="0" indent="0" algn="just">
              <a:buNone/>
            </a:pPr>
            <a:endParaRPr lang="fr-F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902626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143000"/>
          </a:xfrm>
        </p:spPr>
        <p:style>
          <a:lnRef idx="0">
            <a:schemeClr val="accent2"/>
          </a:lnRef>
          <a:fillRef idx="3">
            <a:schemeClr val="accent2"/>
          </a:fillRef>
          <a:effectRef idx="3">
            <a:schemeClr val="accent2"/>
          </a:effectRef>
          <a:fontRef idx="minor">
            <a:schemeClr val="lt1"/>
          </a:fontRef>
        </p:style>
        <p:txBody>
          <a:bodyPr>
            <a:normAutofit/>
          </a:bodyPr>
          <a:lstStyle/>
          <a:p>
            <a:r>
              <a:rPr lang="fr-FR" sz="4000" b="1" dirty="0" smtClean="0">
                <a:effectLst>
                  <a:outerShdw blurRad="50800" dist="38100" dir="2700000" algn="tl" rotWithShape="0">
                    <a:srgbClr val="000000">
                      <a:alpha val="43000"/>
                    </a:srgbClr>
                  </a:outerShdw>
                </a:effectLst>
                <a:latin typeface="Optima"/>
                <a:cs typeface="Optima"/>
              </a:rPr>
              <a:t>Exercices</a:t>
            </a:r>
            <a:endParaRPr lang="fr-FR" sz="4000" b="1" dirty="0">
              <a:effectLst>
                <a:outerShdw blurRad="50800" dist="38100" dir="2700000" algn="tl" rotWithShape="0">
                  <a:srgbClr val="000000">
                    <a:alpha val="43000"/>
                  </a:srgbClr>
                </a:outerShdw>
              </a:effectLst>
              <a:latin typeface="Optima"/>
              <a:cs typeface="Optima"/>
            </a:endParaRPr>
          </a:p>
        </p:txBody>
      </p:sp>
      <p:sp>
        <p:nvSpPr>
          <p:cNvPr id="3" name="Espace réservé du contenu 2"/>
          <p:cNvSpPr>
            <a:spLocks noGrp="1"/>
          </p:cNvSpPr>
          <p:nvPr>
            <p:ph idx="1"/>
          </p:nvPr>
        </p:nvSpPr>
        <p:spPr>
          <a:xfrm>
            <a:off x="0" y="1170011"/>
            <a:ext cx="9144000" cy="5687989"/>
          </a:xfrm>
        </p:spPr>
        <p:style>
          <a:lnRef idx="2">
            <a:schemeClr val="dk1"/>
          </a:lnRef>
          <a:fillRef idx="1001">
            <a:schemeClr val="lt1"/>
          </a:fillRef>
          <a:effectRef idx="0">
            <a:schemeClr val="dk1"/>
          </a:effectRef>
          <a:fontRef idx="minor">
            <a:schemeClr val="dk1"/>
          </a:fontRef>
        </p:style>
        <p:txBody>
          <a:bodyPr>
            <a:normAutofit/>
          </a:bodyPr>
          <a:lstStyle/>
          <a:p>
            <a:pPr marL="0" indent="0" algn="ctr">
              <a:buNone/>
            </a:pPr>
            <a:endParaRPr lang="fr-FR" sz="4400" dirty="0">
              <a:latin typeface="Times New Roman" panose="02020603050405020304" pitchFamily="18" charset="0"/>
              <a:cs typeface="Times New Roman" panose="02020603050405020304" pitchFamily="18" charset="0"/>
            </a:endParaRPr>
          </a:p>
          <a:p>
            <a:pPr marL="0" indent="0" algn="ctr">
              <a:buNone/>
            </a:pPr>
            <a:r>
              <a:rPr lang="fr-FR" sz="4400" dirty="0">
                <a:latin typeface="Times New Roman" panose="02020603050405020304" pitchFamily="18" charset="0"/>
                <a:cs typeface="Times New Roman" panose="02020603050405020304" pitchFamily="18" charset="0"/>
              </a:rPr>
              <a:t>2- Déclarez trois variables a, b et c comme "1", "2" et </a:t>
            </a:r>
            <a:r>
              <a:rPr lang="fr-FR" sz="4400" dirty="0" err="1">
                <a:latin typeface="Times New Roman" panose="02020603050405020304" pitchFamily="18" charset="0"/>
                <a:cs typeface="Times New Roman" panose="02020603050405020304" pitchFamily="18" charset="0"/>
              </a:rPr>
              <a:t>a+b</a:t>
            </a:r>
            <a:r>
              <a:rPr lang="fr-FR" sz="4400" dirty="0">
                <a:latin typeface="Times New Roman" panose="02020603050405020304" pitchFamily="18" charset="0"/>
                <a:cs typeface="Times New Roman" panose="02020603050405020304" pitchFamily="18" charset="0"/>
              </a:rPr>
              <a:t>. Afficher le type et la valeur de chaque variable. Ensuite, forcez le type de a et b à entier et exécuter à nouveau </a:t>
            </a:r>
            <a:r>
              <a:rPr lang="fr-FR" sz="4400" dirty="0" err="1">
                <a:latin typeface="Times New Roman" panose="02020603050405020304" pitchFamily="18" charset="0"/>
                <a:cs typeface="Times New Roman" panose="02020603050405020304" pitchFamily="18" charset="0"/>
              </a:rPr>
              <a:t>a+b</a:t>
            </a:r>
            <a:r>
              <a:rPr lang="fr-FR" sz="4400" dirty="0">
                <a:latin typeface="Times New Roman" panose="02020603050405020304" pitchFamily="18" charset="0"/>
                <a:cs typeface="Times New Roman" panose="02020603050405020304" pitchFamily="18" charset="0"/>
              </a:rPr>
              <a:t>. Afficher le type et la valeur de chaque variable. </a:t>
            </a:r>
            <a:endParaRPr lang="fr-FR" sz="4400" dirty="0" smtClean="0">
              <a:latin typeface="Times New Roman" panose="02020603050405020304" pitchFamily="18" charset="0"/>
              <a:cs typeface="Times New Roman" panose="02020603050405020304" pitchFamily="18" charset="0"/>
            </a:endParaRPr>
          </a:p>
          <a:p>
            <a:pPr marL="0" indent="0" algn="just">
              <a:buNone/>
            </a:pPr>
            <a:endParaRPr lang="fr-F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3202078"/>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836712"/>
          </a:xfrm>
        </p:spPr>
        <p:style>
          <a:lnRef idx="0">
            <a:schemeClr val="accent3"/>
          </a:lnRef>
          <a:fillRef idx="3">
            <a:schemeClr val="accent3"/>
          </a:fillRef>
          <a:effectRef idx="3">
            <a:schemeClr val="accent3"/>
          </a:effectRef>
          <a:fontRef idx="minor">
            <a:schemeClr val="lt1"/>
          </a:fontRef>
        </p:style>
        <p:txBody>
          <a:bodyPr>
            <a:normAutofit/>
          </a:bodyPr>
          <a:lstStyle/>
          <a:p>
            <a:r>
              <a:rPr lang="fr-FR" sz="4000" b="1" dirty="0" smtClean="0">
                <a:effectLst>
                  <a:outerShdw blurRad="50800" dist="38100" dir="2700000" algn="tl" rotWithShape="0">
                    <a:srgbClr val="000000">
                      <a:alpha val="43000"/>
                    </a:srgbClr>
                  </a:outerShdw>
                </a:effectLst>
                <a:latin typeface="Optima"/>
                <a:cs typeface="Optima"/>
              </a:rPr>
              <a:t>Exercices</a:t>
            </a:r>
            <a:endParaRPr lang="fr-FR" sz="4000" b="1" dirty="0">
              <a:effectLst>
                <a:outerShdw blurRad="50800" dist="38100" dir="2700000" algn="tl" rotWithShape="0">
                  <a:srgbClr val="000000">
                    <a:alpha val="43000"/>
                  </a:srgbClr>
                </a:outerShdw>
              </a:effectLst>
              <a:latin typeface="Optima"/>
              <a:cs typeface="Optima"/>
            </a:endParaRPr>
          </a:p>
        </p:txBody>
      </p:sp>
      <p:sp>
        <p:nvSpPr>
          <p:cNvPr id="5" name="Rectangle 4"/>
          <p:cNvSpPr/>
          <p:nvPr/>
        </p:nvSpPr>
        <p:spPr>
          <a:xfrm>
            <a:off x="107504" y="836712"/>
            <a:ext cx="9144000" cy="6001643"/>
          </a:xfrm>
          <a:prstGeom prst="rect">
            <a:avLst/>
          </a:prstGeom>
        </p:spPr>
        <p:txBody>
          <a:bodyPr wrap="square">
            <a:spAutoFit/>
          </a:bodyPr>
          <a:lstStyle/>
          <a:p>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 = "1</a:t>
            </a:r>
            <a:r>
              <a:rPr lang="fr-FR"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b </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"2";</a:t>
            </a:r>
          </a:p>
          <a:p>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c = a + b</a:t>
            </a:r>
            <a:r>
              <a:rPr lang="fr-FR"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endPar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24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document.writeln</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("Type et valeur des variables:");</a:t>
            </a:r>
          </a:p>
          <a:p>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24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document.writeln</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p>
          <a:p>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24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document.writeln</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 ("+</a:t>
            </a:r>
            <a:r>
              <a:rPr lang="fr-FR" sz="24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typeof</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 "+a);</a:t>
            </a:r>
          </a:p>
          <a:p>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24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document.writeln</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b: ("+</a:t>
            </a:r>
            <a:r>
              <a:rPr lang="fr-FR" sz="24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typeof</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 "+b);</a:t>
            </a:r>
          </a:p>
          <a:p>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24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document.writeln</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c: ("+</a:t>
            </a:r>
            <a:r>
              <a:rPr lang="fr-FR" sz="24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typeof</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 "+c);</a:t>
            </a:r>
          </a:p>
          <a:p>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2400" dirty="0" err="1"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document.writeln</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p>
          <a:p>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 </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24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parseInt</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a:t>
            </a:r>
          </a:p>
          <a:p>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b = </a:t>
            </a:r>
            <a:r>
              <a:rPr lang="fr-FR" sz="24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parseInt</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a:t>
            </a:r>
          </a:p>
          <a:p>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c = a + b</a:t>
            </a:r>
            <a:r>
              <a:rPr lang="fr-FR"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endPar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24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document.writeln</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("Type et valeur des variables:");</a:t>
            </a:r>
          </a:p>
          <a:p>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24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document.writeln</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p>
          <a:p>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24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document.writeln</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 ("+</a:t>
            </a:r>
            <a:r>
              <a:rPr lang="fr-FR" sz="24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typeof</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 "+a);</a:t>
            </a:r>
          </a:p>
          <a:p>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24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document.writeln</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b: ("+</a:t>
            </a:r>
            <a:r>
              <a:rPr lang="fr-FR" sz="24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typeof</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 "+b);</a:t>
            </a:r>
          </a:p>
          <a:p>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24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document.writeln</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c: ("+</a:t>
            </a:r>
            <a:r>
              <a:rPr lang="fr-FR" sz="24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typeof</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 "+c);</a:t>
            </a:r>
            <a:endParaRPr lang="fr-FR" sz="2400" dirty="0"/>
          </a:p>
        </p:txBody>
      </p:sp>
    </p:spTree>
    <p:extLst>
      <p:ext uri="{BB962C8B-B14F-4D97-AF65-F5344CB8AC3E}">
        <p14:creationId xmlns:p14="http://schemas.microsoft.com/office/powerpoint/2010/main" val="3188222756"/>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836712"/>
          </a:xfrm>
        </p:spPr>
        <p:style>
          <a:lnRef idx="0">
            <a:schemeClr val="accent3"/>
          </a:lnRef>
          <a:fillRef idx="3">
            <a:schemeClr val="accent3"/>
          </a:fillRef>
          <a:effectRef idx="3">
            <a:schemeClr val="accent3"/>
          </a:effectRef>
          <a:fontRef idx="minor">
            <a:schemeClr val="lt1"/>
          </a:fontRef>
        </p:style>
        <p:txBody>
          <a:bodyPr>
            <a:normAutofit/>
          </a:bodyPr>
          <a:lstStyle/>
          <a:p>
            <a:r>
              <a:rPr lang="fr-FR" sz="4000" b="1" dirty="0" smtClean="0">
                <a:effectLst>
                  <a:outerShdw blurRad="50800" dist="38100" dir="2700000" algn="tl" rotWithShape="0">
                    <a:srgbClr val="000000">
                      <a:alpha val="43000"/>
                    </a:srgbClr>
                  </a:outerShdw>
                </a:effectLst>
                <a:latin typeface="Optima"/>
                <a:cs typeface="Optima"/>
              </a:rPr>
              <a:t>Exercices</a:t>
            </a:r>
            <a:endParaRPr lang="fr-FR" sz="4000" b="1" dirty="0">
              <a:effectLst>
                <a:outerShdw blurRad="50800" dist="38100" dir="2700000" algn="tl" rotWithShape="0">
                  <a:srgbClr val="000000">
                    <a:alpha val="43000"/>
                  </a:srgbClr>
                </a:outerShdw>
              </a:effectLst>
              <a:latin typeface="Optima"/>
              <a:cs typeface="Optima"/>
            </a:endParaRPr>
          </a:p>
        </p:txBody>
      </p:sp>
      <p:sp>
        <p:nvSpPr>
          <p:cNvPr id="5" name="Rectangle 4"/>
          <p:cNvSpPr/>
          <p:nvPr/>
        </p:nvSpPr>
        <p:spPr>
          <a:xfrm>
            <a:off x="-180528" y="800837"/>
            <a:ext cx="9433048" cy="5509200"/>
          </a:xfrm>
          <a:prstGeom prst="rect">
            <a:avLst/>
          </a:prstGeom>
        </p:spPr>
        <p:txBody>
          <a:bodyPr wrap="square">
            <a:spAutoFit/>
          </a:bodyPr>
          <a:lstStyle/>
          <a:p>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&lt;!DOCTYPE html&gt;</a:t>
            </a:r>
          </a:p>
          <a:p>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&lt;html </a:t>
            </a:r>
            <a:r>
              <a:rPr lang="fr-FR" sz="32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lang</a:t>
            </a:r>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fr-FR" sz="32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fr</a:t>
            </a:r>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"&gt;</a:t>
            </a:r>
          </a:p>
          <a:p>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&lt;</a:t>
            </a:r>
            <a:r>
              <a:rPr lang="fr-FR" sz="32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head</a:t>
            </a:r>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&gt;</a:t>
            </a:r>
          </a:p>
          <a:p>
            <a:r>
              <a:rPr lang="fr-FR" sz="3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&lt;</a:t>
            </a:r>
            <a:r>
              <a:rPr lang="fr-FR" sz="32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title</a:t>
            </a:r>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&gt;Type des variables&lt;/</a:t>
            </a:r>
            <a:r>
              <a:rPr lang="fr-FR" sz="32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title</a:t>
            </a:r>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&gt;</a:t>
            </a:r>
          </a:p>
          <a:p>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&lt;/</a:t>
            </a:r>
            <a:r>
              <a:rPr lang="fr-FR" sz="32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head</a:t>
            </a:r>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&gt;</a:t>
            </a:r>
          </a:p>
          <a:p>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&lt;body&gt;</a:t>
            </a:r>
          </a:p>
          <a:p>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&lt;</a:t>
            </a:r>
            <a:r>
              <a:rPr lang="fr-FR" sz="32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pre</a:t>
            </a:r>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&gt;</a:t>
            </a:r>
          </a:p>
          <a:p>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&lt;</a:t>
            </a:r>
            <a:r>
              <a:rPr lang="fr-FR" sz="3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script type</a:t>
            </a:r>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fr-FR" sz="3200" dirty="0" err="1"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text</a:t>
            </a:r>
            <a:r>
              <a:rPr lang="fr-FR" sz="3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fr-FR" sz="3200" dirty="0" err="1"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javascript"src</a:t>
            </a:r>
            <a:r>
              <a:rPr lang="fr-FR" sz="3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="script.js</a:t>
            </a:r>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"&gt;&lt;/script&gt;</a:t>
            </a:r>
          </a:p>
          <a:p>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&lt;/</a:t>
            </a:r>
            <a:r>
              <a:rPr lang="fr-FR" sz="32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pre</a:t>
            </a:r>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&gt;</a:t>
            </a:r>
          </a:p>
          <a:p>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&lt;/body&gt;</a:t>
            </a:r>
          </a:p>
          <a:p>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&lt;/html&gt;</a:t>
            </a:r>
            <a:endParaRPr lang="fr-FR" sz="3200" dirty="0"/>
          </a:p>
        </p:txBody>
      </p:sp>
    </p:spTree>
    <p:extLst>
      <p:ext uri="{BB962C8B-B14F-4D97-AF65-F5344CB8AC3E}">
        <p14:creationId xmlns:p14="http://schemas.microsoft.com/office/powerpoint/2010/main" val="1815555880"/>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143000"/>
          </a:xfrm>
        </p:spPr>
        <p:style>
          <a:lnRef idx="0">
            <a:schemeClr val="accent2"/>
          </a:lnRef>
          <a:fillRef idx="3">
            <a:schemeClr val="accent2"/>
          </a:fillRef>
          <a:effectRef idx="3">
            <a:schemeClr val="accent2"/>
          </a:effectRef>
          <a:fontRef idx="minor">
            <a:schemeClr val="lt1"/>
          </a:fontRef>
        </p:style>
        <p:txBody>
          <a:bodyPr>
            <a:normAutofit/>
          </a:bodyPr>
          <a:lstStyle/>
          <a:p>
            <a:r>
              <a:rPr lang="fr-FR" sz="4000" b="1" dirty="0" smtClean="0">
                <a:effectLst>
                  <a:outerShdw blurRad="50800" dist="38100" dir="2700000" algn="tl" rotWithShape="0">
                    <a:srgbClr val="000000">
                      <a:alpha val="43000"/>
                    </a:srgbClr>
                  </a:outerShdw>
                </a:effectLst>
                <a:latin typeface="Optima"/>
                <a:cs typeface="Optima"/>
              </a:rPr>
              <a:t>Exercices</a:t>
            </a:r>
            <a:endParaRPr lang="fr-FR" sz="4000" b="1" dirty="0">
              <a:effectLst>
                <a:outerShdw blurRad="50800" dist="38100" dir="2700000" algn="tl" rotWithShape="0">
                  <a:srgbClr val="000000">
                    <a:alpha val="43000"/>
                  </a:srgbClr>
                </a:outerShdw>
              </a:effectLst>
              <a:latin typeface="Optima"/>
              <a:cs typeface="Optima"/>
            </a:endParaRPr>
          </a:p>
        </p:txBody>
      </p:sp>
      <p:sp>
        <p:nvSpPr>
          <p:cNvPr id="3" name="Espace réservé du contenu 2"/>
          <p:cNvSpPr>
            <a:spLocks noGrp="1"/>
          </p:cNvSpPr>
          <p:nvPr>
            <p:ph idx="1"/>
          </p:nvPr>
        </p:nvSpPr>
        <p:spPr>
          <a:xfrm>
            <a:off x="0" y="1170011"/>
            <a:ext cx="9144000" cy="5687989"/>
          </a:xfrm>
        </p:spPr>
        <p:style>
          <a:lnRef idx="2">
            <a:schemeClr val="dk1"/>
          </a:lnRef>
          <a:fillRef idx="1001">
            <a:schemeClr val="lt1"/>
          </a:fillRef>
          <a:effectRef idx="0">
            <a:schemeClr val="dk1"/>
          </a:effectRef>
          <a:fontRef idx="minor">
            <a:schemeClr val="dk1"/>
          </a:fontRef>
        </p:style>
        <p:txBody>
          <a:bodyPr>
            <a:normAutofit lnSpcReduction="10000"/>
          </a:bodyPr>
          <a:lstStyle/>
          <a:p>
            <a:pPr marL="0" indent="0" algn="ctr">
              <a:buNone/>
            </a:pPr>
            <a:endParaRPr lang="fr-FR" sz="4400" dirty="0">
              <a:latin typeface="Times New Roman" panose="02020603050405020304" pitchFamily="18" charset="0"/>
              <a:cs typeface="Times New Roman" panose="02020603050405020304" pitchFamily="18" charset="0"/>
            </a:endParaRPr>
          </a:p>
          <a:p>
            <a:pPr marL="0" indent="0" algn="ctr">
              <a:buNone/>
            </a:pPr>
            <a:r>
              <a:rPr lang="fr-FR" sz="4400" dirty="0" smtClean="0">
                <a:latin typeface="Times New Roman" panose="02020603050405020304" pitchFamily="18" charset="0"/>
                <a:cs typeface="Times New Roman" panose="02020603050405020304" pitchFamily="18" charset="0"/>
              </a:rPr>
              <a:t>3- </a:t>
            </a:r>
            <a:r>
              <a:rPr lang="fr-FR" sz="4400" dirty="0">
                <a:latin typeface="Times New Roman" panose="02020603050405020304" pitchFamily="18" charset="0"/>
                <a:cs typeface="Times New Roman" panose="02020603050405020304" pitchFamily="18" charset="0"/>
              </a:rPr>
              <a:t>Vous avez une page avec un formulaire et un champ. Écrivez un script qui va valider le formulaire. Si le champ est vide, un message d'erreur est affiché à côté du champ et le formulaire n'est pas envoyé. Si le champ contient des données, le formulaire peut être envoyé. </a:t>
            </a:r>
            <a:endParaRPr lang="fr-F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9021161"/>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836712"/>
          </a:xfrm>
        </p:spPr>
        <p:style>
          <a:lnRef idx="0">
            <a:schemeClr val="accent3"/>
          </a:lnRef>
          <a:fillRef idx="3">
            <a:schemeClr val="accent3"/>
          </a:fillRef>
          <a:effectRef idx="3">
            <a:schemeClr val="accent3"/>
          </a:effectRef>
          <a:fontRef idx="minor">
            <a:schemeClr val="lt1"/>
          </a:fontRef>
        </p:style>
        <p:txBody>
          <a:bodyPr>
            <a:normAutofit/>
          </a:bodyPr>
          <a:lstStyle/>
          <a:p>
            <a:r>
              <a:rPr lang="fr-FR" sz="4000" b="1" dirty="0" smtClean="0">
                <a:effectLst>
                  <a:outerShdw blurRad="50800" dist="38100" dir="2700000" algn="tl" rotWithShape="0">
                    <a:srgbClr val="000000">
                      <a:alpha val="43000"/>
                    </a:srgbClr>
                  </a:outerShdw>
                </a:effectLst>
                <a:latin typeface="Optima"/>
                <a:cs typeface="Optima"/>
              </a:rPr>
              <a:t>Exercices</a:t>
            </a:r>
            <a:endParaRPr lang="fr-FR" sz="4000" b="1" dirty="0">
              <a:effectLst>
                <a:outerShdw blurRad="50800" dist="38100" dir="2700000" algn="tl" rotWithShape="0">
                  <a:srgbClr val="000000">
                    <a:alpha val="43000"/>
                  </a:srgbClr>
                </a:outerShdw>
              </a:effectLst>
              <a:latin typeface="Optima"/>
              <a:cs typeface="Optima"/>
            </a:endParaRPr>
          </a:p>
        </p:txBody>
      </p:sp>
      <p:sp>
        <p:nvSpPr>
          <p:cNvPr id="5" name="Rectangle 4"/>
          <p:cNvSpPr/>
          <p:nvPr/>
        </p:nvSpPr>
        <p:spPr>
          <a:xfrm>
            <a:off x="107504" y="836712"/>
            <a:ext cx="9144000" cy="4154984"/>
          </a:xfrm>
          <a:prstGeom prst="rect">
            <a:avLst/>
          </a:prstGeom>
        </p:spPr>
        <p:txBody>
          <a:bodyPr wrap="square">
            <a:spAutoFit/>
          </a:bodyPr>
          <a:lstStyle/>
          <a:p>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24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function</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24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validateForm</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p>
          <a:p>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if(</a:t>
            </a:r>
            <a:r>
              <a:rPr lang="fr-FR" sz="24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document.getElementById</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fr-FR" sz="24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myField</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').value == '') {</a:t>
            </a:r>
          </a:p>
          <a:p>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24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document.getElementById</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fr-FR" sz="24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myFieldError</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fr-FR" sz="24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innerHTML</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 'Le champ ne peut être vide';</a:t>
            </a:r>
          </a:p>
          <a:p>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return false;</a:t>
            </a:r>
          </a:p>
          <a:p>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 </a:t>
            </a:r>
            <a:r>
              <a:rPr lang="fr-FR" sz="24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else</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p>
          <a:p>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24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document.getElementById</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fr-FR" sz="24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myFieldError</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fr-FR" sz="24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innerHTML</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 '';</a:t>
            </a:r>
          </a:p>
          <a:p>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24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alert</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 formulaire peut être envoyé');</a:t>
            </a:r>
          </a:p>
          <a:p>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return </a:t>
            </a:r>
            <a:r>
              <a:rPr lang="fr-FR" sz="24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true</a:t>
            </a:r>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p>
          <a:p>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p>
          <a:p>
            <a:r>
              <a:rPr lang="fr-FR"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endParaRPr lang="fr-FR" sz="2400" dirty="0"/>
          </a:p>
        </p:txBody>
      </p:sp>
    </p:spTree>
    <p:extLst>
      <p:ext uri="{BB962C8B-B14F-4D97-AF65-F5344CB8AC3E}">
        <p14:creationId xmlns:p14="http://schemas.microsoft.com/office/powerpoint/2010/main" val="25704555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980728"/>
          </a:xfrm>
        </p:spPr>
        <p:style>
          <a:lnRef idx="1">
            <a:schemeClr val="accent2"/>
          </a:lnRef>
          <a:fillRef idx="3">
            <a:schemeClr val="accent2"/>
          </a:fillRef>
          <a:effectRef idx="2">
            <a:schemeClr val="accent2"/>
          </a:effectRef>
          <a:fontRef idx="minor">
            <a:schemeClr val="lt1"/>
          </a:fontRef>
        </p:style>
        <p:txBody>
          <a:bodyPr>
            <a:normAutofit fontScale="90000"/>
          </a:bodyPr>
          <a:lstStyle/>
          <a:p>
            <a:r>
              <a:rPr lang="fr-FR" b="1" dirty="0" smtClean="0">
                <a:effectLst>
                  <a:outerShdw blurRad="50800" dist="38100" dir="2700000" algn="tl" rotWithShape="0">
                    <a:srgbClr val="000000">
                      <a:alpha val="43000"/>
                    </a:srgbClr>
                  </a:outerShdw>
                </a:effectLst>
                <a:latin typeface="Optima"/>
                <a:cs typeface="Optima"/>
              </a:rPr>
              <a:t/>
            </a:r>
            <a:br>
              <a:rPr lang="fr-FR" b="1" dirty="0" smtClean="0">
                <a:effectLst>
                  <a:outerShdw blurRad="50800" dist="38100" dir="2700000" algn="tl" rotWithShape="0">
                    <a:srgbClr val="000000">
                      <a:alpha val="43000"/>
                    </a:srgbClr>
                  </a:outerShdw>
                </a:effectLst>
                <a:latin typeface="Optima"/>
                <a:cs typeface="Optima"/>
              </a:rPr>
            </a:br>
            <a:r>
              <a:rPr lang="fr-FR" b="1" dirty="0">
                <a:effectLst>
                  <a:outerShdw blurRad="50800" dist="38100" dir="2700000" algn="tl" rotWithShape="0">
                    <a:srgbClr val="000000">
                      <a:alpha val="43000"/>
                    </a:srgbClr>
                  </a:outerShdw>
                </a:effectLst>
                <a:latin typeface="Optima"/>
                <a:cs typeface="Optima"/>
              </a:rPr>
              <a:t>Qu'est-ce que le </a:t>
            </a:r>
            <a:r>
              <a:rPr lang="fr-FR" b="1" dirty="0" err="1">
                <a:effectLst>
                  <a:outerShdw blurRad="50800" dist="38100" dir="2700000" algn="tl" rotWithShape="0">
                    <a:srgbClr val="000000">
                      <a:alpha val="43000"/>
                    </a:srgbClr>
                  </a:outerShdw>
                </a:effectLst>
                <a:latin typeface="Optima"/>
                <a:cs typeface="Optima"/>
              </a:rPr>
              <a:t>Javascript</a:t>
            </a:r>
            <a:r>
              <a:rPr lang="fr-FR" b="1" dirty="0">
                <a:effectLst>
                  <a:outerShdw blurRad="50800" dist="38100" dir="2700000" algn="tl" rotWithShape="0">
                    <a:srgbClr val="000000">
                      <a:alpha val="43000"/>
                    </a:srgbClr>
                  </a:outerShdw>
                </a:effectLst>
                <a:latin typeface="Optima"/>
                <a:cs typeface="Optima"/>
              </a:rPr>
              <a:t>?</a:t>
            </a:r>
            <a:br>
              <a:rPr lang="fr-FR" b="1" dirty="0">
                <a:effectLst>
                  <a:outerShdw blurRad="50800" dist="38100" dir="2700000" algn="tl" rotWithShape="0">
                    <a:srgbClr val="000000">
                      <a:alpha val="43000"/>
                    </a:srgbClr>
                  </a:outerShdw>
                </a:effectLst>
                <a:latin typeface="Optima"/>
                <a:cs typeface="Optima"/>
              </a:rPr>
            </a:br>
            <a:endParaRPr lang="fr-FR" b="1" dirty="0">
              <a:effectLst>
                <a:outerShdw blurRad="50800" dist="38100" dir="2700000" algn="tl" rotWithShape="0">
                  <a:srgbClr val="000000">
                    <a:alpha val="43000"/>
                  </a:srgbClr>
                </a:outerShdw>
              </a:effectLst>
              <a:latin typeface="Optima"/>
              <a:cs typeface="Optima"/>
            </a:endParaRPr>
          </a:p>
        </p:txBody>
      </p:sp>
      <p:sp>
        <p:nvSpPr>
          <p:cNvPr id="6" name="Rectangle 5"/>
          <p:cNvSpPr/>
          <p:nvPr/>
        </p:nvSpPr>
        <p:spPr>
          <a:xfrm>
            <a:off x="853910" y="1052736"/>
            <a:ext cx="8182586" cy="5493812"/>
          </a:xfrm>
          <a:prstGeom prst="rect">
            <a:avLst/>
          </a:prstGeom>
        </p:spPr>
        <p:txBody>
          <a:bodyPr wrap="square">
            <a:spAutoFit/>
          </a:bodyPr>
          <a:lstStyle/>
          <a:p>
            <a:pPr marL="342900" indent="-342900" algn="just">
              <a:buFont typeface="Arial" panose="020B0604020202020204" pitchFamily="34" charset="0"/>
              <a:buChar char="•"/>
            </a:pPr>
            <a:r>
              <a:rPr lang="fr-FR" sz="2700"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 </a:t>
            </a:r>
            <a:r>
              <a:rPr lang="fr-FR" sz="2700" dirty="0" err="1">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Javascript</a:t>
            </a:r>
            <a:r>
              <a:rPr lang="fr-FR" sz="2700"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est un langage de script incorporé dans un document HTML. Historiquement il </a:t>
            </a:r>
            <a:r>
              <a:rPr lang="fr-FR" sz="2700" dirty="0" smtClean="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s'agit même </a:t>
            </a:r>
            <a:r>
              <a:rPr lang="fr-FR" sz="2700"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du premier langage de script pour le Web. Ce langage est un langage de programmation </a:t>
            </a:r>
            <a:r>
              <a:rPr lang="fr-FR" sz="2700" dirty="0" smtClean="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qui permet </a:t>
            </a:r>
            <a:r>
              <a:rPr lang="fr-FR" sz="2700"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d'apporter des améliorations au langage HTML en permettant d'exécuter des commandes </a:t>
            </a:r>
            <a:r>
              <a:rPr lang="fr-FR" sz="2700" dirty="0" smtClean="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du côté </a:t>
            </a:r>
            <a:r>
              <a:rPr lang="fr-FR" sz="2700"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client, c'est-à-dire au niveau du navigateur et non du serveur web</a:t>
            </a:r>
            <a:r>
              <a:rPr lang="fr-FR" sz="2700" dirty="0" smtClean="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p>
          <a:p>
            <a:pPr algn="just"/>
            <a:endParaRPr lang="fr-FR" sz="2700"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fr-FR" sz="2700"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Ainsi le langage </a:t>
            </a:r>
            <a:r>
              <a:rPr lang="fr-FR" sz="2700" dirty="0" err="1">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Javascript</a:t>
            </a:r>
            <a:r>
              <a:rPr lang="fr-FR" sz="2700"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est fortement dépendant du navigateur appelant la page web </a:t>
            </a:r>
            <a:r>
              <a:rPr lang="fr-FR" sz="2700" dirty="0" smtClean="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dans laquelle </a:t>
            </a:r>
            <a:r>
              <a:rPr lang="fr-FR" sz="2700"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 script est incorporé, mais en contrepartie il ne nécessite pas de </a:t>
            </a:r>
            <a:r>
              <a:rPr lang="fr-FR" sz="2700" dirty="0" smtClean="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compilateur, contrairement </a:t>
            </a:r>
            <a:r>
              <a:rPr lang="fr-FR" sz="2700"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au langage Java, avec lequel il a longtemps été confondu.</a:t>
            </a:r>
            <a:endParaRPr lang="fr-FR" sz="2700" dirty="0" smtClean="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79983314"/>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836712"/>
          </a:xfrm>
        </p:spPr>
        <p:style>
          <a:lnRef idx="0">
            <a:schemeClr val="accent3"/>
          </a:lnRef>
          <a:fillRef idx="3">
            <a:schemeClr val="accent3"/>
          </a:fillRef>
          <a:effectRef idx="3">
            <a:schemeClr val="accent3"/>
          </a:effectRef>
          <a:fontRef idx="minor">
            <a:schemeClr val="lt1"/>
          </a:fontRef>
        </p:style>
        <p:txBody>
          <a:bodyPr>
            <a:normAutofit/>
          </a:bodyPr>
          <a:lstStyle/>
          <a:p>
            <a:r>
              <a:rPr lang="fr-FR" sz="4000" b="1" dirty="0" smtClean="0">
                <a:effectLst>
                  <a:outerShdw blurRad="50800" dist="38100" dir="2700000" algn="tl" rotWithShape="0">
                    <a:srgbClr val="000000">
                      <a:alpha val="43000"/>
                    </a:srgbClr>
                  </a:outerShdw>
                </a:effectLst>
                <a:latin typeface="Optima"/>
                <a:cs typeface="Optima"/>
              </a:rPr>
              <a:t>Exercices</a:t>
            </a:r>
            <a:endParaRPr lang="fr-FR" sz="4000" b="1" dirty="0">
              <a:effectLst>
                <a:outerShdw blurRad="50800" dist="38100" dir="2700000" algn="tl" rotWithShape="0">
                  <a:srgbClr val="000000">
                    <a:alpha val="43000"/>
                  </a:srgbClr>
                </a:outerShdw>
              </a:effectLst>
              <a:latin typeface="Optima"/>
              <a:cs typeface="Optima"/>
            </a:endParaRPr>
          </a:p>
        </p:txBody>
      </p:sp>
      <p:sp>
        <p:nvSpPr>
          <p:cNvPr id="5" name="Rectangle 4"/>
          <p:cNvSpPr/>
          <p:nvPr/>
        </p:nvSpPr>
        <p:spPr>
          <a:xfrm>
            <a:off x="-180528" y="800837"/>
            <a:ext cx="9433048" cy="6432530"/>
          </a:xfrm>
          <a:prstGeom prst="rect">
            <a:avLst/>
          </a:prstGeom>
        </p:spPr>
        <p:txBody>
          <a:bodyPr wrap="square">
            <a:spAutoFit/>
          </a:bodyPr>
          <a:lstStyle/>
          <a:p>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&lt;!DOCTYPE html&gt;</a:t>
            </a:r>
          </a:p>
          <a:p>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&lt;html </a:t>
            </a:r>
            <a:r>
              <a:rPr lang="fr-FR" sz="32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lang</a:t>
            </a:r>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fr-FR" sz="32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fr</a:t>
            </a:r>
            <a:r>
              <a:rPr lang="fr-FR" sz="3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"&gt;&lt;</a:t>
            </a:r>
            <a:r>
              <a:rPr lang="fr-FR" sz="32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head</a:t>
            </a:r>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&gt;</a:t>
            </a:r>
          </a:p>
          <a:p>
            <a:r>
              <a:rPr lang="fr-FR" sz="3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&lt;</a:t>
            </a:r>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script type="</a:t>
            </a:r>
            <a:r>
              <a:rPr lang="fr-FR" sz="3200" dirty="0" err="1"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text</a:t>
            </a:r>
            <a:r>
              <a:rPr lang="fr-FR" sz="3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fr-FR" sz="3200" dirty="0" err="1"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javascript"src</a:t>
            </a:r>
            <a:r>
              <a:rPr lang="fr-FR" sz="3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="script.js</a:t>
            </a:r>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"&gt;&lt;/script&gt;</a:t>
            </a:r>
          </a:p>
          <a:p>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&lt;/</a:t>
            </a:r>
            <a:r>
              <a:rPr lang="fr-FR" sz="3200" dirty="0" err="1"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head</a:t>
            </a:r>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&gt;</a:t>
            </a:r>
            <a:r>
              <a:rPr lang="fr-FR" sz="3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&lt;body</a:t>
            </a:r>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&gt;</a:t>
            </a:r>
          </a:p>
          <a:p>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&lt;div</a:t>
            </a:r>
            <a:r>
              <a:rPr lang="fr-FR" sz="3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&gt;</a:t>
            </a:r>
          </a:p>
          <a:p>
            <a:r>
              <a:rPr lang="fr-FR" sz="28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&lt;</a:t>
            </a:r>
            <a:r>
              <a:rPr lang="fr-FR" sz="2800" dirty="0" err="1"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form</a:t>
            </a:r>
            <a:r>
              <a:rPr lang="fr-FR" sz="28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id="</a:t>
            </a:r>
            <a:r>
              <a:rPr lang="fr-FR" sz="2800" dirty="0" err="1"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myForm</a:t>
            </a:r>
            <a:r>
              <a:rPr lang="fr-FR" sz="28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2800" dirty="0" err="1"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onsubmit</a:t>
            </a:r>
            <a:r>
              <a:rPr lang="fr-FR" sz="28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="return </a:t>
            </a:r>
            <a:r>
              <a:rPr lang="fr-FR" sz="2800" dirty="0" err="1"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validateForm</a:t>
            </a:r>
            <a:r>
              <a:rPr lang="fr-FR" sz="28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();"&gt;</a:t>
            </a:r>
          </a:p>
          <a:p>
            <a:r>
              <a:rPr lang="fr-FR" sz="28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&lt;div&gt;</a:t>
            </a:r>
          </a:p>
          <a:p>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28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&lt;</a:t>
            </a:r>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label for="</a:t>
            </a:r>
            <a:r>
              <a:rPr lang="fr-FR" sz="28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myField</a:t>
            </a:r>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"&gt;</a:t>
            </a:r>
            <a:r>
              <a:rPr lang="fr-FR" sz="28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Champ&amp;nbsp</a:t>
            </a:r>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;:&lt;/label&gt;</a:t>
            </a:r>
          </a:p>
          <a:p>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&lt;input type="</a:t>
            </a:r>
            <a:r>
              <a:rPr lang="fr-FR" sz="28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text</a:t>
            </a:r>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id="</a:t>
            </a:r>
            <a:r>
              <a:rPr lang="fr-FR" sz="28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myField</a:t>
            </a:r>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size="60"&gt;</a:t>
            </a:r>
          </a:p>
          <a:p>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&lt;</a:t>
            </a:r>
            <a:r>
              <a:rPr lang="fr-FR" sz="28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span</a:t>
            </a:r>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id="</a:t>
            </a:r>
            <a:r>
              <a:rPr lang="fr-FR" sz="28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myFieldError</a:t>
            </a:r>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"&gt;&lt;/</a:t>
            </a:r>
            <a:r>
              <a:rPr lang="fr-FR" sz="28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span</a:t>
            </a:r>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&gt;</a:t>
            </a:r>
          </a:p>
          <a:p>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&lt;/div&gt;</a:t>
            </a:r>
          </a:p>
          <a:p>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&lt;div&gt;</a:t>
            </a:r>
          </a:p>
          <a:p>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28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&lt;</a:t>
            </a:r>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input type="</a:t>
            </a:r>
            <a:r>
              <a:rPr lang="fr-FR" sz="28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submit</a:t>
            </a:r>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value="Envoyer"&gt;</a:t>
            </a:r>
          </a:p>
          <a:p>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endParaRPr lang="fr-FR" sz="3200" dirty="0"/>
          </a:p>
        </p:txBody>
      </p:sp>
    </p:spTree>
    <p:extLst>
      <p:ext uri="{BB962C8B-B14F-4D97-AF65-F5344CB8AC3E}">
        <p14:creationId xmlns:p14="http://schemas.microsoft.com/office/powerpoint/2010/main" val="209363078"/>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836712"/>
          </a:xfrm>
        </p:spPr>
        <p:style>
          <a:lnRef idx="0">
            <a:schemeClr val="accent3"/>
          </a:lnRef>
          <a:fillRef idx="3">
            <a:schemeClr val="accent3"/>
          </a:fillRef>
          <a:effectRef idx="3">
            <a:schemeClr val="accent3"/>
          </a:effectRef>
          <a:fontRef idx="minor">
            <a:schemeClr val="lt1"/>
          </a:fontRef>
        </p:style>
        <p:txBody>
          <a:bodyPr>
            <a:normAutofit/>
          </a:bodyPr>
          <a:lstStyle/>
          <a:p>
            <a:r>
              <a:rPr lang="fr-FR" sz="4000" b="1" dirty="0" smtClean="0">
                <a:effectLst>
                  <a:outerShdw blurRad="50800" dist="38100" dir="2700000" algn="tl" rotWithShape="0">
                    <a:srgbClr val="000000">
                      <a:alpha val="43000"/>
                    </a:srgbClr>
                  </a:outerShdw>
                </a:effectLst>
                <a:latin typeface="Optima"/>
                <a:cs typeface="Optima"/>
              </a:rPr>
              <a:t>Exercices</a:t>
            </a:r>
            <a:endParaRPr lang="fr-FR" sz="4000" b="1" dirty="0">
              <a:effectLst>
                <a:outerShdw blurRad="50800" dist="38100" dir="2700000" algn="tl" rotWithShape="0">
                  <a:srgbClr val="000000">
                    <a:alpha val="43000"/>
                  </a:srgbClr>
                </a:outerShdw>
              </a:effectLst>
              <a:latin typeface="Optima"/>
              <a:cs typeface="Optima"/>
            </a:endParaRPr>
          </a:p>
        </p:txBody>
      </p:sp>
      <p:sp>
        <p:nvSpPr>
          <p:cNvPr id="5" name="Rectangle 4"/>
          <p:cNvSpPr/>
          <p:nvPr/>
        </p:nvSpPr>
        <p:spPr>
          <a:xfrm>
            <a:off x="-180528" y="800837"/>
            <a:ext cx="9433048" cy="2677656"/>
          </a:xfrm>
          <a:prstGeom prst="rect">
            <a:avLst/>
          </a:prstGeom>
        </p:spPr>
        <p:txBody>
          <a:bodyPr wrap="square">
            <a:spAutoFit/>
          </a:bodyPr>
          <a:lstStyle/>
          <a:p>
            <a:r>
              <a:rPr lang="fr-FR" sz="28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&lt;</a:t>
            </a:r>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input type="</a:t>
            </a:r>
            <a:r>
              <a:rPr lang="fr-FR" sz="28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submit</a:t>
            </a:r>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value="Envoyer"&gt;</a:t>
            </a:r>
          </a:p>
          <a:p>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&lt;/div&gt;</a:t>
            </a:r>
          </a:p>
          <a:p>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&lt;/</a:t>
            </a:r>
            <a:r>
              <a:rPr lang="fr-FR" sz="28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form</a:t>
            </a:r>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&gt;</a:t>
            </a:r>
          </a:p>
          <a:p>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&lt;/div&gt;</a:t>
            </a:r>
          </a:p>
          <a:p>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&lt;/body&gt;</a:t>
            </a:r>
          </a:p>
          <a:p>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&lt;/html&gt;</a:t>
            </a:r>
            <a:endParaRPr lang="fr-FR" sz="3200" dirty="0"/>
          </a:p>
        </p:txBody>
      </p:sp>
    </p:spTree>
    <p:extLst>
      <p:ext uri="{BB962C8B-B14F-4D97-AF65-F5344CB8AC3E}">
        <p14:creationId xmlns:p14="http://schemas.microsoft.com/office/powerpoint/2010/main" val="30677657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980728"/>
          </a:xfrm>
        </p:spPr>
        <p:style>
          <a:lnRef idx="1">
            <a:schemeClr val="accent2"/>
          </a:lnRef>
          <a:fillRef idx="3">
            <a:schemeClr val="accent2"/>
          </a:fillRef>
          <a:effectRef idx="2">
            <a:schemeClr val="accent2"/>
          </a:effectRef>
          <a:fontRef idx="minor">
            <a:schemeClr val="lt1"/>
          </a:fontRef>
        </p:style>
        <p:txBody>
          <a:bodyPr>
            <a:normAutofit fontScale="90000"/>
          </a:bodyPr>
          <a:lstStyle/>
          <a:p>
            <a:r>
              <a:rPr lang="fr-FR" b="1" dirty="0" smtClean="0">
                <a:effectLst>
                  <a:outerShdw blurRad="50800" dist="38100" dir="2700000" algn="tl" rotWithShape="0">
                    <a:srgbClr val="000000">
                      <a:alpha val="43000"/>
                    </a:srgbClr>
                  </a:outerShdw>
                </a:effectLst>
                <a:latin typeface="Optima"/>
                <a:cs typeface="Optima"/>
              </a:rPr>
              <a:t/>
            </a:r>
            <a:br>
              <a:rPr lang="fr-FR" b="1" dirty="0" smtClean="0">
                <a:effectLst>
                  <a:outerShdw blurRad="50800" dist="38100" dir="2700000" algn="tl" rotWithShape="0">
                    <a:srgbClr val="000000">
                      <a:alpha val="43000"/>
                    </a:srgbClr>
                  </a:outerShdw>
                </a:effectLst>
                <a:latin typeface="Optima"/>
                <a:cs typeface="Optima"/>
              </a:rPr>
            </a:br>
            <a:r>
              <a:rPr lang="fr-FR" b="1" dirty="0">
                <a:effectLst>
                  <a:outerShdw blurRad="50800" dist="38100" dir="2700000" algn="tl" rotWithShape="0">
                    <a:srgbClr val="000000">
                      <a:alpha val="43000"/>
                    </a:srgbClr>
                  </a:outerShdw>
                </a:effectLst>
                <a:latin typeface="Optima"/>
                <a:cs typeface="Optima"/>
              </a:rPr>
              <a:t>Qu'est-ce que le </a:t>
            </a:r>
            <a:r>
              <a:rPr lang="fr-FR" b="1" dirty="0" err="1">
                <a:effectLst>
                  <a:outerShdw blurRad="50800" dist="38100" dir="2700000" algn="tl" rotWithShape="0">
                    <a:srgbClr val="000000">
                      <a:alpha val="43000"/>
                    </a:srgbClr>
                  </a:outerShdw>
                </a:effectLst>
                <a:latin typeface="Optima"/>
                <a:cs typeface="Optima"/>
              </a:rPr>
              <a:t>Javascript</a:t>
            </a:r>
            <a:r>
              <a:rPr lang="fr-FR" b="1" dirty="0">
                <a:effectLst>
                  <a:outerShdw blurRad="50800" dist="38100" dir="2700000" algn="tl" rotWithShape="0">
                    <a:srgbClr val="000000">
                      <a:alpha val="43000"/>
                    </a:srgbClr>
                  </a:outerShdw>
                </a:effectLst>
                <a:latin typeface="Optima"/>
                <a:cs typeface="Optima"/>
              </a:rPr>
              <a:t>?</a:t>
            </a:r>
            <a:br>
              <a:rPr lang="fr-FR" b="1" dirty="0">
                <a:effectLst>
                  <a:outerShdw blurRad="50800" dist="38100" dir="2700000" algn="tl" rotWithShape="0">
                    <a:srgbClr val="000000">
                      <a:alpha val="43000"/>
                    </a:srgbClr>
                  </a:outerShdw>
                </a:effectLst>
                <a:latin typeface="Optima"/>
                <a:cs typeface="Optima"/>
              </a:rPr>
            </a:br>
            <a:endParaRPr lang="fr-FR" b="1" dirty="0">
              <a:effectLst>
                <a:outerShdw blurRad="50800" dist="38100" dir="2700000" algn="tl" rotWithShape="0">
                  <a:srgbClr val="000000">
                    <a:alpha val="43000"/>
                  </a:srgbClr>
                </a:outerShdw>
              </a:effectLst>
              <a:latin typeface="Optima"/>
              <a:cs typeface="Optima"/>
            </a:endParaRPr>
          </a:p>
        </p:txBody>
      </p:sp>
      <p:sp>
        <p:nvSpPr>
          <p:cNvPr id="6" name="Rectangle 5"/>
          <p:cNvSpPr/>
          <p:nvPr/>
        </p:nvSpPr>
        <p:spPr>
          <a:xfrm>
            <a:off x="827584" y="1052736"/>
            <a:ext cx="8064896" cy="5493812"/>
          </a:xfrm>
          <a:prstGeom prst="rect">
            <a:avLst/>
          </a:prstGeom>
        </p:spPr>
        <p:txBody>
          <a:bodyPr wrap="square">
            <a:spAutoFit/>
          </a:bodyPr>
          <a:lstStyle/>
          <a:p>
            <a:pPr marL="342900" indent="-342900" algn="just">
              <a:buFont typeface="Arial" panose="020B0604020202020204" pitchFamily="34" charset="0"/>
              <a:buChar char="•"/>
            </a:pPr>
            <a:r>
              <a:rPr lang="fr-FR" sz="2700"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Il ne faut pas confondre JavaScript et Java. En effet contrairement au langage Java, le </a:t>
            </a:r>
            <a:r>
              <a:rPr lang="fr-FR" sz="2700" dirty="0" smtClean="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code </a:t>
            </a:r>
            <a:r>
              <a:rPr lang="fr-FR" sz="2700" dirty="0" err="1" smtClean="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Javascript</a:t>
            </a:r>
            <a:r>
              <a:rPr lang="fr-FR" sz="2700" dirty="0" smtClean="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2700"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est directement écrit dans la page HTML, c'est un langage peu évolué qui ne </a:t>
            </a:r>
            <a:r>
              <a:rPr lang="fr-FR" sz="2700" dirty="0" smtClean="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permet aucune </a:t>
            </a:r>
            <a:r>
              <a:rPr lang="fr-FR" sz="2700"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confidentialité au niveau des codes (ceux-ci sont effectivement visibles</a:t>
            </a:r>
            <a:r>
              <a:rPr lang="fr-FR" sz="2700" dirty="0" smtClean="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p>
          <a:p>
            <a:pPr marL="342900" indent="-342900" algn="just">
              <a:buFont typeface="Arial" panose="020B0604020202020204" pitchFamily="34" charset="0"/>
              <a:buChar char="•"/>
            </a:pPr>
            <a:endParaRPr lang="fr-FR" sz="2700" dirty="0" smtClean="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fr-FR" sz="2700"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D'autre part l'applet Java (le programme) a été préalablement compilée, et une machine </a:t>
            </a:r>
            <a:r>
              <a:rPr lang="fr-FR" sz="2700" dirty="0" smtClean="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virtuelle permettant </a:t>
            </a:r>
            <a:r>
              <a:rPr lang="fr-FR" sz="2700"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d'interpréter le </a:t>
            </a:r>
            <a:r>
              <a:rPr lang="fr-FR" sz="2700" dirty="0" err="1">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pseudo-code</a:t>
            </a:r>
            <a:r>
              <a:rPr lang="fr-FR" sz="2700"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doit être chargée en mémoire (du côté du client) à </a:t>
            </a:r>
            <a:r>
              <a:rPr lang="fr-FR" sz="2700" dirty="0" smtClean="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chaque chargement </a:t>
            </a:r>
            <a:r>
              <a:rPr lang="fr-FR" sz="2700"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de la page, d'où un important ralentissement pour les applets Java contrairement </a:t>
            </a:r>
            <a:r>
              <a:rPr lang="fr-FR" sz="2700" dirty="0" smtClean="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au JavaScript</a:t>
            </a:r>
            <a:r>
              <a:rPr lang="fr-FR" sz="2700"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endParaRPr lang="fr-FR" sz="2700" dirty="0" smtClean="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811220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980728"/>
          </a:xfrm>
        </p:spPr>
        <p:style>
          <a:lnRef idx="1">
            <a:schemeClr val="accent2"/>
          </a:lnRef>
          <a:fillRef idx="3">
            <a:schemeClr val="accent2"/>
          </a:fillRef>
          <a:effectRef idx="2">
            <a:schemeClr val="accent2"/>
          </a:effectRef>
          <a:fontRef idx="minor">
            <a:schemeClr val="lt1"/>
          </a:fontRef>
        </p:style>
        <p:txBody>
          <a:bodyPr>
            <a:normAutofit fontScale="90000"/>
          </a:bodyPr>
          <a:lstStyle/>
          <a:p>
            <a:r>
              <a:rPr lang="fr-FR" b="1" dirty="0" smtClean="0">
                <a:effectLst>
                  <a:outerShdw blurRad="50800" dist="38100" dir="2700000" algn="tl" rotWithShape="0">
                    <a:srgbClr val="000000">
                      <a:alpha val="43000"/>
                    </a:srgbClr>
                  </a:outerShdw>
                </a:effectLst>
                <a:latin typeface="Optima"/>
                <a:cs typeface="Optima"/>
              </a:rPr>
              <a:t/>
            </a:r>
            <a:br>
              <a:rPr lang="fr-FR" b="1" dirty="0" smtClean="0">
                <a:effectLst>
                  <a:outerShdw blurRad="50800" dist="38100" dir="2700000" algn="tl" rotWithShape="0">
                    <a:srgbClr val="000000">
                      <a:alpha val="43000"/>
                    </a:srgbClr>
                  </a:outerShdw>
                </a:effectLst>
                <a:latin typeface="Optima"/>
                <a:cs typeface="Optima"/>
              </a:rPr>
            </a:br>
            <a:r>
              <a:rPr lang="fr-FR" b="1" dirty="0">
                <a:effectLst>
                  <a:outerShdw blurRad="50800" dist="38100" dir="2700000" algn="tl" rotWithShape="0">
                    <a:srgbClr val="000000">
                      <a:alpha val="43000"/>
                    </a:srgbClr>
                  </a:outerShdw>
                </a:effectLst>
                <a:latin typeface="Optima"/>
                <a:cs typeface="Optima"/>
              </a:rPr>
              <a:t>Qu'est-ce que le </a:t>
            </a:r>
            <a:r>
              <a:rPr lang="fr-FR" b="1" dirty="0" err="1">
                <a:effectLst>
                  <a:outerShdw blurRad="50800" dist="38100" dir="2700000" algn="tl" rotWithShape="0">
                    <a:srgbClr val="000000">
                      <a:alpha val="43000"/>
                    </a:srgbClr>
                  </a:outerShdw>
                </a:effectLst>
                <a:latin typeface="Optima"/>
                <a:cs typeface="Optima"/>
              </a:rPr>
              <a:t>Javascript</a:t>
            </a:r>
            <a:r>
              <a:rPr lang="fr-FR" b="1" dirty="0">
                <a:effectLst>
                  <a:outerShdw blurRad="50800" dist="38100" dir="2700000" algn="tl" rotWithShape="0">
                    <a:srgbClr val="000000">
                      <a:alpha val="43000"/>
                    </a:srgbClr>
                  </a:outerShdw>
                </a:effectLst>
                <a:latin typeface="Optima"/>
                <a:cs typeface="Optima"/>
              </a:rPr>
              <a:t>?</a:t>
            </a:r>
            <a:br>
              <a:rPr lang="fr-FR" b="1" dirty="0">
                <a:effectLst>
                  <a:outerShdw blurRad="50800" dist="38100" dir="2700000" algn="tl" rotWithShape="0">
                    <a:srgbClr val="000000">
                      <a:alpha val="43000"/>
                    </a:srgbClr>
                  </a:outerShdw>
                </a:effectLst>
                <a:latin typeface="Optima"/>
                <a:cs typeface="Optima"/>
              </a:rPr>
            </a:br>
            <a:endParaRPr lang="fr-FR" b="1" dirty="0">
              <a:effectLst>
                <a:outerShdw blurRad="50800" dist="38100" dir="2700000" algn="tl" rotWithShape="0">
                  <a:srgbClr val="000000">
                    <a:alpha val="43000"/>
                  </a:srgbClr>
                </a:outerShdw>
              </a:effectLst>
              <a:latin typeface="Optima"/>
              <a:cs typeface="Optima"/>
            </a:endParaRPr>
          </a:p>
        </p:txBody>
      </p:sp>
      <p:sp>
        <p:nvSpPr>
          <p:cNvPr id="6" name="Rectangle 5"/>
          <p:cNvSpPr/>
          <p:nvPr/>
        </p:nvSpPr>
        <p:spPr>
          <a:xfrm>
            <a:off x="846297" y="1556792"/>
            <a:ext cx="8064896" cy="3416320"/>
          </a:xfrm>
          <a:prstGeom prst="rect">
            <a:avLst/>
          </a:prstGeom>
        </p:spPr>
        <p:txBody>
          <a:bodyPr wrap="square">
            <a:spAutoFit/>
          </a:bodyPr>
          <a:lstStyle/>
          <a:p>
            <a:pPr marL="342900" indent="-342900" algn="just">
              <a:buFont typeface="Arial" panose="020B0604020202020204" pitchFamily="34" charset="0"/>
              <a:buChar char="•"/>
            </a:pPr>
            <a:r>
              <a:rPr lang="fr-FR" sz="2700"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 </a:t>
            </a:r>
            <a:r>
              <a:rPr lang="fr-FR" sz="2700" dirty="0" err="1">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Javascript</a:t>
            </a:r>
            <a:r>
              <a:rPr lang="fr-FR" sz="2700"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est case sensitive (en français sensible à la casse), c'est-à-dire qu'il fait une </a:t>
            </a:r>
            <a:r>
              <a:rPr lang="fr-FR" sz="2700" dirty="0" smtClean="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différence entre </a:t>
            </a:r>
            <a:r>
              <a:rPr lang="fr-FR" sz="2700"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un nom de variable contenant ou non des majuscules. Ainsi la fonction bonjour(); n'est pas </a:t>
            </a:r>
            <a:r>
              <a:rPr lang="fr-FR" sz="2700" dirty="0" smtClean="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la même </a:t>
            </a:r>
            <a:r>
              <a:rPr lang="fr-FR" sz="2700"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fonction que Bonjour</a:t>
            </a:r>
            <a:r>
              <a:rPr lang="fr-FR" sz="2700" dirty="0" smtClean="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p>
          <a:p>
            <a:pPr algn="just"/>
            <a:endParaRPr lang="fr-FR" sz="2700"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fr-FR" sz="2700"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Enfin, comme en langage C, chaque instruction se termine par un point-virgule (;).</a:t>
            </a:r>
            <a:endParaRPr lang="fr-FR" sz="2700" dirty="0" smtClean="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055787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052736"/>
          </a:xfrm>
        </p:spPr>
        <p:style>
          <a:lnRef idx="2">
            <a:schemeClr val="accent1">
              <a:shade val="50000"/>
            </a:schemeClr>
          </a:lnRef>
          <a:fillRef idx="1">
            <a:schemeClr val="accent1"/>
          </a:fillRef>
          <a:effectRef idx="0">
            <a:schemeClr val="accent1"/>
          </a:effectRef>
          <a:fontRef idx="minor">
            <a:schemeClr val="lt1"/>
          </a:fontRef>
        </p:style>
        <p:txBody>
          <a:bodyPr>
            <a:noAutofit/>
          </a:bodyPr>
          <a:lstStyle/>
          <a:p>
            <a:r>
              <a:rPr lang="fr-FR" sz="3600" b="1" dirty="0" smtClean="0">
                <a:effectLst>
                  <a:outerShdw blurRad="50800" dist="38100" dir="2700000" algn="tl" rotWithShape="0">
                    <a:srgbClr val="000000">
                      <a:alpha val="43000"/>
                    </a:srgbClr>
                  </a:outerShdw>
                </a:effectLst>
                <a:latin typeface="Optima"/>
                <a:cs typeface="Optima"/>
              </a:rPr>
              <a:t/>
            </a:r>
            <a:br>
              <a:rPr lang="fr-FR" sz="3600" b="1" dirty="0" smtClean="0">
                <a:effectLst>
                  <a:outerShdw blurRad="50800" dist="38100" dir="2700000" algn="tl" rotWithShape="0">
                    <a:srgbClr val="000000">
                      <a:alpha val="43000"/>
                    </a:srgbClr>
                  </a:outerShdw>
                </a:effectLst>
                <a:latin typeface="Optima"/>
                <a:cs typeface="Optima"/>
              </a:rPr>
            </a:br>
            <a:r>
              <a:rPr lang="fr-FR" sz="3600" b="1" dirty="0">
                <a:effectLst>
                  <a:outerShdw blurRad="50800" dist="38100" dir="2700000" algn="tl" rotWithShape="0">
                    <a:srgbClr val="000000">
                      <a:alpha val="43000"/>
                    </a:srgbClr>
                  </a:outerShdw>
                </a:effectLst>
                <a:latin typeface="Optima"/>
                <a:cs typeface="Optima"/>
              </a:rPr>
              <a:t>A quoi ressemble un script?</a:t>
            </a:r>
            <a:br>
              <a:rPr lang="fr-FR" sz="3600" b="1" dirty="0">
                <a:effectLst>
                  <a:outerShdw blurRad="50800" dist="38100" dir="2700000" algn="tl" rotWithShape="0">
                    <a:srgbClr val="000000">
                      <a:alpha val="43000"/>
                    </a:srgbClr>
                  </a:outerShdw>
                </a:effectLst>
                <a:latin typeface="Optima"/>
                <a:cs typeface="Optima"/>
              </a:rPr>
            </a:br>
            <a:endParaRPr lang="fr-FR" sz="3600" b="1" dirty="0">
              <a:effectLst>
                <a:outerShdw blurRad="50800" dist="38100" dir="2700000" algn="tl" rotWithShape="0">
                  <a:srgbClr val="000000">
                    <a:alpha val="43000"/>
                  </a:srgbClr>
                </a:outerShdw>
              </a:effectLst>
              <a:latin typeface="Optima"/>
              <a:cs typeface="Optima"/>
            </a:endParaRPr>
          </a:p>
        </p:txBody>
      </p:sp>
      <p:sp>
        <p:nvSpPr>
          <p:cNvPr id="6" name="Rectangle 5"/>
          <p:cNvSpPr/>
          <p:nvPr/>
        </p:nvSpPr>
        <p:spPr>
          <a:xfrm>
            <a:off x="816904" y="908720"/>
            <a:ext cx="8316416" cy="5868786"/>
          </a:xfrm>
          <a:prstGeom prst="rect">
            <a:avLst/>
          </a:prstGeom>
        </p:spPr>
        <p:txBody>
          <a:bodyPr wrap="square">
            <a:spAutoFit/>
          </a:bodyPr>
          <a:lstStyle/>
          <a:p>
            <a:pPr algn="just">
              <a:lnSpc>
                <a:spcPct val="150000"/>
              </a:lnSpc>
            </a:pPr>
            <a:r>
              <a:rPr lang="fr-FR" sz="2300" dirty="0">
                <a:solidFill>
                  <a:srgbClr val="000000"/>
                </a:solidFill>
                <a:latin typeface="Times New Roman" panose="02020603050405020304" pitchFamily="18" charset="0"/>
                <a:cs typeface="Times New Roman" panose="02020603050405020304" pitchFamily="18" charset="0"/>
              </a:rPr>
              <a:t>JavaScript est </a:t>
            </a:r>
            <a:r>
              <a:rPr lang="fr-FR" sz="2300" dirty="0" smtClean="0">
                <a:solidFill>
                  <a:srgbClr val="000000"/>
                </a:solidFill>
                <a:latin typeface="Times New Roman" panose="02020603050405020304" pitchFamily="18" charset="0"/>
                <a:cs typeface="Times New Roman" panose="02020603050405020304" pitchFamily="18" charset="0"/>
              </a:rPr>
              <a:t>:</a:t>
            </a:r>
            <a:endParaRPr lang="fr-FR" sz="2300" dirty="0">
              <a:solidFill>
                <a:srgbClr val="000000"/>
              </a:solidFill>
              <a:latin typeface="Times New Roman" panose="02020603050405020304" pitchFamily="18" charset="0"/>
              <a:cs typeface="Times New Roman" panose="02020603050405020304" pitchFamily="18" charset="0"/>
            </a:endParaRPr>
          </a:p>
          <a:p>
            <a:pPr marL="342900" indent="-342900" algn="just">
              <a:lnSpc>
                <a:spcPct val="150000"/>
              </a:lnSpc>
              <a:buFont typeface="Arial" panose="020B0604020202020204" pitchFamily="34" charset="0"/>
              <a:buChar char="•"/>
            </a:pPr>
            <a:r>
              <a:rPr lang="fr-FR" sz="2300" dirty="0">
                <a:solidFill>
                  <a:srgbClr val="000000"/>
                </a:solidFill>
                <a:latin typeface="Times New Roman" panose="02020603050405020304" pitchFamily="18" charset="0"/>
                <a:cs typeface="Times New Roman" panose="02020603050405020304" pitchFamily="18" charset="0"/>
              </a:rPr>
              <a:t> </a:t>
            </a:r>
            <a:r>
              <a:rPr lang="fr-FR" sz="2300" dirty="0" smtClean="0">
                <a:solidFill>
                  <a:srgbClr val="000000"/>
                </a:solidFill>
                <a:latin typeface="Times New Roman" panose="02020603050405020304" pitchFamily="18" charset="0"/>
                <a:cs typeface="Times New Roman" panose="02020603050405020304" pitchFamily="18" charset="0"/>
              </a:rPr>
              <a:t>Un </a:t>
            </a:r>
            <a:r>
              <a:rPr lang="fr-FR" sz="2300" dirty="0">
                <a:solidFill>
                  <a:srgbClr val="000000"/>
                </a:solidFill>
                <a:latin typeface="Times New Roman" panose="02020603050405020304" pitchFamily="18" charset="0"/>
                <a:cs typeface="Times New Roman" panose="02020603050405020304" pitchFamily="18" charset="0"/>
              </a:rPr>
              <a:t>langage de programmation impératif : ses programmes (les scripts) sont constitués d'instructions, d'ordres, exécutés les uns à la suite des autres ;</a:t>
            </a:r>
          </a:p>
          <a:p>
            <a:pPr marL="342900" indent="-342900" algn="just">
              <a:lnSpc>
                <a:spcPct val="150000"/>
              </a:lnSpc>
              <a:buFont typeface="Arial" panose="020B0604020202020204" pitchFamily="34" charset="0"/>
              <a:buChar char="•"/>
            </a:pPr>
            <a:r>
              <a:rPr lang="fr-FR" sz="2300" dirty="0" smtClean="0">
                <a:solidFill>
                  <a:srgbClr val="000000"/>
                </a:solidFill>
                <a:latin typeface="Times New Roman" panose="02020603050405020304" pitchFamily="18" charset="0"/>
                <a:cs typeface="Times New Roman" panose="02020603050405020304" pitchFamily="18" charset="0"/>
              </a:rPr>
              <a:t>Interprété </a:t>
            </a:r>
            <a:r>
              <a:rPr lang="fr-FR" sz="2300" dirty="0">
                <a:solidFill>
                  <a:srgbClr val="000000"/>
                </a:solidFill>
                <a:latin typeface="Times New Roman" panose="02020603050405020304" pitchFamily="18" charset="0"/>
                <a:cs typeface="Times New Roman" panose="02020603050405020304" pitchFamily="18" charset="0"/>
              </a:rPr>
              <a:t>par le navigateur : les programmes ou instructions JavaScript sont intégrés dans les fichiers HTML et lus puis appliqués par le navigateur au fur et à mesure (ces programmes sont appelés scripts pour cette raison) </a:t>
            </a:r>
            <a:r>
              <a:rPr lang="fr-FR" sz="2300" dirty="0" smtClean="0">
                <a:solidFill>
                  <a:srgbClr val="000000"/>
                </a:solidFill>
                <a:latin typeface="Times New Roman" panose="02020603050405020304" pitchFamily="18" charset="0"/>
                <a:cs typeface="Times New Roman" panose="02020603050405020304" pitchFamily="18" charset="0"/>
              </a:rPr>
              <a:t>;</a:t>
            </a:r>
          </a:p>
          <a:p>
            <a:pPr marL="342900" indent="-342900" algn="just">
              <a:lnSpc>
                <a:spcPct val="150000"/>
              </a:lnSpc>
              <a:buFont typeface="Arial" panose="020B0604020202020204" pitchFamily="34" charset="0"/>
              <a:buChar char="•"/>
            </a:pPr>
            <a:r>
              <a:rPr lang="fr-FR" sz="2300" dirty="0" smtClean="0">
                <a:solidFill>
                  <a:srgbClr val="000000"/>
                </a:solidFill>
                <a:latin typeface="Times New Roman" panose="02020603050405020304" pitchFamily="18" charset="0"/>
                <a:cs typeface="Times New Roman" panose="02020603050405020304" pitchFamily="18" charset="0"/>
              </a:rPr>
              <a:t>Couplé </a:t>
            </a:r>
            <a:r>
              <a:rPr lang="fr-FR" sz="2300" dirty="0">
                <a:solidFill>
                  <a:srgbClr val="000000"/>
                </a:solidFill>
                <a:latin typeface="Times New Roman" panose="02020603050405020304" pitchFamily="18" charset="0"/>
                <a:cs typeface="Times New Roman" panose="02020603050405020304" pitchFamily="18" charset="0"/>
              </a:rPr>
              <a:t>avec le document HTML : tous les éléments de la page, ainsi que les événements qui les concernent, sont accessibles par JavaScript.</a:t>
            </a:r>
          </a:p>
        </p:txBody>
      </p:sp>
    </p:spTree>
    <p:extLst>
      <p:ext uri="{BB962C8B-B14F-4D97-AF65-F5344CB8AC3E}">
        <p14:creationId xmlns:p14="http://schemas.microsoft.com/office/powerpoint/2010/main" val="24728693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052736"/>
          </a:xfrm>
        </p:spPr>
        <p:style>
          <a:lnRef idx="2">
            <a:schemeClr val="accent1">
              <a:shade val="50000"/>
            </a:schemeClr>
          </a:lnRef>
          <a:fillRef idx="1">
            <a:schemeClr val="accent1"/>
          </a:fillRef>
          <a:effectRef idx="0">
            <a:schemeClr val="accent1"/>
          </a:effectRef>
          <a:fontRef idx="minor">
            <a:schemeClr val="lt1"/>
          </a:fontRef>
        </p:style>
        <p:txBody>
          <a:bodyPr>
            <a:noAutofit/>
          </a:bodyPr>
          <a:lstStyle/>
          <a:p>
            <a:r>
              <a:rPr lang="fr-FR" sz="3600" b="1" dirty="0" smtClean="0">
                <a:effectLst>
                  <a:outerShdw blurRad="50800" dist="38100" dir="2700000" algn="tl" rotWithShape="0">
                    <a:srgbClr val="000000">
                      <a:alpha val="43000"/>
                    </a:srgbClr>
                  </a:outerShdw>
                </a:effectLst>
                <a:latin typeface="Optima"/>
                <a:cs typeface="Optima"/>
              </a:rPr>
              <a:t/>
            </a:r>
            <a:br>
              <a:rPr lang="fr-FR" sz="3600" b="1" dirty="0" smtClean="0">
                <a:effectLst>
                  <a:outerShdw blurRad="50800" dist="38100" dir="2700000" algn="tl" rotWithShape="0">
                    <a:srgbClr val="000000">
                      <a:alpha val="43000"/>
                    </a:srgbClr>
                  </a:outerShdw>
                </a:effectLst>
                <a:latin typeface="Optima"/>
                <a:cs typeface="Optima"/>
              </a:rPr>
            </a:br>
            <a:r>
              <a:rPr lang="fr-FR" sz="3600" b="1" dirty="0">
                <a:effectLst>
                  <a:outerShdw blurRad="50800" dist="38100" dir="2700000" algn="tl" rotWithShape="0">
                    <a:srgbClr val="000000">
                      <a:alpha val="43000"/>
                    </a:srgbClr>
                  </a:outerShdw>
                </a:effectLst>
                <a:latin typeface="Optima"/>
                <a:cs typeface="Optima"/>
              </a:rPr>
              <a:t>A quoi ressemble un script?</a:t>
            </a:r>
            <a:br>
              <a:rPr lang="fr-FR" sz="3600" b="1" dirty="0">
                <a:effectLst>
                  <a:outerShdw blurRad="50800" dist="38100" dir="2700000" algn="tl" rotWithShape="0">
                    <a:srgbClr val="000000">
                      <a:alpha val="43000"/>
                    </a:srgbClr>
                  </a:outerShdw>
                </a:effectLst>
                <a:latin typeface="Optima"/>
                <a:cs typeface="Optima"/>
              </a:rPr>
            </a:br>
            <a:endParaRPr lang="fr-FR" sz="3600" b="1" dirty="0">
              <a:effectLst>
                <a:outerShdw blurRad="50800" dist="38100" dir="2700000" algn="tl" rotWithShape="0">
                  <a:srgbClr val="000000">
                    <a:alpha val="43000"/>
                  </a:srgbClr>
                </a:outerShdw>
              </a:effectLst>
              <a:latin typeface="Optima"/>
              <a:cs typeface="Optima"/>
            </a:endParaRPr>
          </a:p>
        </p:txBody>
      </p:sp>
      <p:sp>
        <p:nvSpPr>
          <p:cNvPr id="6" name="Rectangle 5"/>
          <p:cNvSpPr/>
          <p:nvPr/>
        </p:nvSpPr>
        <p:spPr>
          <a:xfrm>
            <a:off x="827584" y="1124744"/>
            <a:ext cx="8316416" cy="3416320"/>
          </a:xfrm>
          <a:prstGeom prst="rect">
            <a:avLst/>
          </a:prstGeom>
        </p:spPr>
        <p:txBody>
          <a:bodyPr wrap="square">
            <a:spAutoFit/>
          </a:bodyPr>
          <a:lstStyle/>
          <a:p>
            <a:pPr algn="just">
              <a:lnSpc>
                <a:spcPct val="150000"/>
              </a:lnSpc>
            </a:pPr>
            <a:r>
              <a:rPr lang="fr-FR" sz="2400" dirty="0">
                <a:solidFill>
                  <a:srgbClr val="000000"/>
                </a:solidFill>
                <a:latin typeface="Times New Roman" panose="02020603050405020304" pitchFamily="18" charset="0"/>
                <a:cs typeface="Times New Roman" panose="02020603050405020304" pitchFamily="18" charset="0"/>
              </a:rPr>
              <a:t>Un script est une portion de code qui vient s'insérer dans une page HTML. Le code du script </a:t>
            </a:r>
            <a:r>
              <a:rPr lang="fr-FR" sz="2400" dirty="0" smtClean="0">
                <a:solidFill>
                  <a:srgbClr val="000000"/>
                </a:solidFill>
                <a:latin typeface="Times New Roman" panose="02020603050405020304" pitchFamily="18" charset="0"/>
                <a:cs typeface="Times New Roman" panose="02020603050405020304" pitchFamily="18" charset="0"/>
              </a:rPr>
              <a:t>n'est toutefois </a:t>
            </a:r>
            <a:r>
              <a:rPr lang="fr-FR" sz="2400" dirty="0">
                <a:solidFill>
                  <a:srgbClr val="000000"/>
                </a:solidFill>
                <a:latin typeface="Times New Roman" panose="02020603050405020304" pitchFamily="18" charset="0"/>
                <a:cs typeface="Times New Roman" panose="02020603050405020304" pitchFamily="18" charset="0"/>
              </a:rPr>
              <a:t>pas visible dans la fenêtre du navigateur car il est compris entre des balises (ou </a:t>
            </a:r>
            <a:r>
              <a:rPr lang="fr-FR" sz="2400" dirty="0" smtClean="0">
                <a:solidFill>
                  <a:srgbClr val="000000"/>
                </a:solidFill>
                <a:latin typeface="Times New Roman" panose="02020603050405020304" pitchFamily="18" charset="0"/>
                <a:cs typeface="Times New Roman" panose="02020603050405020304" pitchFamily="18" charset="0"/>
              </a:rPr>
              <a:t>tags) spécifiques </a:t>
            </a:r>
            <a:r>
              <a:rPr lang="fr-FR" sz="2400" dirty="0">
                <a:solidFill>
                  <a:srgbClr val="000000"/>
                </a:solidFill>
                <a:latin typeface="Times New Roman" panose="02020603050405020304" pitchFamily="18" charset="0"/>
                <a:cs typeface="Times New Roman" panose="02020603050405020304" pitchFamily="18" charset="0"/>
              </a:rPr>
              <a:t>qui signalent au navigateur qu'il s'agit d'un script écrit en langage JavaScript.</a:t>
            </a:r>
          </a:p>
          <a:p>
            <a:pPr algn="just">
              <a:lnSpc>
                <a:spcPct val="150000"/>
              </a:lnSpc>
            </a:pPr>
            <a:r>
              <a:rPr lang="fr-FR" sz="2400" dirty="0">
                <a:solidFill>
                  <a:srgbClr val="000000"/>
                </a:solidFill>
                <a:latin typeface="Times New Roman" panose="02020603050405020304" pitchFamily="18" charset="0"/>
                <a:cs typeface="Times New Roman" panose="02020603050405020304" pitchFamily="18" charset="0"/>
              </a:rPr>
              <a:t>Les balises annonçant un code </a:t>
            </a:r>
            <a:r>
              <a:rPr lang="fr-FR" sz="2400" dirty="0" err="1">
                <a:solidFill>
                  <a:srgbClr val="000000"/>
                </a:solidFill>
                <a:latin typeface="Times New Roman" panose="02020603050405020304" pitchFamily="18" charset="0"/>
                <a:cs typeface="Times New Roman" panose="02020603050405020304" pitchFamily="18" charset="0"/>
              </a:rPr>
              <a:t>Javascript</a:t>
            </a:r>
            <a:r>
              <a:rPr lang="fr-FR" sz="2400" dirty="0">
                <a:solidFill>
                  <a:srgbClr val="000000"/>
                </a:solidFill>
                <a:latin typeface="Times New Roman" panose="02020603050405020304" pitchFamily="18" charset="0"/>
                <a:cs typeface="Times New Roman" panose="02020603050405020304" pitchFamily="18" charset="0"/>
              </a:rPr>
              <a:t> sont les suivantes:</a:t>
            </a:r>
            <a:endParaRPr lang="fr-FR" sz="2400" dirty="0">
              <a:latin typeface="Times New Roman" panose="02020603050405020304" pitchFamily="18" charset="0"/>
              <a:cs typeface="Times New Roman" panose="02020603050405020304" pitchFamily="18" charset="0"/>
            </a:endParaRPr>
          </a:p>
        </p:txBody>
      </p:sp>
      <p:sp>
        <p:nvSpPr>
          <p:cNvPr id="3" name="Rectangle 2"/>
          <p:cNvSpPr/>
          <p:nvPr/>
        </p:nvSpPr>
        <p:spPr>
          <a:xfrm>
            <a:off x="2832634" y="4797152"/>
            <a:ext cx="4572000" cy="923330"/>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r>
              <a:rPr lang="fr-FR" dirty="0">
                <a:solidFill>
                  <a:srgbClr val="000000"/>
                </a:solidFill>
              </a:rPr>
              <a:t>&lt;SCRIPT </a:t>
            </a:r>
            <a:r>
              <a:rPr lang="fr-FR" dirty="0" err="1">
                <a:solidFill>
                  <a:srgbClr val="000000"/>
                </a:solidFill>
              </a:rPr>
              <a:t>language</a:t>
            </a:r>
            <a:r>
              <a:rPr lang="fr-FR" dirty="0">
                <a:solidFill>
                  <a:srgbClr val="000000"/>
                </a:solidFill>
              </a:rPr>
              <a:t>="</a:t>
            </a:r>
            <a:r>
              <a:rPr lang="fr-FR" dirty="0" err="1">
                <a:solidFill>
                  <a:srgbClr val="000000"/>
                </a:solidFill>
              </a:rPr>
              <a:t>Javascript</a:t>
            </a:r>
            <a:r>
              <a:rPr lang="fr-FR" dirty="0">
                <a:solidFill>
                  <a:srgbClr val="000000"/>
                </a:solidFill>
              </a:rPr>
              <a:t>"&gt;</a:t>
            </a:r>
            <a:br>
              <a:rPr lang="fr-FR" dirty="0">
                <a:solidFill>
                  <a:srgbClr val="000000"/>
                </a:solidFill>
              </a:rPr>
            </a:br>
            <a:r>
              <a:rPr lang="fr-FR" dirty="0">
                <a:solidFill>
                  <a:srgbClr val="000000"/>
                </a:solidFill>
              </a:rPr>
              <a:t>Placez ici le code de votre script</a:t>
            </a:r>
            <a:br>
              <a:rPr lang="fr-FR" dirty="0">
                <a:solidFill>
                  <a:srgbClr val="000000"/>
                </a:solidFill>
              </a:rPr>
            </a:br>
            <a:r>
              <a:rPr lang="fr-FR" dirty="0">
                <a:solidFill>
                  <a:srgbClr val="000000"/>
                </a:solidFill>
              </a:rPr>
              <a:t>&lt;SCRIPT</a:t>
            </a:r>
            <a:r>
              <a:rPr lang="fr-FR" dirty="0" smtClean="0">
                <a:solidFill>
                  <a:srgbClr val="000000"/>
                </a:solidFill>
              </a:rPr>
              <a:t>&gt;</a:t>
            </a:r>
            <a:endParaRPr lang="fr-FR" dirty="0"/>
          </a:p>
        </p:txBody>
      </p:sp>
    </p:spTree>
    <p:extLst>
      <p:ext uri="{BB962C8B-B14F-4D97-AF65-F5344CB8AC3E}">
        <p14:creationId xmlns:p14="http://schemas.microsoft.com/office/powerpoint/2010/main" val="86370582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rmique">
  <a:themeElements>
    <a:clrScheme name="thermique">
      <a:dk1>
        <a:srgbClr val="4D5B6B"/>
      </a:dk1>
      <a:lt1>
        <a:srgbClr val="FFFFFF"/>
      </a:lt1>
      <a:dk2>
        <a:srgbClr val="675D59"/>
      </a:dk2>
      <a:lt2>
        <a:srgbClr val="E8DED8"/>
      </a:lt2>
      <a:accent1>
        <a:srgbClr val="FF7605"/>
      </a:accent1>
      <a:accent2>
        <a:srgbClr val="7F7F7F"/>
      </a:accent2>
      <a:accent3>
        <a:srgbClr val="7F5185"/>
      </a:accent3>
      <a:accent4>
        <a:srgbClr val="89AAD3"/>
      </a:accent4>
      <a:accent5>
        <a:srgbClr val="8F5B4B"/>
      </a:accent5>
      <a:accent6>
        <a:srgbClr val="C84340"/>
      </a:accent6>
      <a:hlink>
        <a:srgbClr val="89AAD3"/>
      </a:hlink>
      <a:folHlink>
        <a:srgbClr val="795185"/>
      </a:folHlink>
    </a:clrScheme>
    <a:fontScheme name="thermique">
      <a:maj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ermiqu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15875" cap="flat" cmpd="sng" algn="ctr">
          <a:solidFill>
            <a:schemeClr val="phClr"/>
          </a:solidFill>
          <a:prstDash val="solid"/>
        </a:ln>
        <a:ln w="3175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63500" dist="38100" dir="8100000" rotWithShape="0">
              <a:srgbClr val="000000">
                <a:alpha val="45000"/>
              </a:srgbClr>
            </a:outerShdw>
          </a:effectLst>
        </a:effectStyle>
        <a:effectStyle>
          <a:effectLst>
            <a:outerShdw blurRad="101600" dist="63500" dir="8100000" rotWithShape="0">
              <a:srgbClr val="000000">
                <a:alpha val="40000"/>
              </a:srgbClr>
            </a:outerShdw>
          </a:effectLst>
          <a:scene3d>
            <a:camera prst="orthographicFront">
              <a:rot lat="0" lon="0" rev="0"/>
            </a:camera>
            <a:lightRig rig="threePt" dir="t">
              <a:rot lat="0" lon="0" rev="3000000"/>
            </a:lightRig>
          </a:scene3d>
          <a:sp3d>
            <a:bevelT h="19050"/>
          </a:sp3d>
        </a:effectStyle>
      </a:effectStyleLst>
      <a:bgFillStyleLst>
        <a:solidFill>
          <a:schemeClr val="phClr"/>
        </a:solidFill>
        <a:gradFill rotWithShape="1">
          <a:gsLst>
            <a:gs pos="0">
              <a:schemeClr val="phClr">
                <a:tint val="100000"/>
                <a:lumMod val="125000"/>
              </a:schemeClr>
            </a:gs>
            <a:gs pos="55000">
              <a:schemeClr val="phClr">
                <a:shade val="100000"/>
                <a:satMod val="100000"/>
                <a:lumMod val="100000"/>
              </a:schemeClr>
            </a:gs>
            <a:gs pos="100000">
              <a:schemeClr val="phClr">
                <a:shade val="90000"/>
                <a:satMod val="300000"/>
                <a:lumMod val="95000"/>
              </a:schemeClr>
            </a:gs>
          </a:gsLst>
          <a:lin ang="5400000" scaled="0"/>
        </a:gradFill>
        <a:blipFill>
          <a:blip xmlns:r="http://schemas.openxmlformats.org/officeDocument/2006/relationships" r:embed="rId1">
            <a:duotone>
              <a:schemeClr val="phClr">
                <a:shade val="80000"/>
              </a:schemeClr>
              <a:schemeClr val="phClr">
                <a:tint val="98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2_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3_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4991</TotalTime>
  <Words>3214</Words>
  <Application>Microsoft Office PowerPoint</Application>
  <PresentationFormat>Affichage à l'écran (4:3)</PresentationFormat>
  <Paragraphs>325</Paragraphs>
  <Slides>51</Slides>
  <Notes>0</Notes>
  <HiddenSlides>0</HiddenSlides>
  <MMClips>0</MMClips>
  <ScaleCrop>false</ScaleCrop>
  <HeadingPairs>
    <vt:vector size="4" baseType="variant">
      <vt:variant>
        <vt:lpstr>Thème</vt:lpstr>
      </vt:variant>
      <vt:variant>
        <vt:i4>4</vt:i4>
      </vt:variant>
      <vt:variant>
        <vt:lpstr>Titres des diapositives</vt:lpstr>
      </vt:variant>
      <vt:variant>
        <vt:i4>51</vt:i4>
      </vt:variant>
    </vt:vector>
  </HeadingPairs>
  <TitlesOfParts>
    <vt:vector size="55" baseType="lpstr">
      <vt:lpstr>thermique</vt:lpstr>
      <vt:lpstr>Thème Office</vt:lpstr>
      <vt:lpstr>2_Thème Office</vt:lpstr>
      <vt:lpstr>3_Thème Office</vt:lpstr>
      <vt:lpstr>Présentation PowerPoint</vt:lpstr>
      <vt:lpstr>Principes et intérêt de la programmation côté client</vt:lpstr>
      <vt:lpstr>Principes et intérêt de la programmation côté client</vt:lpstr>
      <vt:lpstr>Principe</vt:lpstr>
      <vt:lpstr> Qu'est-ce que le Javascript? </vt:lpstr>
      <vt:lpstr> Qu'est-ce que le Javascript? </vt:lpstr>
      <vt:lpstr> Qu'est-ce que le Javascript? </vt:lpstr>
      <vt:lpstr> A quoi ressemble un script? </vt:lpstr>
      <vt:lpstr> A quoi ressemble un script? </vt:lpstr>
      <vt:lpstr>À quel emplacement insérer le Javascript dans votre page HTML?</vt:lpstr>
      <vt:lpstr>À quel emplacement insérer le Javascript dans votre page HTML?</vt:lpstr>
      <vt:lpstr>À quel emplacement insérer le Javascript dans votre page HTML?</vt:lpstr>
      <vt:lpstr>À quel emplacement insérer le Javascript dans votre page HTML?</vt:lpstr>
      <vt:lpstr>À quel emplacement insérer le Javascript dans votre page HTML?</vt:lpstr>
      <vt:lpstr>Un premier script élémentaire en Javascript</vt:lpstr>
      <vt:lpstr>Un premier script élémentaire en Javascript</vt:lpstr>
      <vt:lpstr>Les instructions</vt:lpstr>
      <vt:lpstr>Les instructions</vt:lpstr>
      <vt:lpstr>Les instructions</vt:lpstr>
      <vt:lpstr>Identificateurs, variables et expressions</vt:lpstr>
      <vt:lpstr>Identificateurs, variables et expressions</vt:lpstr>
      <vt:lpstr>Identificateurs, variables et expressions</vt:lpstr>
      <vt:lpstr>Identificateurs, variables et expressions</vt:lpstr>
      <vt:lpstr>Constantes et fonctions en Javascript</vt:lpstr>
      <vt:lpstr>Constantes et fonctions en Javascript</vt:lpstr>
      <vt:lpstr>Constantes et fonctions en Javascript</vt:lpstr>
      <vt:lpstr>Identificateurs, variables et expressions</vt:lpstr>
      <vt:lpstr>Variables, affectations</vt:lpstr>
      <vt:lpstr>Chaîne de caractères (string)</vt:lpstr>
      <vt:lpstr>Comparaisons</vt:lpstr>
      <vt:lpstr>Conditionnelle</vt:lpstr>
      <vt:lpstr>Conditionnelle</vt:lpstr>
      <vt:lpstr>Boucles</vt:lpstr>
      <vt:lpstr>Objets, propriétés, méthodes</vt:lpstr>
      <vt:lpstr>Objets, propriétés, méthodes</vt:lpstr>
      <vt:lpstr>Objets, propriétés, méthodes</vt:lpstr>
      <vt:lpstr>Objets, propriétés, méthodes</vt:lpstr>
      <vt:lpstr>Objets GLOBAUX</vt:lpstr>
      <vt:lpstr>Objets GLOBAUX</vt:lpstr>
      <vt:lpstr>Objets GLOBAUX</vt:lpstr>
      <vt:lpstr>Objets GLOBAUX</vt:lpstr>
      <vt:lpstr>Objets GLOBAUX</vt:lpstr>
      <vt:lpstr>Exercices</vt:lpstr>
      <vt:lpstr>Exercices</vt:lpstr>
      <vt:lpstr>Exercices</vt:lpstr>
      <vt:lpstr>Exercices</vt:lpstr>
      <vt:lpstr>Exercices</vt:lpstr>
      <vt:lpstr>Exercices</vt:lpstr>
      <vt:lpstr>Exercices</vt:lpstr>
      <vt:lpstr>Exercices</vt:lpstr>
      <vt:lpstr>Exercices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Toufik</dc:creator>
  <cp:lastModifiedBy>Dr.Toufik Hafs </cp:lastModifiedBy>
  <cp:revision>199</cp:revision>
  <dcterms:created xsi:type="dcterms:W3CDTF">2017-02-14T18:50:07Z</dcterms:created>
  <dcterms:modified xsi:type="dcterms:W3CDTF">2017-12-11T22:06:47Z</dcterms:modified>
</cp:coreProperties>
</file>