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2" r:id="rId1"/>
    <p:sldMasterId id="2147484036" r:id="rId2"/>
  </p:sldMasterIdLst>
  <p:notesMasterIdLst>
    <p:notesMasterId r:id="rId17"/>
  </p:notesMasterIdLst>
  <p:sldIdLst>
    <p:sldId id="256" r:id="rId3"/>
    <p:sldId id="484" r:id="rId4"/>
    <p:sldId id="573" r:id="rId5"/>
    <p:sldId id="574" r:id="rId6"/>
    <p:sldId id="575" r:id="rId7"/>
    <p:sldId id="576" r:id="rId8"/>
    <p:sldId id="577" r:id="rId9"/>
    <p:sldId id="578" r:id="rId10"/>
    <p:sldId id="580" r:id="rId11"/>
    <p:sldId id="581" r:id="rId12"/>
    <p:sldId id="582" r:id="rId13"/>
    <p:sldId id="583" r:id="rId14"/>
    <p:sldId id="585" r:id="rId15"/>
    <p:sldId id="586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3630" autoAdjust="0"/>
  </p:normalViewPr>
  <p:slideViewPr>
    <p:cSldViewPr>
      <p:cViewPr>
        <p:scale>
          <a:sx n="70" d="100"/>
          <a:sy n="70" d="100"/>
        </p:scale>
        <p:origin x="-1386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CE43A-5397-43E0-91A7-85B3CEF06405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97A7F-3B26-441F-81CB-53DF517248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798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98575" y="801688"/>
            <a:ext cx="4262438" cy="319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29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721" y="4360239"/>
            <a:ext cx="5028558" cy="386612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346227-A944-415B-80A6-4E50FC527388}" type="slidenum">
              <a:rPr lang="fr-FR" altLang="fr-FR"/>
              <a:pPr/>
              <a:t>11</a:t>
            </a:fld>
            <a:endParaRPr lang="fr-FR" altLang="fr-FR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631C10-9B7F-423D-8D14-F1C3E67F3FBF}" type="slidenum">
              <a:rPr lang="fr-FR" altLang="fr-FR"/>
              <a:pPr/>
              <a:t>12</a:t>
            </a:fld>
            <a:endParaRPr lang="fr-FR" altLang="fr-FR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718EC0-FA15-4C91-8D03-8A48D7487AFB}" type="slidenum">
              <a:rPr lang="fr-FR" altLang="fr-FR"/>
              <a:pPr/>
              <a:t>13</a:t>
            </a:fld>
            <a:endParaRPr lang="fr-FR" altLang="fr-FR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15295E-A78D-4899-B757-63B1C32421DA}" type="slidenum">
              <a:rPr lang="fr-FR" altLang="fr-FR"/>
              <a:pPr/>
              <a:t>14</a:t>
            </a:fld>
            <a:endParaRPr lang="fr-FR" altLang="fr-FR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70EC56-CF7F-4AB5-B2DC-22C3F5F83B2C}" type="slidenum">
              <a:rPr lang="fr-FR" altLang="fr-FR"/>
              <a:pPr/>
              <a:t>3</a:t>
            </a:fld>
            <a:endParaRPr lang="fr-FR" altLang="fr-FR"/>
          </a:p>
        </p:txBody>
      </p:sp>
      <p:sp>
        <p:nvSpPr>
          <p:cNvPr id="931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14E174-CADD-4E33-B5EE-E5823EC73B0C}" type="slidenum">
              <a:rPr lang="fr-FR" altLang="fr-FR"/>
              <a:pPr/>
              <a:t>4</a:t>
            </a:fld>
            <a:endParaRPr lang="fr-FR" altLang="fr-FR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91E723-5278-4B83-872C-443F76F542AD}" type="slidenum">
              <a:rPr lang="fr-FR" altLang="fr-FR"/>
              <a:pPr/>
              <a:t>5</a:t>
            </a:fld>
            <a:endParaRPr lang="fr-FR" altLang="fr-FR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FC349A-CC95-44EA-A438-3D8A2EE6BEE9}" type="slidenum">
              <a:rPr lang="fr-FR" altLang="fr-FR"/>
              <a:pPr/>
              <a:t>6</a:t>
            </a:fld>
            <a:endParaRPr lang="fr-FR" altLang="fr-FR"/>
          </a:p>
        </p:txBody>
      </p:sp>
      <p:sp>
        <p:nvSpPr>
          <p:cNvPr id="9421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9DFDEF-42B3-4D44-8708-BDBFA60EFE84}" type="slidenum">
              <a:rPr lang="fr-FR" altLang="fr-FR"/>
              <a:pPr/>
              <a:t>7</a:t>
            </a:fld>
            <a:endParaRPr lang="fr-FR" altLang="fr-FR"/>
          </a:p>
        </p:txBody>
      </p:sp>
      <p:sp>
        <p:nvSpPr>
          <p:cNvPr id="9523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90F32C-C682-4E07-B927-F30EC812CEC3}" type="slidenum">
              <a:rPr lang="fr-FR" altLang="fr-FR"/>
              <a:pPr/>
              <a:t>8</a:t>
            </a:fld>
            <a:endParaRPr lang="fr-FR" altLang="fr-FR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8796F9-6920-4738-A06B-CEDB2FC2A702}" type="slidenum">
              <a:rPr lang="fr-FR" altLang="fr-FR"/>
              <a:pPr/>
              <a:t>9</a:t>
            </a:fld>
            <a:endParaRPr lang="fr-FR" altLang="fr-FR"/>
          </a:p>
        </p:txBody>
      </p:sp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3DBDBB-ED2B-4A78-BB17-DAC1A28343AF}" type="slidenum">
              <a:rPr lang="fr-FR" altLang="fr-FR"/>
              <a:pPr/>
              <a:t>10</a:t>
            </a:fld>
            <a:endParaRPr lang="fr-FR" altLang="fr-FR"/>
          </a:p>
        </p:txBody>
      </p:sp>
      <p:sp>
        <p:nvSpPr>
          <p:cNvPr id="10342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t>23/01/2018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23/01/2018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23/01/2018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1E8-DE1F-4498-97F9-F00BFB871F86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E801D-7F1D-4157-A7ED-961FF1646C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070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1E8-DE1F-4498-97F9-F00BFB871F86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E801D-7F1D-4157-A7ED-961FF1646C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0430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1E8-DE1F-4498-97F9-F00BFB871F86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E801D-7F1D-4157-A7ED-961FF1646C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5065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1E8-DE1F-4498-97F9-F00BFB871F86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E801D-7F1D-4157-A7ED-961FF1646C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7168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1E8-DE1F-4498-97F9-F00BFB871F86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E801D-7F1D-4157-A7ED-961FF1646C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0732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1E8-DE1F-4498-97F9-F00BFB871F86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E801D-7F1D-4157-A7ED-961FF1646C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7124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1E8-DE1F-4498-97F9-F00BFB871F86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E801D-7F1D-4157-A7ED-961FF1646C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8521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1E8-DE1F-4498-97F9-F00BFB871F86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E801D-7F1D-4157-A7ED-961FF1646C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587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23/01/2018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1E8-DE1F-4498-97F9-F00BFB871F86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E801D-7F1D-4157-A7ED-961FF1646C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1754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1E8-DE1F-4498-97F9-F00BFB871F86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E801D-7F1D-4157-A7ED-961FF1646C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444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21E8-DE1F-4498-97F9-F00BFB871F86}" type="datetimeFigureOut">
              <a:rPr lang="fr-FR" smtClean="0"/>
              <a:t>23/01/2018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E801D-7F1D-4157-A7ED-961FF1646CD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006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23/01/2018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23/01/2018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23/01/2018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23/01/2018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23/01/2018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t>23/01/2018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t>23/01/2018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defTabSz="457200"/>
            <a:fld id="{47907FAE-2878-1B4E-8144-E9AB8D796C4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457200"/>
              <a:t>23/01/2018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defTabSz="4572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defTabSz="457200"/>
            <a:fld id="{701E6A06-61BE-4346-8DD0-0DEA2C8666EB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47907FAE-2878-1B4E-8144-E9AB8D796C4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457200"/>
              <a:t>23/01/2018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01E6A06-61BE-4346-8DD0-0DEA2C8666EB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 defTabSz="457200"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52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7" r:id="rId1"/>
    <p:sldLayoutId id="2147484038" r:id="rId2"/>
    <p:sldLayoutId id="2147484039" r:id="rId3"/>
    <p:sldLayoutId id="2147484040" r:id="rId4"/>
    <p:sldLayoutId id="2147484041" r:id="rId5"/>
    <p:sldLayoutId id="2147484042" r:id="rId6"/>
    <p:sldLayoutId id="2147484043" r:id="rId7"/>
    <p:sldLayoutId id="2147484044" r:id="rId8"/>
    <p:sldLayoutId id="2147484045" r:id="rId9"/>
    <p:sldLayoutId id="2147484046" r:id="rId10"/>
    <p:sldLayoutId id="214748404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1" y="5842344"/>
            <a:ext cx="9155099" cy="1015663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6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Dr.Hafs</a:t>
            </a:r>
            <a:r>
              <a:rPr lang="fr-FR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T.</a:t>
            </a:r>
            <a:endParaRPr lang="fr-FR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bg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8223" y="0"/>
            <a:ext cx="9155103" cy="1938992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Chapitre V: Les </a:t>
            </a:r>
            <a:r>
              <a:rPr lang="fr-FR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langages de script côté </a:t>
            </a:r>
            <a:r>
              <a:rPr lang="fr-FR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serveur </a:t>
            </a:r>
            <a:r>
              <a:rPr lang="fr-FR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</a:p>
        </p:txBody>
      </p:sp>
      <p:pic>
        <p:nvPicPr>
          <p:cNvPr id="2" name="Picture 2" descr="Résultat de recherche d'images pour &quot;ajax web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223" y="1912819"/>
            <a:ext cx="9173321" cy="392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71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2405"/>
            <a:ext cx="9173242" cy="876315"/>
          </a:xfrm>
          <a:solidFill>
            <a:srgbClr val="92D05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altLang="fr-FR" dirty="0"/>
              <a:t>Création d'un objet </a:t>
            </a:r>
            <a:r>
              <a:rPr lang="fr-FR" altLang="fr-FR" dirty="0" err="1"/>
              <a:t>XMLHttpRequest</a:t>
            </a:r>
            <a:r>
              <a:rPr lang="fr-FR" altLang="fr-FR" dirty="0"/>
              <a:t> 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908720"/>
            <a:ext cx="8892480" cy="54585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Internet Explorer (avant IE7), il faut créer un ActiveX de la manière suivante :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xhr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ActiveXObject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Microsoft.XMLHTTP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xhr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ActiveXObject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("Msxml2.XMLHTTP");</a:t>
            </a:r>
          </a:p>
          <a:p>
            <a:pPr>
              <a:lnSpc>
                <a:spcPct val="150000"/>
              </a:lnSpc>
            </a:pP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les autres navigateurs (ou à partir d'IE7), l'objet </a:t>
            </a: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 supporté nativement :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xhr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</a:t>
            </a:r>
          </a:p>
          <a:p>
            <a:pPr>
              <a:lnSpc>
                <a:spcPct val="150000"/>
              </a:lnSpc>
            </a:pP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script suivant crée l'objet selon ce que le navigateur supporte.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getXMLHttpRequest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{if (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window.XMLHttpRequest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{return new 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();}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{if (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window.ActiveXObject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{return new 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ActiveXObject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("Msxml2.XMLHTTP");}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catch (e) {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{return new 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ActiveXObject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fr-FR" altLang="fr-FR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Microsoft.XMLHTTP</a:t>
            </a: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");}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fr-FR" altLang="fr-F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catch (e) {return NULL</a:t>
            </a:r>
            <a:r>
              <a:rPr lang="fr-FR" altLang="fr-FR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;}}}}</a:t>
            </a:r>
            <a:endParaRPr lang="fr-FR" alt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Tx/>
              <a:buNone/>
            </a:pPr>
            <a:endParaRPr lang="fr-FR" alt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998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1341"/>
            <a:ext cx="9144000" cy="685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altLang="fr-FR" sz="3200" dirty="0"/>
              <a:t>Propriétés/Méthodes de l’objet </a:t>
            </a:r>
            <a:r>
              <a:rPr lang="fr-FR" altLang="fr-FR" sz="3200" dirty="0" err="1"/>
              <a:t>XMLHttpRequest</a:t>
            </a:r>
            <a:r>
              <a:rPr lang="fr-FR" altLang="fr-FR" dirty="0"/>
              <a:t> </a:t>
            </a:r>
          </a:p>
        </p:txBody>
      </p:sp>
      <p:sp>
        <p:nvSpPr>
          <p:cNvPr id="104451" name="Rectangle 1027"/>
          <p:cNvSpPr>
            <a:spLocks noGrp="1" noChangeArrowheads="1"/>
          </p:cNvSpPr>
          <p:nvPr>
            <p:ph idx="1"/>
          </p:nvPr>
        </p:nvSpPr>
        <p:spPr>
          <a:xfrm>
            <a:off x="107504" y="764704"/>
            <a:ext cx="8784976" cy="61410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("</a:t>
            </a: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","URL"[,</a:t>
            </a: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asyncFlag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[, "</a:t>
            </a: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userName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"[,"</a:t>
            </a: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password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"]]]) : Prépare une requête en indiquant la méthode, l'</a:t>
            </a:r>
            <a:r>
              <a:rPr lang="fr-FR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drapeau de synchronisation, le nom d'utilisateur et le mot de passe.</a:t>
            </a:r>
          </a:p>
          <a:p>
            <a:pPr>
              <a:lnSpc>
                <a:spcPct val="90000"/>
              </a:lnSpc>
            </a:pP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(contenu) : Effectue la requête, éventuellement en envoyant les données.</a:t>
            </a:r>
          </a:p>
          <a:p>
            <a:pPr>
              <a:lnSpc>
                <a:spcPct val="90000"/>
              </a:lnSpc>
            </a:pP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responseText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Réponse sous forme de chaîne de caractères.</a:t>
            </a:r>
          </a:p>
          <a:p>
            <a:pPr>
              <a:lnSpc>
                <a:spcPct val="90000"/>
              </a:lnSpc>
            </a:pP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responseXML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Réponse sous forme d'objet </a:t>
            </a:r>
            <a:r>
              <a:rPr lang="fr-FR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code numérique de réponse du serveur </a:t>
            </a:r>
            <a:r>
              <a:rPr lang="fr-FR" alt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statusText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message accompagnant le code de réponse.</a:t>
            </a:r>
          </a:p>
          <a:p>
            <a:pPr lvl="1">
              <a:lnSpc>
                <a:spcPct val="90000"/>
              </a:lnSpc>
            </a:pPr>
            <a:r>
              <a:rPr lang="fr-FR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code possibles pour le statut de l'objet sont :</a:t>
            </a:r>
          </a:p>
          <a:p>
            <a:pPr lvl="1">
              <a:lnSpc>
                <a:spcPct val="90000"/>
              </a:lnSpc>
            </a:pPr>
            <a:r>
              <a:rPr lang="fr-FR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= non initialisé</a:t>
            </a:r>
          </a:p>
          <a:p>
            <a:pPr lvl="1">
              <a:lnSpc>
                <a:spcPct val="90000"/>
              </a:lnSpc>
            </a:pPr>
            <a:r>
              <a:rPr lang="fr-FR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= ouverture. La méthode open() a été appelée avec succès</a:t>
            </a:r>
          </a:p>
          <a:p>
            <a:pPr lvl="1">
              <a:lnSpc>
                <a:spcPct val="90000"/>
              </a:lnSpc>
            </a:pPr>
            <a:r>
              <a:rPr lang="fr-FR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= envoyé. La méthode </a:t>
            </a:r>
            <a:r>
              <a:rPr lang="fr-FR" altLang="fr-F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</a:t>
            </a:r>
            <a:r>
              <a:rPr lang="fr-FR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a été appelée avec succès</a:t>
            </a:r>
          </a:p>
          <a:p>
            <a:pPr lvl="1">
              <a:lnSpc>
                <a:spcPct val="90000"/>
              </a:lnSpc>
            </a:pPr>
            <a:r>
              <a:rPr lang="fr-FR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= en train de recevoir. Des données sont en train d'être transférées, mais le transfert n'est pas terminé</a:t>
            </a:r>
          </a:p>
          <a:p>
            <a:pPr lvl="1">
              <a:lnSpc>
                <a:spcPct val="90000"/>
              </a:lnSpc>
            </a:pPr>
            <a:r>
              <a:rPr lang="fr-FR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= terminé. Les données sont chargées.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endParaRPr lang="fr-FR" alt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49D5-B1FB-4BD7-9DD7-599F25ECCBCC}" type="slidenum">
              <a:rPr lang="fr-FR" altLang="fr-FR"/>
              <a:pPr/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94704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altLang="fr-FR" sz="3200" dirty="0"/>
              <a:t>Propriétés/ Méthodes de l’objet </a:t>
            </a:r>
            <a:r>
              <a:rPr lang="fr-FR" altLang="fr-FR" sz="3200" dirty="0" err="1"/>
              <a:t>XMLHttpRequest</a:t>
            </a:r>
            <a:endParaRPr lang="fr-FR" altLang="fr-FR" sz="3200" dirty="0"/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936104"/>
            <a:ext cx="8229600" cy="59492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altLang="fr-F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abort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() : Abandonne la requête.</a:t>
            </a:r>
          </a:p>
          <a:p>
            <a:pPr>
              <a:lnSpc>
                <a:spcPct val="90000"/>
              </a:lnSpc>
            </a:pPr>
            <a:r>
              <a:rPr lang="fr-FR" altLang="fr-F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getAllResponseHeaders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() : Renvoie l'ensemble de l'entête de la réponse sous forme de chaîne de caractères.</a:t>
            </a:r>
          </a:p>
          <a:p>
            <a:pPr>
              <a:lnSpc>
                <a:spcPct val="90000"/>
              </a:lnSpc>
            </a:pPr>
            <a:r>
              <a:rPr lang="fr-FR" altLang="fr-F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getResponseHeader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fr-FR" altLang="fr-F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champEntete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") : Renvoie la valeur d'un champ d'entête </a:t>
            </a:r>
            <a:r>
              <a:rPr lang="fr-FR" altLang="fr-F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fr-FR" altLang="fr-F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setRequestHeader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fr-FR" altLang="fr-F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champ","valeur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") : Assigne une valeur à un champ d'entête </a:t>
            </a:r>
            <a:r>
              <a:rPr lang="fr-FR" altLang="fr-F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qui sera envoyé lors de la requête.</a:t>
            </a:r>
          </a:p>
          <a:p>
            <a:pPr>
              <a:lnSpc>
                <a:spcPct val="90000"/>
              </a:lnSpc>
            </a:pPr>
            <a:r>
              <a:rPr lang="fr-FR" altLang="fr-F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onreadystatechange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Gestionnaire d'événements pour les changements d'état. Il faut assigner une fonction à cette propriété pour effectuer des traitements sur les données renvoyées</a:t>
            </a:r>
          </a:p>
          <a:p>
            <a:pPr>
              <a:lnSpc>
                <a:spcPct val="90000"/>
              </a:lnSpc>
            </a:pPr>
            <a:r>
              <a:rPr lang="fr-FR" altLang="fr-F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readyState</a:t>
            </a:r>
            <a:r>
              <a:rPr lang="fr-FR" altLang="fr-F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statut de l'objet.</a:t>
            </a:r>
          </a:p>
          <a:p>
            <a:pPr>
              <a:lnSpc>
                <a:spcPct val="90000"/>
              </a:lnSpc>
            </a:pPr>
            <a:endParaRPr lang="fr-FR" alt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18B7A-2CCE-4E8F-B403-C7D499D382B9}" type="slidenum">
              <a:rPr lang="fr-FR" altLang="fr-FR"/>
              <a:pPr/>
              <a:t>12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56510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6858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altLang="fr-FR" sz="3200" dirty="0"/>
              <a:t>Exemple simple d’utilisation de </a:t>
            </a:r>
            <a:r>
              <a:rPr lang="fr-FR" altLang="fr-FR" sz="3200" dirty="0" err="1"/>
              <a:t>XMLHttpRequest</a:t>
            </a:r>
            <a:r>
              <a:rPr lang="fr-FR" altLang="fr-FR" dirty="0"/>
              <a:t> 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8534400" cy="5181600"/>
          </a:xfrm>
        </p:spPr>
        <p:txBody>
          <a:bodyPr/>
          <a:lstStyle/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&lt;html&gt;&lt;head&gt;&lt;title&gt;Exemple 1&lt;/title&gt;&lt;/head&gt;&lt;body&gt;</a:t>
            </a:r>
          </a:p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&lt;script&gt;</a:t>
            </a:r>
          </a:p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…</a:t>
            </a:r>
          </a:p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function ajax()</a:t>
            </a:r>
          </a:p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{ var xhr=getXMLHttpRequest();</a:t>
            </a:r>
          </a:p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  xhr.open("GET", "http://localhost/ajax/reponse.txt", false);</a:t>
            </a:r>
          </a:p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  xhr.send(null);    </a:t>
            </a:r>
          </a:p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  alert(xhr.responseText);</a:t>
            </a:r>
          </a:p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} </a:t>
            </a:r>
          </a:p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&lt;/script&gt;</a:t>
            </a:r>
          </a:p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&lt;p&gt;&lt;a href="ajax();"&gt;Cliquez-moi !&lt;/a&gt;&lt;/p&gt;</a:t>
            </a:r>
          </a:p>
          <a:p>
            <a:pPr>
              <a:buFontTx/>
              <a:buNone/>
            </a:pPr>
            <a:r>
              <a:rPr lang="fr-FR" altLang="fr-FR" sz="2000">
                <a:latin typeface="Courier New" pitchFamily="49" charset="0"/>
              </a:rPr>
              <a:t>&lt;/body&gt;&lt;/html&gt; </a:t>
            </a:r>
          </a:p>
          <a:p>
            <a:pPr>
              <a:buFontTx/>
              <a:buNone/>
            </a:pPr>
            <a:endParaRPr lang="fr-FR" altLang="fr-FR" sz="2000">
              <a:latin typeface="Courier New" pitchFamily="49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8491-A081-4766-BBA5-4E4FDD1FDD87}" type="slidenum">
              <a:rPr lang="fr-FR" altLang="fr-FR"/>
              <a:pPr/>
              <a:t>13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73050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72008"/>
            <a:ext cx="8229600" cy="83671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fr-FR" altLang="fr-FR" dirty="0" err="1"/>
              <a:t>Javascript</a:t>
            </a:r>
            <a:r>
              <a:rPr lang="fr-FR" altLang="fr-FR" dirty="0"/>
              <a:t> Asynchrone	</a:t>
            </a:r>
          </a:p>
        </p:txBody>
      </p:sp>
      <p:sp>
        <p:nvSpPr>
          <p:cNvPr id="71685" name="Rectangle 5"/>
          <p:cNvSpPr>
            <a:spLocks noGrp="1" noChangeArrowheads="1"/>
          </p:cNvSpPr>
          <p:nvPr>
            <p:ph idx="1"/>
          </p:nvPr>
        </p:nvSpPr>
        <p:spPr>
          <a:xfrm>
            <a:off x="323528" y="980728"/>
            <a:ext cx="8534400" cy="5530552"/>
          </a:xfrm>
          <a:noFill/>
          <a:ln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choix entre synchrone et asynchrone se fait dans l'appel à </a:t>
            </a: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dans paramètre « flag »:</a:t>
            </a:r>
          </a:p>
          <a:p>
            <a:pPr lvl="1">
              <a:lnSpc>
                <a:spcPct val="90000"/>
              </a:lnSpc>
            </a:pPr>
            <a:r>
              <a:rPr lang="fr-FR" altLang="fr-F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fr-FR" alt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pour asynchrone</a:t>
            </a:r>
          </a:p>
          <a:p>
            <a:pPr lvl="1">
              <a:lnSpc>
                <a:spcPct val="90000"/>
              </a:lnSpc>
            </a:pPr>
            <a:r>
              <a:rPr lang="fr-FR" altLang="fr-F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fr-FR" alt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pour synchrone </a:t>
            </a:r>
            <a:br>
              <a:rPr lang="fr-FR" alt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alt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Dans le cas d’un appel asynchrone, le résultat est récupéré par une fonction appelée lors du déclenchement d'un événement </a:t>
            </a: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onreadystatechange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Requete_http.onreadystatechange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{ // mettre le code souhaité };</a:t>
            </a:r>
            <a:b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alt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Cette fonction sera appelée à chaque changement d'état de notre objet. Les états que peut prendre </a:t>
            </a:r>
            <a:r>
              <a:rPr lang="fr-FR" alt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readyState</a:t>
            </a:r>
            <a:r>
              <a:rPr lang="fr-FR" alt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sont: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fr-FR" alt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non initialisée      1 en chargement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fr-FR" alt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chargée              3 en cours de traitement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fr-FR" altLang="fr-F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terminée </a:t>
            </a:r>
          </a:p>
          <a:p>
            <a:pPr>
              <a:lnSpc>
                <a:spcPct val="90000"/>
              </a:lnSpc>
            </a:pPr>
            <a:endParaRPr lang="fr-FR" alt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fr-FR" alt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</a:pPr>
            <a:endParaRPr lang="fr-FR" alt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8853A-4F52-4DC8-9765-D088329C4559}" type="slidenum">
              <a:rPr lang="fr-FR" altLang="fr-FR"/>
              <a:pPr/>
              <a:t>14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0851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EFEFE"/>
            </a:gs>
            <a:gs pos="50000">
              <a:srgbClr val="C0FEF9"/>
            </a:gs>
            <a:gs pos="100000">
              <a:srgbClr val="FEFEFE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0"/>
            <a:ext cx="9144000" cy="764704"/>
          </a:xfr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0000" tIns="46800" rIns="90000" bIns="46800">
            <a:normAutofit fontScale="90000"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Définition</a:t>
            </a:r>
            <a:endParaRPr lang="fr-FR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107504" y="980728"/>
            <a:ext cx="8761222" cy="5688632"/>
          </a:xfrm>
          <a:ln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marL="0" indent="0" algn="just">
              <a:lnSpc>
                <a:spcPct val="90000"/>
              </a:lnSpc>
              <a:buClr>
                <a:srgbClr val="FC0128"/>
              </a:buClr>
              <a:buSzPct val="75000"/>
              <a:buNone/>
              <a:tabLst>
                <a:tab pos="758825" algn="l"/>
                <a:tab pos="1520825" algn="l"/>
                <a:tab pos="2282825" algn="l"/>
                <a:tab pos="3044825" algn="l"/>
                <a:tab pos="3806825" algn="l"/>
                <a:tab pos="4568825" algn="l"/>
                <a:tab pos="5330825" algn="l"/>
                <a:tab pos="6092825" algn="l"/>
                <a:tab pos="6854825" algn="l"/>
                <a:tab pos="7616825" algn="l"/>
                <a:tab pos="8378825" algn="l"/>
                <a:tab pos="9140825" algn="l"/>
                <a:tab pos="9902825" algn="l"/>
                <a:tab pos="10664825" algn="l"/>
              </a:tabLst>
            </a:pPr>
            <a:r>
              <a:rPr lang="fr-FR" alt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Le </a:t>
            </a: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terme AJAX veut dire </a:t>
            </a:r>
            <a:r>
              <a:rPr lang="fr-FR" altLang="fr-F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Asynchronous</a:t>
            </a: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JavaScript And XML soit XML et </a:t>
            </a:r>
            <a:r>
              <a:rPr lang="fr-FR" altLang="fr-F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Javascript</a:t>
            </a: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asynchrones.</a:t>
            </a:r>
          </a:p>
          <a:p>
            <a:pPr marL="0" indent="0" algn="just">
              <a:lnSpc>
                <a:spcPct val="90000"/>
              </a:lnSpc>
              <a:buClr>
                <a:srgbClr val="FC0128"/>
              </a:buClr>
              <a:buSzPct val="75000"/>
              <a:buNone/>
              <a:tabLst>
                <a:tab pos="758825" algn="l"/>
                <a:tab pos="1520825" algn="l"/>
                <a:tab pos="2282825" algn="l"/>
                <a:tab pos="3044825" algn="l"/>
                <a:tab pos="3806825" algn="l"/>
                <a:tab pos="4568825" algn="l"/>
                <a:tab pos="5330825" algn="l"/>
                <a:tab pos="6092825" algn="l"/>
                <a:tab pos="6854825" algn="l"/>
                <a:tab pos="7616825" algn="l"/>
                <a:tab pos="8378825" algn="l"/>
                <a:tab pos="9140825" algn="l"/>
                <a:tab pos="9902825" algn="l"/>
                <a:tab pos="10664825" algn="l"/>
              </a:tabLst>
            </a:pPr>
            <a:r>
              <a:rPr lang="fr-FR" alt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L'AJAX </a:t>
            </a: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n'est pas une technologie en elle-même, mais un ensemble de technologies couramment utilisées sur le Web :</a:t>
            </a:r>
          </a:p>
          <a:p>
            <a:pPr marL="0" indent="0" algn="just">
              <a:lnSpc>
                <a:spcPct val="90000"/>
              </a:lnSpc>
              <a:buClr>
                <a:srgbClr val="FC0128"/>
              </a:buClr>
              <a:buSzPct val="75000"/>
              <a:buNone/>
              <a:tabLst>
                <a:tab pos="758825" algn="l"/>
                <a:tab pos="1520825" algn="l"/>
                <a:tab pos="2282825" algn="l"/>
                <a:tab pos="3044825" algn="l"/>
                <a:tab pos="3806825" algn="l"/>
                <a:tab pos="4568825" algn="l"/>
                <a:tab pos="5330825" algn="l"/>
                <a:tab pos="6092825" algn="l"/>
                <a:tab pos="6854825" algn="l"/>
                <a:tab pos="7616825" algn="l"/>
                <a:tab pos="8378825" algn="l"/>
                <a:tab pos="9140825" algn="l"/>
                <a:tab pos="9902825" algn="l"/>
                <a:tab pos="10664825" algn="l"/>
              </a:tabLst>
            </a:pP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- (X)HTML, CSS.</a:t>
            </a:r>
          </a:p>
          <a:p>
            <a:pPr marL="0" indent="0" algn="just">
              <a:lnSpc>
                <a:spcPct val="90000"/>
              </a:lnSpc>
              <a:buClr>
                <a:srgbClr val="FC0128"/>
              </a:buClr>
              <a:buSzPct val="75000"/>
              <a:buNone/>
              <a:tabLst>
                <a:tab pos="758825" algn="l"/>
                <a:tab pos="1520825" algn="l"/>
                <a:tab pos="2282825" algn="l"/>
                <a:tab pos="3044825" algn="l"/>
                <a:tab pos="3806825" algn="l"/>
                <a:tab pos="4568825" algn="l"/>
                <a:tab pos="5330825" algn="l"/>
                <a:tab pos="6092825" algn="l"/>
                <a:tab pos="6854825" algn="l"/>
                <a:tab pos="7616825" algn="l"/>
                <a:tab pos="8378825" algn="l"/>
                <a:tab pos="9140825" algn="l"/>
                <a:tab pos="9902825" algn="l"/>
                <a:tab pos="10664825" algn="l"/>
              </a:tabLst>
            </a:pP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- </a:t>
            </a:r>
            <a:r>
              <a:rPr lang="fr-FR" altLang="fr-F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Javascript</a:t>
            </a: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.</a:t>
            </a:r>
          </a:p>
          <a:p>
            <a:pPr marL="0" indent="0" algn="just">
              <a:lnSpc>
                <a:spcPct val="90000"/>
              </a:lnSpc>
              <a:buClr>
                <a:srgbClr val="FC0128"/>
              </a:buClr>
              <a:buSzPct val="75000"/>
              <a:buNone/>
              <a:tabLst>
                <a:tab pos="758825" algn="l"/>
                <a:tab pos="1520825" algn="l"/>
                <a:tab pos="2282825" algn="l"/>
                <a:tab pos="3044825" algn="l"/>
                <a:tab pos="3806825" algn="l"/>
                <a:tab pos="4568825" algn="l"/>
                <a:tab pos="5330825" algn="l"/>
                <a:tab pos="6092825" algn="l"/>
                <a:tab pos="6854825" algn="l"/>
                <a:tab pos="7616825" algn="l"/>
                <a:tab pos="8378825" algn="l"/>
                <a:tab pos="9140825" algn="l"/>
                <a:tab pos="9902825" algn="l"/>
                <a:tab pos="10664825" algn="l"/>
              </a:tabLst>
            </a:pP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- l'objet </a:t>
            </a:r>
            <a:r>
              <a:rPr lang="fr-FR" altLang="fr-F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XMLHttpRequest</a:t>
            </a: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 pour échanger, récupérer des données avec le serveur Web</a:t>
            </a:r>
            <a:r>
              <a:rPr lang="fr-FR" alt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.</a:t>
            </a:r>
            <a:endParaRPr lang="fr-FR" altLang="fr-F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11578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754"/>
            <a:ext cx="9144000" cy="1080120"/>
          </a:xfrm>
          <a:solidFill>
            <a:srgbClr val="7030A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altLang="fr-FR" dirty="0" err="1"/>
              <a:t>Comparaison</a:t>
            </a:r>
            <a:r>
              <a:rPr lang="en-US" altLang="fr-FR" dirty="0"/>
              <a:t> avec les applications web </a:t>
            </a:r>
            <a:r>
              <a:rPr lang="en-US" altLang="fr-FR" dirty="0" err="1"/>
              <a:t>traditionnelles</a:t>
            </a:r>
            <a:r>
              <a:rPr lang="en-US" altLang="fr-FR" dirty="0"/>
              <a:t> </a:t>
            </a:r>
            <a:endParaRPr lang="fr-FR" altLang="fr-F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196752"/>
            <a:ext cx="8534400" cy="5181600"/>
          </a:xfrm>
        </p:spPr>
        <p:txBody>
          <a:bodyPr/>
          <a:lstStyle/>
          <a:p>
            <a:r>
              <a:rPr lang="fr-FR" alt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WEB traditionnelle :</a:t>
            </a:r>
          </a:p>
          <a:p>
            <a:pPr lvl="1"/>
            <a:r>
              <a:rPr lang="fr-FR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client envoie une </a:t>
            </a:r>
            <a:r>
              <a:rPr lang="fr-FR" alt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requête</a:t>
            </a:r>
            <a:r>
              <a:rPr lang="fr-FR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HTTP</a:t>
            </a:r>
          </a:p>
          <a:p>
            <a:pPr lvl="1"/>
            <a:r>
              <a:rPr lang="fr-FR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serveur renvoie une page</a:t>
            </a: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Cela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consomme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inutilement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partie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bande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passante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grande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partie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 code HTML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aux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différentes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pages de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l'application</a:t>
            </a:r>
            <a:endParaRPr lang="en-US" alt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500"/>
              </a:spcBef>
              <a:spcAft>
                <a:spcPts val="500"/>
              </a:spcAft>
            </a:pP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chargement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d’une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nouvelle page à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chaque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requete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n’est</a:t>
            </a:r>
            <a:r>
              <a:rPr lang="en-US" alt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 </a:t>
            </a:r>
            <a:r>
              <a:rPr lang="en-US" alt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ergonomique</a:t>
            </a:r>
            <a:endParaRPr lang="en-US" alt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fr-FR" alt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4BE7-4F89-4D2B-81AD-1ED7FA254D1F}" type="slidenum">
              <a:rPr lang="fr-FR" altLang="fr-FR"/>
              <a:pPr/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4003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754"/>
            <a:ext cx="9144000" cy="1080120"/>
          </a:xfrm>
          <a:solidFill>
            <a:srgbClr val="7030A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altLang="fr-FR" dirty="0" err="1"/>
              <a:t>Comparaison</a:t>
            </a:r>
            <a:r>
              <a:rPr lang="en-US" altLang="fr-FR" dirty="0"/>
              <a:t> avec les applications web </a:t>
            </a:r>
            <a:r>
              <a:rPr lang="en-US" altLang="fr-FR" dirty="0" err="1"/>
              <a:t>traditionnelles</a:t>
            </a:r>
            <a:r>
              <a:rPr lang="en-US" altLang="fr-FR" dirty="0"/>
              <a:t> </a:t>
            </a:r>
            <a:endParaRPr lang="fr-FR" altLang="fr-FR" dirty="0"/>
          </a:p>
        </p:txBody>
      </p:sp>
      <p:sp>
        <p:nvSpPr>
          <p:cNvPr id="114691" name="Rectangle 1027"/>
          <p:cNvSpPr>
            <a:spLocks noGrp="1" noChangeArrowheads="1"/>
          </p:cNvSpPr>
          <p:nvPr>
            <p:ph idx="1"/>
          </p:nvPr>
        </p:nvSpPr>
        <p:spPr>
          <a:xfrm>
            <a:off x="0" y="1169987"/>
            <a:ext cx="8229600" cy="708026"/>
          </a:xfrm>
        </p:spPr>
        <p:txBody>
          <a:bodyPr/>
          <a:lstStyle/>
          <a:p>
            <a:pPr>
              <a:buFontTx/>
              <a:buNone/>
            </a:pPr>
            <a:r>
              <a:rPr lang="fr-FR" altLang="fr-FR" dirty="0"/>
              <a:t>Approche traditionnelle</a:t>
            </a:r>
          </a:p>
        </p:txBody>
      </p:sp>
      <p:sp>
        <p:nvSpPr>
          <p:cNvPr id="22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AD7B6-4EB7-45EF-BC64-21E49EEEB057}" type="slidenum">
              <a:rPr lang="fr-FR" altLang="fr-FR"/>
              <a:pPr/>
              <a:t>4</a:t>
            </a:fld>
            <a:endParaRPr lang="fr-FR" altLang="fr-FR"/>
          </a:p>
        </p:txBody>
      </p:sp>
      <p:sp>
        <p:nvSpPr>
          <p:cNvPr id="114693" name="Rectangle 1029"/>
          <p:cNvSpPr>
            <a:spLocks noChangeArrowheads="1"/>
          </p:cNvSpPr>
          <p:nvPr/>
        </p:nvSpPr>
        <p:spPr bwMode="auto">
          <a:xfrm>
            <a:off x="4114800" y="1981200"/>
            <a:ext cx="685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fr-CA" altLang="fr-FR" sz="1800">
                <a:latin typeface="Arial" charset="0"/>
              </a:rPr>
              <a:t>Html</a:t>
            </a:r>
          </a:p>
        </p:txBody>
      </p:sp>
      <p:sp>
        <p:nvSpPr>
          <p:cNvPr id="114694" name="Rectangle 1030"/>
          <p:cNvSpPr>
            <a:spLocks noChangeArrowheads="1"/>
          </p:cNvSpPr>
          <p:nvPr/>
        </p:nvSpPr>
        <p:spPr bwMode="auto">
          <a:xfrm>
            <a:off x="6248400" y="1600200"/>
            <a:ext cx="1066800" cy="472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fr-CA" altLang="fr-FR" sz="1800">
                <a:latin typeface="Arial" charset="0"/>
              </a:rPr>
              <a:t>Serveur</a:t>
            </a:r>
          </a:p>
          <a:p>
            <a:pPr algn="ctr" eaLnBrk="1" hangingPunct="1"/>
            <a:r>
              <a:rPr lang="fr-CA" altLang="fr-FR" sz="1800">
                <a:latin typeface="Arial" charset="0"/>
              </a:rPr>
              <a:t>HTTP</a:t>
            </a:r>
          </a:p>
        </p:txBody>
      </p:sp>
      <p:sp>
        <p:nvSpPr>
          <p:cNvPr id="114695" name="Line 1031"/>
          <p:cNvSpPr>
            <a:spLocks noChangeShapeType="1"/>
          </p:cNvSpPr>
          <p:nvPr/>
        </p:nvSpPr>
        <p:spPr bwMode="auto">
          <a:xfrm>
            <a:off x="2667000" y="17526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4696" name="Text Box 1032"/>
          <p:cNvSpPr txBox="1">
            <a:spLocks noChangeArrowheads="1"/>
          </p:cNvSpPr>
          <p:nvPr/>
        </p:nvSpPr>
        <p:spPr bwMode="auto">
          <a:xfrm>
            <a:off x="4114800" y="1524000"/>
            <a:ext cx="65722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800">
                <a:latin typeface="Arial" charset="0"/>
              </a:rPr>
              <a:t>Requête 1</a:t>
            </a:r>
          </a:p>
        </p:txBody>
      </p:sp>
      <p:sp>
        <p:nvSpPr>
          <p:cNvPr id="114697" name="Line 1033"/>
          <p:cNvSpPr>
            <a:spLocks noChangeShapeType="1"/>
          </p:cNvSpPr>
          <p:nvPr/>
        </p:nvSpPr>
        <p:spPr bwMode="auto">
          <a:xfrm flipH="1">
            <a:off x="4800600" y="2286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4698" name="Text Box 1034"/>
          <p:cNvSpPr txBox="1">
            <a:spLocks noChangeArrowheads="1"/>
          </p:cNvSpPr>
          <p:nvPr/>
        </p:nvSpPr>
        <p:spPr bwMode="auto">
          <a:xfrm>
            <a:off x="4953000" y="1905000"/>
            <a:ext cx="1311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800">
                <a:latin typeface="Arial" charset="0"/>
              </a:rPr>
              <a:t>Génération du document</a:t>
            </a:r>
          </a:p>
          <a:p>
            <a:pPr eaLnBrk="1" hangingPunct="1"/>
            <a:r>
              <a:rPr lang="fr-CA" altLang="fr-FR" sz="800">
                <a:latin typeface="Arial" charset="0"/>
              </a:rPr>
              <a:t>pour la requête 1</a:t>
            </a:r>
          </a:p>
        </p:txBody>
      </p:sp>
      <p:sp>
        <p:nvSpPr>
          <p:cNvPr id="114699" name="Line 1035"/>
          <p:cNvSpPr>
            <a:spLocks noChangeShapeType="1"/>
          </p:cNvSpPr>
          <p:nvPr/>
        </p:nvSpPr>
        <p:spPr bwMode="auto">
          <a:xfrm flipH="1" flipV="1">
            <a:off x="2667000" y="2286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4700" name="Text Box 1036"/>
          <p:cNvSpPr txBox="1">
            <a:spLocks noChangeArrowheads="1"/>
          </p:cNvSpPr>
          <p:nvPr/>
        </p:nvSpPr>
        <p:spPr bwMode="auto">
          <a:xfrm>
            <a:off x="3200400" y="2057400"/>
            <a:ext cx="6794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800">
                <a:latin typeface="Arial" charset="0"/>
              </a:rPr>
              <a:t>Réponse 1</a:t>
            </a:r>
          </a:p>
        </p:txBody>
      </p:sp>
      <p:sp>
        <p:nvSpPr>
          <p:cNvPr id="114701" name="Rectangle 1037"/>
          <p:cNvSpPr>
            <a:spLocks noChangeArrowheads="1"/>
          </p:cNvSpPr>
          <p:nvPr/>
        </p:nvSpPr>
        <p:spPr bwMode="auto">
          <a:xfrm>
            <a:off x="4114800" y="3276600"/>
            <a:ext cx="685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fr-CA" altLang="fr-FR" sz="1800">
                <a:latin typeface="Arial" charset="0"/>
              </a:rPr>
              <a:t>Html</a:t>
            </a:r>
          </a:p>
        </p:txBody>
      </p:sp>
      <p:sp>
        <p:nvSpPr>
          <p:cNvPr id="114702" name="Line 1038"/>
          <p:cNvSpPr>
            <a:spLocks noChangeShapeType="1"/>
          </p:cNvSpPr>
          <p:nvPr/>
        </p:nvSpPr>
        <p:spPr bwMode="auto">
          <a:xfrm>
            <a:off x="2667000" y="30480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4703" name="Text Box 1039"/>
          <p:cNvSpPr txBox="1">
            <a:spLocks noChangeArrowheads="1"/>
          </p:cNvSpPr>
          <p:nvPr/>
        </p:nvSpPr>
        <p:spPr bwMode="auto">
          <a:xfrm>
            <a:off x="4114800" y="2819400"/>
            <a:ext cx="65722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800">
                <a:latin typeface="Arial" charset="0"/>
              </a:rPr>
              <a:t>Requête 2</a:t>
            </a:r>
          </a:p>
        </p:txBody>
      </p:sp>
      <p:sp>
        <p:nvSpPr>
          <p:cNvPr id="114704" name="Line 1040"/>
          <p:cNvSpPr>
            <a:spLocks noChangeShapeType="1"/>
          </p:cNvSpPr>
          <p:nvPr/>
        </p:nvSpPr>
        <p:spPr bwMode="auto">
          <a:xfrm flipH="1">
            <a:off x="4800600" y="35814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4705" name="Text Box 1041"/>
          <p:cNvSpPr txBox="1">
            <a:spLocks noChangeArrowheads="1"/>
          </p:cNvSpPr>
          <p:nvPr/>
        </p:nvSpPr>
        <p:spPr bwMode="auto">
          <a:xfrm>
            <a:off x="4953000" y="3200400"/>
            <a:ext cx="1311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800">
                <a:latin typeface="Arial" charset="0"/>
              </a:rPr>
              <a:t>Génération du document</a:t>
            </a:r>
          </a:p>
          <a:p>
            <a:pPr eaLnBrk="1" hangingPunct="1"/>
            <a:r>
              <a:rPr lang="fr-CA" altLang="fr-FR" sz="800">
                <a:latin typeface="Arial" charset="0"/>
              </a:rPr>
              <a:t>pour la requête 2</a:t>
            </a:r>
          </a:p>
        </p:txBody>
      </p:sp>
      <p:sp>
        <p:nvSpPr>
          <p:cNvPr id="114706" name="Line 1042"/>
          <p:cNvSpPr>
            <a:spLocks noChangeShapeType="1"/>
          </p:cNvSpPr>
          <p:nvPr/>
        </p:nvSpPr>
        <p:spPr bwMode="auto">
          <a:xfrm flipH="1" flipV="1">
            <a:off x="2667000" y="35814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4707" name="Text Box 1043"/>
          <p:cNvSpPr txBox="1">
            <a:spLocks noChangeArrowheads="1"/>
          </p:cNvSpPr>
          <p:nvPr/>
        </p:nvSpPr>
        <p:spPr bwMode="auto">
          <a:xfrm>
            <a:off x="3200400" y="3352800"/>
            <a:ext cx="679450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800">
                <a:latin typeface="Arial" charset="0"/>
              </a:rPr>
              <a:t>Réponse 2</a:t>
            </a:r>
          </a:p>
        </p:txBody>
      </p:sp>
      <p:sp>
        <p:nvSpPr>
          <p:cNvPr id="114708" name="Text Box 1044"/>
          <p:cNvSpPr txBox="1">
            <a:spLocks noChangeArrowheads="1"/>
          </p:cNvSpPr>
          <p:nvPr/>
        </p:nvSpPr>
        <p:spPr bwMode="auto">
          <a:xfrm>
            <a:off x="4267200" y="43434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800">
                <a:latin typeface="Arial" charset="0"/>
              </a:rPr>
              <a:t>…</a:t>
            </a:r>
          </a:p>
        </p:txBody>
      </p:sp>
      <p:sp>
        <p:nvSpPr>
          <p:cNvPr id="114709" name="Rectangle 1045"/>
          <p:cNvSpPr>
            <a:spLocks noChangeArrowheads="1"/>
          </p:cNvSpPr>
          <p:nvPr/>
        </p:nvSpPr>
        <p:spPr bwMode="auto">
          <a:xfrm>
            <a:off x="1600200" y="1600200"/>
            <a:ext cx="1066800" cy="472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fr-CA" altLang="fr-FR" sz="1800">
                <a:latin typeface="Arial" charset="0"/>
              </a:rPr>
              <a:t>Client</a:t>
            </a:r>
          </a:p>
        </p:txBody>
      </p:sp>
    </p:spTree>
    <p:extLst>
      <p:ext uri="{BB962C8B-B14F-4D97-AF65-F5344CB8AC3E}">
        <p14:creationId xmlns:p14="http://schemas.microsoft.com/office/powerpoint/2010/main" val="306423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41"/>
            <a:ext cx="9144000" cy="907379"/>
          </a:xfrm>
          <a:solidFill>
            <a:srgbClr val="7030A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altLang="fr-FR" sz="3200" dirty="0" err="1"/>
              <a:t>Comparaison</a:t>
            </a:r>
            <a:r>
              <a:rPr lang="en-US" altLang="fr-FR" sz="3200" dirty="0"/>
              <a:t> avec les applications web </a:t>
            </a:r>
            <a:r>
              <a:rPr lang="en-US" altLang="fr-FR" sz="3200" dirty="0" err="1"/>
              <a:t>traditionnelles</a:t>
            </a:r>
            <a:r>
              <a:rPr lang="en-US" altLang="fr-FR" sz="3200" dirty="0"/>
              <a:t> </a:t>
            </a:r>
            <a:endParaRPr lang="fr-FR" altLang="fr-FR" sz="3200" dirty="0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013618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fr-FR" altLang="fr-FR" dirty="0"/>
              <a:t>Approche Asynchrone AJAX</a:t>
            </a:r>
          </a:p>
        </p:txBody>
      </p:sp>
      <p:sp>
        <p:nvSpPr>
          <p:cNvPr id="34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EB1F-2293-43BD-A318-7DD55C8376F8}" type="slidenum">
              <a:rPr lang="fr-FR" altLang="fr-FR"/>
              <a:pPr/>
              <a:t>5</a:t>
            </a:fld>
            <a:endParaRPr lang="fr-FR" altLang="fr-FR"/>
          </a:p>
        </p:txBody>
      </p:sp>
      <p:sp>
        <p:nvSpPr>
          <p:cNvPr id="115718" name="Line 6"/>
          <p:cNvSpPr>
            <a:spLocks noChangeShapeType="1"/>
          </p:cNvSpPr>
          <p:nvPr/>
        </p:nvSpPr>
        <p:spPr bwMode="auto">
          <a:xfrm>
            <a:off x="2743200" y="1752600"/>
            <a:ext cx="358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5720" name="Line 8"/>
          <p:cNvSpPr>
            <a:spLocks noChangeShapeType="1"/>
          </p:cNvSpPr>
          <p:nvPr/>
        </p:nvSpPr>
        <p:spPr bwMode="auto">
          <a:xfrm flipH="1">
            <a:off x="5029200" y="2286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5722" name="Line 10"/>
          <p:cNvSpPr>
            <a:spLocks noChangeShapeType="1"/>
          </p:cNvSpPr>
          <p:nvPr/>
        </p:nvSpPr>
        <p:spPr bwMode="auto">
          <a:xfrm flipH="1" flipV="1">
            <a:off x="2743200" y="2286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5729" name="Line 17"/>
          <p:cNvSpPr>
            <a:spLocks noChangeShapeType="1"/>
          </p:cNvSpPr>
          <p:nvPr/>
        </p:nvSpPr>
        <p:spPr bwMode="auto">
          <a:xfrm flipH="1">
            <a:off x="3429000" y="4038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5731" name="Line 19"/>
          <p:cNvSpPr>
            <a:spLocks noChangeShapeType="1"/>
          </p:cNvSpPr>
          <p:nvPr/>
        </p:nvSpPr>
        <p:spPr bwMode="auto">
          <a:xfrm flipH="1">
            <a:off x="5257800" y="4038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5733" name="Text Box 21"/>
          <p:cNvSpPr txBox="1">
            <a:spLocks noChangeArrowheads="1"/>
          </p:cNvSpPr>
          <p:nvPr/>
        </p:nvSpPr>
        <p:spPr bwMode="auto">
          <a:xfrm>
            <a:off x="4572000" y="5638800"/>
            <a:ext cx="41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800">
                <a:latin typeface="Arial" charset="0"/>
              </a:rPr>
              <a:t>…</a:t>
            </a:r>
          </a:p>
        </p:txBody>
      </p:sp>
      <p:sp>
        <p:nvSpPr>
          <p:cNvPr id="115734" name="Line 22"/>
          <p:cNvSpPr>
            <a:spLocks noChangeShapeType="1"/>
          </p:cNvSpPr>
          <p:nvPr/>
        </p:nvSpPr>
        <p:spPr bwMode="auto">
          <a:xfrm>
            <a:off x="3429000" y="45720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5737" name="Line 25"/>
          <p:cNvSpPr>
            <a:spLocks noChangeShapeType="1"/>
          </p:cNvSpPr>
          <p:nvPr/>
        </p:nvSpPr>
        <p:spPr bwMode="auto">
          <a:xfrm flipH="1">
            <a:off x="3429000" y="51816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5739" name="Line 27"/>
          <p:cNvSpPr>
            <a:spLocks noChangeShapeType="1"/>
          </p:cNvSpPr>
          <p:nvPr/>
        </p:nvSpPr>
        <p:spPr bwMode="auto">
          <a:xfrm flipH="1">
            <a:off x="5257800" y="5181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4191000" y="1981200"/>
            <a:ext cx="838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fr-CA" altLang="fr-FR" sz="1800">
                <a:latin typeface="Arial" charset="0"/>
              </a:rPr>
              <a:t>Html</a:t>
            </a:r>
          </a:p>
          <a:p>
            <a:pPr algn="ctr" eaLnBrk="1" hangingPunct="1"/>
            <a:r>
              <a:rPr lang="fr-CA" altLang="fr-FR" sz="1800">
                <a:latin typeface="Arial" charset="0"/>
              </a:rPr>
              <a:t>et</a:t>
            </a:r>
          </a:p>
          <a:p>
            <a:pPr algn="ctr" eaLnBrk="1" hangingPunct="1"/>
            <a:r>
              <a:rPr lang="fr-CA" altLang="fr-FR" sz="1800">
                <a:latin typeface="Arial" charset="0"/>
              </a:rPr>
              <a:t>Script</a:t>
            </a:r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6324600" y="1600200"/>
            <a:ext cx="1066800" cy="472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fr-CA" altLang="fr-FR" sz="1800">
                <a:latin typeface="Arial" charset="0"/>
              </a:rPr>
              <a:t>Serveur</a:t>
            </a:r>
          </a:p>
          <a:p>
            <a:pPr algn="ctr" eaLnBrk="1" hangingPunct="1"/>
            <a:r>
              <a:rPr lang="fr-CA" altLang="fr-FR" sz="1800">
                <a:latin typeface="Arial" charset="0"/>
              </a:rPr>
              <a:t>HTTP</a:t>
            </a:r>
          </a:p>
        </p:txBody>
      </p:sp>
      <p:sp>
        <p:nvSpPr>
          <p:cNvPr id="115719" name="Text Box 7"/>
          <p:cNvSpPr txBox="1">
            <a:spLocks noChangeArrowheads="1"/>
          </p:cNvSpPr>
          <p:nvPr/>
        </p:nvSpPr>
        <p:spPr bwMode="auto">
          <a:xfrm>
            <a:off x="4191000" y="1524000"/>
            <a:ext cx="83869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Requête 1</a:t>
            </a:r>
          </a:p>
        </p:txBody>
      </p:sp>
      <p:sp>
        <p:nvSpPr>
          <p:cNvPr id="115721" name="Text Box 9"/>
          <p:cNvSpPr txBox="1">
            <a:spLocks noChangeArrowheads="1"/>
          </p:cNvSpPr>
          <p:nvPr/>
        </p:nvSpPr>
        <p:spPr bwMode="auto">
          <a:xfrm>
            <a:off x="5029200" y="1905000"/>
            <a:ext cx="18261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Génération du document</a:t>
            </a:r>
          </a:p>
          <a:p>
            <a:pPr eaLnBrk="1" hangingPunct="1"/>
            <a:r>
              <a:rPr lang="fr-CA" altLang="fr-FR"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pour la requête 1</a:t>
            </a:r>
          </a:p>
        </p:txBody>
      </p:sp>
      <p:sp>
        <p:nvSpPr>
          <p:cNvPr id="115723" name="Text Box 11"/>
          <p:cNvSpPr txBox="1">
            <a:spLocks noChangeArrowheads="1"/>
          </p:cNvSpPr>
          <p:nvPr/>
        </p:nvSpPr>
        <p:spPr bwMode="auto">
          <a:xfrm>
            <a:off x="3276600" y="2057400"/>
            <a:ext cx="8547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Réponse 1</a:t>
            </a:r>
          </a:p>
        </p:txBody>
      </p:sp>
      <p:sp>
        <p:nvSpPr>
          <p:cNvPr id="115724" name="Rectangle 12"/>
          <p:cNvSpPr>
            <a:spLocks noChangeArrowheads="1"/>
          </p:cNvSpPr>
          <p:nvPr/>
        </p:nvSpPr>
        <p:spPr bwMode="auto">
          <a:xfrm>
            <a:off x="1676400" y="1600200"/>
            <a:ext cx="1066800" cy="472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fr-CA" altLang="fr-FR" sz="1800">
                <a:latin typeface="Arial" charset="0"/>
              </a:rPr>
              <a:t>Client</a:t>
            </a:r>
          </a:p>
        </p:txBody>
      </p:sp>
      <p:sp>
        <p:nvSpPr>
          <p:cNvPr id="115725" name="Rectangle 13"/>
          <p:cNvSpPr>
            <a:spLocks noChangeArrowheads="1"/>
          </p:cNvSpPr>
          <p:nvPr/>
        </p:nvSpPr>
        <p:spPr bwMode="auto">
          <a:xfrm>
            <a:off x="2743200" y="3124200"/>
            <a:ext cx="685800" cy="3200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fr-CA" altLang="fr-FR" sz="1800">
                <a:latin typeface="Arial" charset="0"/>
              </a:rPr>
              <a:t>Script</a:t>
            </a:r>
          </a:p>
        </p:txBody>
      </p:sp>
      <p:sp>
        <p:nvSpPr>
          <p:cNvPr id="115726" name="Line 14"/>
          <p:cNvSpPr>
            <a:spLocks noChangeShapeType="1"/>
          </p:cNvSpPr>
          <p:nvPr/>
        </p:nvSpPr>
        <p:spPr bwMode="auto">
          <a:xfrm>
            <a:off x="3429000" y="3429000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15727" name="Text Box 15"/>
          <p:cNvSpPr txBox="1">
            <a:spLocks noChangeArrowheads="1"/>
          </p:cNvSpPr>
          <p:nvPr/>
        </p:nvSpPr>
        <p:spPr bwMode="auto">
          <a:xfrm>
            <a:off x="4419600" y="3276600"/>
            <a:ext cx="83869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Requête 2</a:t>
            </a:r>
          </a:p>
        </p:txBody>
      </p:sp>
      <p:sp>
        <p:nvSpPr>
          <p:cNvPr id="115728" name="Rectangle 16"/>
          <p:cNvSpPr>
            <a:spLocks noChangeArrowheads="1"/>
          </p:cNvSpPr>
          <p:nvPr/>
        </p:nvSpPr>
        <p:spPr bwMode="auto">
          <a:xfrm>
            <a:off x="4267200" y="3810000"/>
            <a:ext cx="990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fr-CA" altLang="fr-FR" sz="1800">
                <a:latin typeface="Arial" charset="0"/>
              </a:rPr>
              <a:t>Données</a:t>
            </a:r>
          </a:p>
        </p:txBody>
      </p:sp>
      <p:sp>
        <p:nvSpPr>
          <p:cNvPr id="115730" name="Text Box 18"/>
          <p:cNvSpPr txBox="1">
            <a:spLocks noChangeArrowheads="1"/>
          </p:cNvSpPr>
          <p:nvPr/>
        </p:nvSpPr>
        <p:spPr bwMode="auto">
          <a:xfrm>
            <a:off x="3505200" y="3810000"/>
            <a:ext cx="8547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Réponse 2</a:t>
            </a:r>
          </a:p>
        </p:txBody>
      </p:sp>
      <p:sp>
        <p:nvSpPr>
          <p:cNvPr id="115732" name="Text Box 20"/>
          <p:cNvSpPr txBox="1">
            <a:spLocks noChangeArrowheads="1"/>
          </p:cNvSpPr>
          <p:nvPr/>
        </p:nvSpPr>
        <p:spPr bwMode="auto">
          <a:xfrm>
            <a:off x="5334000" y="3581400"/>
            <a:ext cx="121379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Génération du</a:t>
            </a:r>
          </a:p>
          <a:p>
            <a:pPr eaLnBrk="1" hangingPunct="1"/>
            <a:r>
              <a:rPr lang="fr-CA" altLang="fr-F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Document pour</a:t>
            </a:r>
          </a:p>
          <a:p>
            <a:pPr eaLnBrk="1" hangingPunct="1"/>
            <a:r>
              <a:rPr lang="fr-CA" altLang="fr-F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requête 2</a:t>
            </a:r>
          </a:p>
        </p:txBody>
      </p:sp>
      <p:sp>
        <p:nvSpPr>
          <p:cNvPr id="115735" name="Text Box 23"/>
          <p:cNvSpPr txBox="1">
            <a:spLocks noChangeArrowheads="1"/>
          </p:cNvSpPr>
          <p:nvPr/>
        </p:nvSpPr>
        <p:spPr bwMode="auto">
          <a:xfrm>
            <a:off x="4419600" y="4419600"/>
            <a:ext cx="83869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Requête 3</a:t>
            </a:r>
          </a:p>
        </p:txBody>
      </p:sp>
      <p:sp>
        <p:nvSpPr>
          <p:cNvPr id="115736" name="Rectangle 24"/>
          <p:cNvSpPr>
            <a:spLocks noChangeArrowheads="1"/>
          </p:cNvSpPr>
          <p:nvPr/>
        </p:nvSpPr>
        <p:spPr bwMode="auto">
          <a:xfrm>
            <a:off x="4267200" y="4953000"/>
            <a:ext cx="9906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fr-CA" altLang="fr-FR" sz="1800">
                <a:latin typeface="Arial" charset="0"/>
              </a:rPr>
              <a:t>Données</a:t>
            </a:r>
          </a:p>
        </p:txBody>
      </p:sp>
      <p:sp>
        <p:nvSpPr>
          <p:cNvPr id="115738" name="Text Box 26"/>
          <p:cNvSpPr txBox="1">
            <a:spLocks noChangeArrowheads="1"/>
          </p:cNvSpPr>
          <p:nvPr/>
        </p:nvSpPr>
        <p:spPr bwMode="auto">
          <a:xfrm>
            <a:off x="3505200" y="4953000"/>
            <a:ext cx="8547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Réponse 3</a:t>
            </a:r>
          </a:p>
        </p:txBody>
      </p:sp>
      <p:sp>
        <p:nvSpPr>
          <p:cNvPr id="115740" name="Text Box 28"/>
          <p:cNvSpPr txBox="1">
            <a:spLocks noChangeArrowheads="1"/>
          </p:cNvSpPr>
          <p:nvPr/>
        </p:nvSpPr>
        <p:spPr bwMode="auto">
          <a:xfrm>
            <a:off x="5334000" y="4724400"/>
            <a:ext cx="121379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Génération du</a:t>
            </a:r>
          </a:p>
          <a:p>
            <a:pPr eaLnBrk="1" hangingPunct="1"/>
            <a:r>
              <a:rPr lang="fr-CA" altLang="fr-FR"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Document pour</a:t>
            </a:r>
          </a:p>
          <a:p>
            <a:pPr eaLnBrk="1" hangingPunct="1"/>
            <a:r>
              <a:rPr lang="fr-CA" altLang="fr-FR"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la requête 3</a:t>
            </a:r>
          </a:p>
        </p:txBody>
      </p:sp>
      <p:sp>
        <p:nvSpPr>
          <p:cNvPr id="115742" name="Line 30"/>
          <p:cNvSpPr>
            <a:spLocks noChangeShapeType="1"/>
          </p:cNvSpPr>
          <p:nvPr/>
        </p:nvSpPr>
        <p:spPr bwMode="auto">
          <a:xfrm flipH="1">
            <a:off x="2133600" y="44196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115743" name="Text Box 31"/>
          <p:cNvSpPr txBox="1">
            <a:spLocks noChangeArrowheads="1"/>
          </p:cNvSpPr>
          <p:nvPr/>
        </p:nvSpPr>
        <p:spPr bwMode="auto">
          <a:xfrm>
            <a:off x="1710641" y="4192137"/>
            <a:ext cx="21934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Traitement des données reçues</a:t>
            </a:r>
          </a:p>
          <a:p>
            <a:pPr eaLnBrk="1" hangingPunct="1"/>
            <a:endParaRPr lang="fr-CA" altLang="fr-FR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fr-CA" altLang="fr-FR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Mise en forme</a:t>
            </a:r>
          </a:p>
        </p:txBody>
      </p:sp>
      <p:sp>
        <p:nvSpPr>
          <p:cNvPr id="115744" name="Text Box 32"/>
          <p:cNvSpPr txBox="1">
            <a:spLocks noChangeArrowheads="1"/>
          </p:cNvSpPr>
          <p:nvPr/>
        </p:nvSpPr>
        <p:spPr bwMode="auto">
          <a:xfrm>
            <a:off x="1828800" y="5561013"/>
            <a:ext cx="21934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r-CA" altLang="fr-FR"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Traitement des données reçues</a:t>
            </a:r>
          </a:p>
          <a:p>
            <a:pPr eaLnBrk="1" hangingPunct="1"/>
            <a:endParaRPr lang="fr-CA" altLang="fr-FR" sz="1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fr-CA" altLang="fr-FR" sz="1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Mise en forme</a:t>
            </a:r>
          </a:p>
        </p:txBody>
      </p:sp>
      <p:sp>
        <p:nvSpPr>
          <p:cNvPr id="115745" name="Line 33"/>
          <p:cNvSpPr>
            <a:spLocks noChangeShapeType="1"/>
          </p:cNvSpPr>
          <p:nvPr/>
        </p:nvSpPr>
        <p:spPr bwMode="auto">
          <a:xfrm flipH="1">
            <a:off x="2133600" y="5791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27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754"/>
            <a:ext cx="9144000" cy="108012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altLang="fr-FR" dirty="0" err="1"/>
              <a:t>Comparaison</a:t>
            </a:r>
            <a:r>
              <a:rPr lang="en-US" altLang="fr-FR" dirty="0"/>
              <a:t> avec les applications web </a:t>
            </a:r>
            <a:r>
              <a:rPr lang="en-US" altLang="fr-FR" dirty="0" err="1"/>
              <a:t>traditionnelles</a:t>
            </a:r>
            <a:r>
              <a:rPr lang="en-US" altLang="fr-FR" dirty="0"/>
              <a:t> </a:t>
            </a:r>
            <a:endParaRPr lang="fr-FR" altLang="fr-FR" dirty="0"/>
          </a:p>
        </p:txBody>
      </p:sp>
      <p:sp>
        <p:nvSpPr>
          <p:cNvPr id="62475" name="Rectangle 11"/>
          <p:cNvSpPr>
            <a:spLocks noGrp="1" noChangeArrowheads="1"/>
          </p:cNvSpPr>
          <p:nvPr>
            <p:ph idx="1"/>
          </p:nvPr>
        </p:nvSpPr>
        <p:spPr>
          <a:xfrm>
            <a:off x="599079" y="1124744"/>
            <a:ext cx="8534400" cy="5181600"/>
          </a:xfrm>
          <a:noFill/>
          <a:ln/>
        </p:spPr>
        <p:txBody>
          <a:bodyPr>
            <a:normAutofit/>
          </a:bodyPr>
          <a:lstStyle/>
          <a:p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Application AJAX :</a:t>
            </a:r>
          </a:p>
          <a:p>
            <a:pPr lvl="1"/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Envoyer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des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requêtes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serveur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HTTP pour ne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récupérer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que les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données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nécessaires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Utilisation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requête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HTTP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en-US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Utilisation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la puissance des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feuilles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 style (CSS) et de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côté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client pour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interpréter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mettre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réponse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serveur</a:t>
            </a:r>
            <a:endParaRPr lang="en-US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Permet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navigateur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 modifier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partiellement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la page pour la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mettre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à jour sans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avoir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à la recharger</a:t>
            </a:r>
          </a:p>
          <a:p>
            <a:pPr lvl="1"/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plus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réactives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meilleure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ergonomie</a:t>
            </a:r>
            <a:endParaRPr lang="en-US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EBE53-7048-4D40-99A7-B3CEC544237B}" type="slidenum">
              <a:rPr lang="fr-FR" altLang="fr-FR"/>
              <a:pPr/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4234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754"/>
            <a:ext cx="9144000" cy="108012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altLang="fr-FR" dirty="0" err="1"/>
              <a:t>Comparaison</a:t>
            </a:r>
            <a:r>
              <a:rPr lang="en-US" altLang="fr-FR" dirty="0"/>
              <a:t> avec les applications web </a:t>
            </a:r>
            <a:r>
              <a:rPr lang="en-US" altLang="fr-FR" dirty="0" err="1"/>
              <a:t>traditionnelles</a:t>
            </a:r>
            <a:r>
              <a:rPr lang="en-US" altLang="fr-FR" dirty="0"/>
              <a:t> </a:t>
            </a:r>
            <a:endParaRPr lang="fr-FR" altLang="fr-FR" dirty="0"/>
          </a:p>
        </p:txBody>
      </p:sp>
      <p:sp>
        <p:nvSpPr>
          <p:cNvPr id="67591" name="Rectangle 7"/>
          <p:cNvSpPr>
            <a:spLocks noGrp="1" noChangeArrowheads="1"/>
          </p:cNvSpPr>
          <p:nvPr>
            <p:ph idx="1"/>
          </p:nvPr>
        </p:nvSpPr>
        <p:spPr>
          <a:xfrm>
            <a:off x="609600" y="1271736"/>
            <a:ext cx="8534400" cy="5181600"/>
          </a:xfrm>
          <a:noFill/>
          <a:ln/>
        </p:spPr>
        <p:txBody>
          <a:bodyPr>
            <a:normAutofit/>
          </a:bodyPr>
          <a:lstStyle/>
          <a:p>
            <a:r>
              <a:rPr lang="fr-FR" altLang="fr-FR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Application AJAX :</a:t>
            </a:r>
            <a:endParaRPr lang="en-US" altLang="fr-F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quantité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données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échangées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fortement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réduite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Nécessite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 charger, sur la première page,</a:t>
            </a:r>
            <a:b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bibliothèque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AJAX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volumineuse</a:t>
            </a:r>
            <a:endParaRPr lang="en-US" alt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Nécessite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navigateur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compatible,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autorisant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Javascritpt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et le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composant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XMLHTTP</a:t>
            </a:r>
          </a:p>
          <a:p>
            <a:pPr lvl="1"/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Nécessite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des tests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minucieux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car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existe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grandes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différences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entre les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navigateurs</a:t>
            </a:r>
            <a:endParaRPr lang="fr-FR" altLang="fr-F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43FDE-C10B-422F-B11C-0648E53003F8}" type="slidenum">
              <a:rPr lang="fr-FR" altLang="fr-FR"/>
              <a:pPr/>
              <a:t>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94892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41"/>
            <a:ext cx="9144000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fr-FR" altLang="fr-FR" dirty="0"/>
              <a:t>Qui supporte AJAX ?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295400"/>
            <a:ext cx="8153400" cy="5181600"/>
          </a:xfrm>
        </p:spPr>
        <p:txBody>
          <a:bodyPr>
            <a:normAutofit/>
          </a:bodyPr>
          <a:lstStyle/>
          <a:p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navigateurs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Web qui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supportent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les technologies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décrites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précédemment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lvl="1"/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Mozilla, Firefox, Internet Explorer 6 ,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Konqueror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Safari, Opera 9</a:t>
            </a:r>
          </a:p>
          <a:p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Open AJAX Initiative  :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groupe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créé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par IBM, avec des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partenaires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tels</a:t>
            </a:r>
            <a:r>
              <a:rPr lang="en-US" altLang="fr-F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que</a:t>
            </a:r>
          </a:p>
          <a:p>
            <a:pPr lvl="1"/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BEA, Borland, the Dojo Foundation, Eclipse Foundation, Google, Laszlo Systems, Mozilla Corporation, Novell,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Openwave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Systems, Oracle, Red Hat, Yahoo, Zend, </a:t>
            </a:r>
            <a:r>
              <a:rPr lang="en-US" altLang="fr-FR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Zimbra</a:t>
            </a:r>
            <a:r>
              <a:rPr lang="en-US" altLang="fr-F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alt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D12A3-E924-4687-BE10-6C7CB92EA79E}" type="slidenum">
              <a:rPr lang="fr-FR" altLang="fr-FR"/>
              <a:pPr/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37833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41"/>
            <a:ext cx="9144000" cy="11430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altLang="fr-FR" sz="4400" dirty="0" err="1"/>
              <a:t>l'objet</a:t>
            </a:r>
            <a:r>
              <a:rPr lang="en-US" altLang="fr-FR" sz="4400" dirty="0"/>
              <a:t> </a:t>
            </a:r>
            <a:r>
              <a:rPr lang="en-US" altLang="fr-FR" sz="4400" dirty="0" err="1"/>
              <a:t>XmlHttpRequest</a:t>
            </a:r>
            <a:endParaRPr lang="fr-FR" altLang="fr-FR" sz="4400" dirty="0"/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458200" cy="4495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AJAX se base sur un composant embarqué dans presque tous les navigateurs récents : </a:t>
            </a:r>
            <a:r>
              <a:rPr lang="fr-FR" altLang="fr-F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fr-FR" altLang="fr-F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Cet objet a d'abord été développé par Microsoft, en tant qu'objet ActiveX, pour Internet Explorer 5</a:t>
            </a:r>
          </a:p>
          <a:p>
            <a:pPr>
              <a:lnSpc>
                <a:spcPct val="90000"/>
              </a:lnSpc>
            </a:pP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 a ensuite été repris et implémenté sous Mozilla 1 Safari 1.2, </a:t>
            </a:r>
            <a:r>
              <a:rPr lang="fr-FR" altLang="fr-F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Konqueror</a:t>
            </a: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3.4 et </a:t>
            </a:r>
            <a:r>
              <a:rPr lang="fr-FR" altLang="fr-F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Opera</a:t>
            </a:r>
            <a:r>
              <a:rPr lang="fr-FR" altLang="fr-F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8.</a:t>
            </a:r>
          </a:p>
          <a:p>
            <a:pPr>
              <a:lnSpc>
                <a:spcPct val="90000"/>
              </a:lnSpc>
              <a:buFontTx/>
              <a:buNone/>
            </a:pPr>
            <a:endParaRPr lang="fr-FR" altLang="fr-F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45E1F-F9E7-4C33-A8FC-CF1723DB8DE5}" type="slidenum">
              <a:rPr lang="fr-FR" altLang="fr-FR"/>
              <a:pPr/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79192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7698</TotalTime>
  <Words>951</Words>
  <Application>Microsoft Office PowerPoint</Application>
  <PresentationFormat>Affichage à l'écran (4:3)</PresentationFormat>
  <Paragraphs>164</Paragraphs>
  <Slides>14</Slides>
  <Notes>13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16" baseType="lpstr">
      <vt:lpstr>Rotonde</vt:lpstr>
      <vt:lpstr>1_Thème Office</vt:lpstr>
      <vt:lpstr>Présentation PowerPoint</vt:lpstr>
      <vt:lpstr>Définition</vt:lpstr>
      <vt:lpstr>Comparaison avec les applications web traditionnelles </vt:lpstr>
      <vt:lpstr>Comparaison avec les applications web traditionnelles </vt:lpstr>
      <vt:lpstr>Comparaison avec les applications web traditionnelles </vt:lpstr>
      <vt:lpstr>Comparaison avec les applications web traditionnelles </vt:lpstr>
      <vt:lpstr>Comparaison avec les applications web traditionnelles </vt:lpstr>
      <vt:lpstr>Qui supporte AJAX ?</vt:lpstr>
      <vt:lpstr>l'objet XmlHttpRequest</vt:lpstr>
      <vt:lpstr>Création d'un objet XMLHttpRequest </vt:lpstr>
      <vt:lpstr>Propriétés/Méthodes de l’objet XMLHttpRequest </vt:lpstr>
      <vt:lpstr>Propriétés/ Méthodes de l’objet XMLHttpRequest</vt:lpstr>
      <vt:lpstr>Exemple simple d’utilisation de XMLHttpRequest </vt:lpstr>
      <vt:lpstr>Javascript Asynchrone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Toufik</dc:creator>
  <cp:lastModifiedBy>Dr.Toufik Hafs </cp:lastModifiedBy>
  <cp:revision>284</cp:revision>
  <dcterms:created xsi:type="dcterms:W3CDTF">2017-02-14T18:50:07Z</dcterms:created>
  <dcterms:modified xsi:type="dcterms:W3CDTF">2018-01-23T18:51:13Z</dcterms:modified>
</cp:coreProperties>
</file>