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Quattrocento" panose="020B0604020202020204" charset="0"/>
      <p:regular r:id="rId11"/>
    </p:embeddedFont>
    <p:embeddedFont>
      <p:font typeface="Calibri" panose="020F0502020204030204" pitchFamily="34" charset="0"/>
      <p:regular r:id="rId12"/>
      <p:bold r:id="rId13"/>
      <p:italic r:id="rId14"/>
      <p:boldItalic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9" d="100"/>
          <a:sy n="59" d="100"/>
        </p:scale>
        <p:origin x="46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276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7-6.svg"/><Relationship Id="rId12" Type="http://schemas.openxmlformats.org/officeDocument/2006/relationships/image" Target="../media/image-7-12.sv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7-3.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7-9.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24124" y="1471255"/>
            <a:ext cx="7468553" cy="4224099"/>
          </a:xfrm>
          <a:prstGeom prst="rect">
            <a:avLst/>
          </a:prstGeom>
          <a:noFill/>
          <a:ln/>
        </p:spPr>
        <p:txBody>
          <a:bodyPr wrap="square" lIns="0" tIns="0" rIns="0" bIns="0" rtlCol="0" anchor="t"/>
          <a:lstStyle/>
          <a:p>
            <a:pPr marL="0" indent="0" algn="l">
              <a:lnSpc>
                <a:spcPts val="11050"/>
              </a:lnSpc>
              <a:buNone/>
            </a:pPr>
            <a:r>
              <a:rPr lang="en-US" sz="8850" dirty="0">
                <a:solidFill>
                  <a:srgbClr val="FFD9BE"/>
                </a:solidFill>
                <a:latin typeface="Quattrocento" pitchFamily="34" charset="0"/>
                <a:ea typeface="Quattrocento" pitchFamily="34" charset="-122"/>
                <a:cs typeface="Quattrocento" pitchFamily="34" charset="-120"/>
              </a:rPr>
              <a:t>Cuckoo-Inspired Algorithms</a:t>
            </a:r>
            <a:endParaRPr lang="en-US" sz="8850" dirty="0"/>
          </a:p>
        </p:txBody>
      </p:sp>
      <p:sp>
        <p:nvSpPr>
          <p:cNvPr id="4" name="Text 1"/>
          <p:cNvSpPr/>
          <p:nvPr/>
        </p:nvSpPr>
        <p:spPr>
          <a:xfrm>
            <a:off x="6324124" y="6054328"/>
            <a:ext cx="5632490" cy="704017"/>
          </a:xfrm>
          <a:prstGeom prst="rect">
            <a:avLst/>
          </a:prstGeom>
          <a:noFill/>
          <a:ln/>
        </p:spPr>
        <p:txBody>
          <a:bodyPr wrap="none" lIns="0" tIns="0" rIns="0" bIns="0" rtlCol="0" anchor="t"/>
          <a:lstStyle/>
          <a:p>
            <a:pPr marL="0" indent="0" algn="l">
              <a:lnSpc>
                <a:spcPts val="5500"/>
              </a:lnSpc>
              <a:buNone/>
            </a:pP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1890713"/>
            <a:ext cx="7468553"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Inspiration for Cuckoo Search Algorithm</a:t>
            </a:r>
            <a:endParaRPr lang="en-US" sz="4400" dirty="0"/>
          </a:p>
        </p:txBody>
      </p:sp>
      <p:sp>
        <p:nvSpPr>
          <p:cNvPr id="4" name="Text 1"/>
          <p:cNvSpPr/>
          <p:nvPr/>
        </p:nvSpPr>
        <p:spPr>
          <a:xfrm>
            <a:off x="837724" y="3657719"/>
            <a:ext cx="7468553" cy="2681168"/>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Cuckoo Search is an optimization algorithm inspired by the brood</a:t>
            </a:r>
            <a:r>
              <a:rPr lang="en-US" sz="1850" b="1" dirty="0">
                <a:solidFill>
                  <a:srgbClr val="F9EEE7"/>
                </a:solidFill>
                <a:latin typeface="Quattrocento" pitchFamily="34" charset="0"/>
                <a:ea typeface="Quattrocento" pitchFamily="34" charset="-122"/>
                <a:cs typeface="Quattrocento" pitchFamily="34" charset="-120"/>
              </a:rPr>
              <a:t> </a:t>
            </a:r>
            <a:r>
              <a:rPr lang="en-US" sz="1850" dirty="0">
                <a:solidFill>
                  <a:srgbClr val="F9EEE7"/>
                </a:solidFill>
                <a:latin typeface="Quattrocento" pitchFamily="34" charset="0"/>
                <a:ea typeface="Quattrocento" pitchFamily="34" charset="-122"/>
                <a:cs typeface="Quattrocento" pitchFamily="34" charset="-120"/>
              </a:rPr>
              <a:t>parasitism of certain cuckoo species that lay their eggs in the nests of other birds. The cuckoo egg usually hatches</a:t>
            </a:r>
            <a:r>
              <a:rPr lang="en-US" sz="1850" b="1" dirty="0">
                <a:solidFill>
                  <a:srgbClr val="F9EEE7"/>
                </a:solidFill>
                <a:latin typeface="Quattrocento" pitchFamily="34" charset="0"/>
                <a:ea typeface="Quattrocento" pitchFamily="34" charset="-122"/>
                <a:cs typeface="Quattrocento" pitchFamily="34" charset="-120"/>
              </a:rPr>
              <a:t> </a:t>
            </a:r>
            <a:r>
              <a:rPr lang="en-US" sz="1850" dirty="0">
                <a:solidFill>
                  <a:srgbClr val="F9EEE7"/>
                </a:solidFill>
                <a:latin typeface="Quattrocento" pitchFamily="34" charset="0"/>
                <a:ea typeface="Quattrocento" pitchFamily="34" charset="-122"/>
                <a:cs typeface="Quattrocento" pitchFamily="34" charset="-120"/>
              </a:rPr>
              <a:t>earlier, and the chick often pushes out the host’s eggs to eliminate competition. If the host bird detects the foreign egg, it may reject it or abandon the nest. Cuckoo search idealized such breeding behavior, and thus can be applied for various optimization problems</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26507" y="492919"/>
            <a:ext cx="8030051" cy="526494"/>
          </a:xfrm>
          <a:prstGeom prst="rect">
            <a:avLst/>
          </a:prstGeom>
          <a:noFill/>
          <a:ln/>
        </p:spPr>
        <p:txBody>
          <a:bodyPr wrap="none" lIns="0" tIns="0" rIns="0" bIns="0" rtlCol="0" anchor="t"/>
          <a:lstStyle/>
          <a:p>
            <a:pPr marL="0" indent="0" algn="l">
              <a:lnSpc>
                <a:spcPts val="4100"/>
              </a:lnSpc>
              <a:buNone/>
            </a:pPr>
            <a:r>
              <a:rPr lang="en-US" sz="3300" dirty="0">
                <a:solidFill>
                  <a:srgbClr val="FFD9BE"/>
                </a:solidFill>
                <a:latin typeface="Quattrocento" pitchFamily="34" charset="0"/>
                <a:ea typeface="Quattrocento" pitchFamily="34" charset="-122"/>
                <a:cs typeface="Quattrocento" pitchFamily="34" charset="-120"/>
              </a:rPr>
              <a:t>The Cuckoo Search Algorithm (CSA) Basics</a:t>
            </a:r>
            <a:endParaRPr lang="en-US" sz="3300" dirty="0"/>
          </a:p>
        </p:txBody>
      </p:sp>
      <p:sp>
        <p:nvSpPr>
          <p:cNvPr id="3" name="Shape 1"/>
          <p:cNvSpPr/>
          <p:nvPr/>
        </p:nvSpPr>
        <p:spPr>
          <a:xfrm>
            <a:off x="626507" y="1377434"/>
            <a:ext cx="13377386" cy="1074063"/>
          </a:xfrm>
          <a:prstGeom prst="roundRect">
            <a:avLst>
              <a:gd name="adj" fmla="val 2500"/>
            </a:avLst>
          </a:prstGeom>
          <a:solidFill>
            <a:srgbClr val="123332"/>
          </a:solidFill>
          <a:ln w="22860">
            <a:solidFill>
              <a:srgbClr val="4A6B6A"/>
            </a:solidFill>
            <a:prstDash val="solid"/>
          </a:ln>
        </p:spPr>
      </p:sp>
      <p:sp>
        <p:nvSpPr>
          <p:cNvPr id="4" name="Shape 2"/>
          <p:cNvSpPr/>
          <p:nvPr/>
        </p:nvSpPr>
        <p:spPr>
          <a:xfrm>
            <a:off x="649367" y="1400294"/>
            <a:ext cx="716042" cy="1028343"/>
          </a:xfrm>
          <a:prstGeom prst="rect">
            <a:avLst/>
          </a:prstGeom>
          <a:solidFill>
            <a:srgbClr val="315251"/>
          </a:solidFill>
          <a:ln/>
        </p:spPr>
      </p:sp>
      <p:sp>
        <p:nvSpPr>
          <p:cNvPr id="5" name="Text 3"/>
          <p:cNvSpPr/>
          <p:nvPr/>
        </p:nvSpPr>
        <p:spPr>
          <a:xfrm>
            <a:off x="873085" y="1746647"/>
            <a:ext cx="268486" cy="335637"/>
          </a:xfrm>
          <a:prstGeom prst="rect">
            <a:avLst/>
          </a:prstGeom>
          <a:noFill/>
          <a:ln/>
        </p:spPr>
        <p:txBody>
          <a:bodyPr wrap="none" lIns="0" tIns="0" rIns="0" bIns="0" rtlCol="0" anchor="t"/>
          <a:lstStyle/>
          <a:p>
            <a:pPr marL="0" indent="0" algn="l">
              <a:lnSpc>
                <a:spcPts val="2100"/>
              </a:lnSpc>
              <a:buNone/>
            </a:pPr>
            <a:r>
              <a:rPr lang="en-US" sz="2100" dirty="0">
                <a:solidFill>
                  <a:srgbClr val="F9EEE7"/>
                </a:solidFill>
                <a:latin typeface="Quattrocento" pitchFamily="34" charset="0"/>
                <a:ea typeface="Quattrocento" pitchFamily="34" charset="-122"/>
                <a:cs typeface="Quattrocento" pitchFamily="34" charset="-120"/>
              </a:rPr>
              <a:t>1</a:t>
            </a:r>
            <a:endParaRPr lang="en-US" sz="2100" dirty="0"/>
          </a:p>
        </p:txBody>
      </p:sp>
      <p:sp>
        <p:nvSpPr>
          <p:cNvPr id="6" name="Text 4"/>
          <p:cNvSpPr/>
          <p:nvPr/>
        </p:nvSpPr>
        <p:spPr>
          <a:xfrm>
            <a:off x="1544360" y="1579245"/>
            <a:ext cx="2105978" cy="263247"/>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Core Concept</a:t>
            </a:r>
            <a:endParaRPr lang="en-US" sz="1650" dirty="0"/>
          </a:p>
        </p:txBody>
      </p:sp>
      <p:sp>
        <p:nvSpPr>
          <p:cNvPr id="7" name="Text 5"/>
          <p:cNvSpPr/>
          <p:nvPr/>
        </p:nvSpPr>
        <p:spPr>
          <a:xfrm>
            <a:off x="1544360" y="1949887"/>
            <a:ext cx="12257723" cy="286464"/>
          </a:xfrm>
          <a:prstGeom prst="rect">
            <a:avLst/>
          </a:prstGeom>
          <a:noFill/>
          <a:ln/>
        </p:spPr>
        <p:txBody>
          <a:bodyPr wrap="non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Nests represent potential solutions to a problem. A new cuckoo egg represents a new, potentially superior solution.</a:t>
            </a:r>
            <a:endParaRPr lang="en-US" sz="1400" dirty="0"/>
          </a:p>
        </p:txBody>
      </p:sp>
      <p:sp>
        <p:nvSpPr>
          <p:cNvPr id="8" name="Shape 6"/>
          <p:cNvSpPr/>
          <p:nvPr/>
        </p:nvSpPr>
        <p:spPr>
          <a:xfrm>
            <a:off x="626507" y="2630448"/>
            <a:ext cx="13377386" cy="1074063"/>
          </a:xfrm>
          <a:prstGeom prst="roundRect">
            <a:avLst>
              <a:gd name="adj" fmla="val 2500"/>
            </a:avLst>
          </a:prstGeom>
          <a:solidFill>
            <a:srgbClr val="123332"/>
          </a:solidFill>
          <a:ln w="22860">
            <a:solidFill>
              <a:srgbClr val="4A6B6A"/>
            </a:solidFill>
            <a:prstDash val="solid"/>
          </a:ln>
        </p:spPr>
      </p:sp>
      <p:sp>
        <p:nvSpPr>
          <p:cNvPr id="9" name="Shape 7"/>
          <p:cNvSpPr/>
          <p:nvPr/>
        </p:nvSpPr>
        <p:spPr>
          <a:xfrm>
            <a:off x="649367" y="2653308"/>
            <a:ext cx="716042" cy="1028343"/>
          </a:xfrm>
          <a:prstGeom prst="rect">
            <a:avLst/>
          </a:prstGeom>
          <a:solidFill>
            <a:srgbClr val="315251"/>
          </a:solidFill>
          <a:ln/>
        </p:spPr>
      </p:sp>
      <p:sp>
        <p:nvSpPr>
          <p:cNvPr id="10" name="Text 8"/>
          <p:cNvSpPr/>
          <p:nvPr/>
        </p:nvSpPr>
        <p:spPr>
          <a:xfrm>
            <a:off x="873085" y="2999661"/>
            <a:ext cx="268486" cy="335637"/>
          </a:xfrm>
          <a:prstGeom prst="rect">
            <a:avLst/>
          </a:prstGeom>
          <a:noFill/>
          <a:ln/>
        </p:spPr>
        <p:txBody>
          <a:bodyPr wrap="none" lIns="0" tIns="0" rIns="0" bIns="0" rtlCol="0" anchor="t"/>
          <a:lstStyle/>
          <a:p>
            <a:pPr marL="0" indent="0" algn="l">
              <a:lnSpc>
                <a:spcPts val="2100"/>
              </a:lnSpc>
              <a:buNone/>
            </a:pPr>
            <a:r>
              <a:rPr lang="en-US" sz="2100" dirty="0">
                <a:solidFill>
                  <a:srgbClr val="F9EEE7"/>
                </a:solidFill>
                <a:latin typeface="Quattrocento" pitchFamily="34" charset="0"/>
                <a:ea typeface="Quattrocento" pitchFamily="34" charset="-122"/>
                <a:cs typeface="Quattrocento" pitchFamily="34" charset="-120"/>
              </a:rPr>
              <a:t>2</a:t>
            </a:r>
            <a:endParaRPr lang="en-US" sz="2100" dirty="0"/>
          </a:p>
        </p:txBody>
      </p:sp>
      <p:sp>
        <p:nvSpPr>
          <p:cNvPr id="11" name="Text 9"/>
          <p:cNvSpPr/>
          <p:nvPr/>
        </p:nvSpPr>
        <p:spPr>
          <a:xfrm>
            <a:off x="1544360" y="2832259"/>
            <a:ext cx="2105978" cy="263247"/>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Solution Mapping</a:t>
            </a:r>
            <a:endParaRPr lang="en-US" sz="1650" dirty="0"/>
          </a:p>
        </p:txBody>
      </p:sp>
      <p:sp>
        <p:nvSpPr>
          <p:cNvPr id="12" name="Text 10"/>
          <p:cNvSpPr/>
          <p:nvPr/>
        </p:nvSpPr>
        <p:spPr>
          <a:xfrm>
            <a:off x="1544360" y="3202900"/>
            <a:ext cx="12257723" cy="286464"/>
          </a:xfrm>
          <a:prstGeom prst="rect">
            <a:avLst/>
          </a:prstGeom>
          <a:noFill/>
          <a:ln/>
        </p:spPr>
        <p:txBody>
          <a:bodyPr wrap="non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A cuckoo generates a new solution by performing a Lévy flight and then replaces a potentially worse solution in a randomly chosen nest.</a:t>
            </a:r>
            <a:endParaRPr lang="en-US" sz="1400" dirty="0"/>
          </a:p>
        </p:txBody>
      </p:sp>
      <p:sp>
        <p:nvSpPr>
          <p:cNvPr id="13" name="Shape 11"/>
          <p:cNvSpPr/>
          <p:nvPr/>
        </p:nvSpPr>
        <p:spPr>
          <a:xfrm>
            <a:off x="626507" y="3883462"/>
            <a:ext cx="13377386" cy="1347192"/>
          </a:xfrm>
          <a:prstGeom prst="roundRect">
            <a:avLst>
              <a:gd name="adj" fmla="val 1993"/>
            </a:avLst>
          </a:prstGeom>
          <a:solidFill>
            <a:srgbClr val="123332"/>
          </a:solidFill>
          <a:ln w="22860">
            <a:solidFill>
              <a:srgbClr val="4A6B6A"/>
            </a:solidFill>
            <a:prstDash val="solid"/>
          </a:ln>
        </p:spPr>
      </p:sp>
      <p:sp>
        <p:nvSpPr>
          <p:cNvPr id="14" name="Shape 12"/>
          <p:cNvSpPr/>
          <p:nvPr/>
        </p:nvSpPr>
        <p:spPr>
          <a:xfrm>
            <a:off x="649367" y="3906322"/>
            <a:ext cx="716042" cy="1301472"/>
          </a:xfrm>
          <a:prstGeom prst="rect">
            <a:avLst/>
          </a:prstGeom>
          <a:solidFill>
            <a:srgbClr val="315251"/>
          </a:solidFill>
          <a:ln/>
        </p:spPr>
      </p:sp>
      <p:sp>
        <p:nvSpPr>
          <p:cNvPr id="15" name="Text 13"/>
          <p:cNvSpPr/>
          <p:nvPr/>
        </p:nvSpPr>
        <p:spPr>
          <a:xfrm>
            <a:off x="873085" y="4389239"/>
            <a:ext cx="268486" cy="335637"/>
          </a:xfrm>
          <a:prstGeom prst="rect">
            <a:avLst/>
          </a:prstGeom>
          <a:noFill/>
          <a:ln/>
        </p:spPr>
        <p:txBody>
          <a:bodyPr wrap="none" lIns="0" tIns="0" rIns="0" bIns="0" rtlCol="0" anchor="t"/>
          <a:lstStyle/>
          <a:p>
            <a:pPr marL="0" indent="0" algn="l">
              <a:lnSpc>
                <a:spcPts val="2100"/>
              </a:lnSpc>
              <a:buNone/>
            </a:pPr>
            <a:r>
              <a:rPr lang="en-US" sz="2100" dirty="0">
                <a:solidFill>
                  <a:srgbClr val="F9EEE7"/>
                </a:solidFill>
                <a:latin typeface="Quattrocento" pitchFamily="34" charset="0"/>
                <a:ea typeface="Quattrocento" pitchFamily="34" charset="-122"/>
                <a:cs typeface="Quattrocento" pitchFamily="34" charset="-120"/>
              </a:rPr>
              <a:t>3</a:t>
            </a:r>
            <a:endParaRPr lang="en-US" sz="2100" dirty="0"/>
          </a:p>
        </p:txBody>
      </p:sp>
      <p:sp>
        <p:nvSpPr>
          <p:cNvPr id="16" name="Text 14"/>
          <p:cNvSpPr/>
          <p:nvPr/>
        </p:nvSpPr>
        <p:spPr>
          <a:xfrm>
            <a:off x="1544360" y="4085273"/>
            <a:ext cx="2105978" cy="263247"/>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Selection Mechanism</a:t>
            </a:r>
            <a:endParaRPr lang="en-US" sz="1650" dirty="0"/>
          </a:p>
        </p:txBody>
      </p:sp>
      <p:sp>
        <p:nvSpPr>
          <p:cNvPr id="17" name="Text 15"/>
          <p:cNvSpPr/>
          <p:nvPr/>
        </p:nvSpPr>
        <p:spPr>
          <a:xfrm>
            <a:off x="1544360" y="4455914"/>
            <a:ext cx="12257723" cy="572929"/>
          </a:xfrm>
          <a:prstGeom prst="rect">
            <a:avLst/>
          </a:prstGeom>
          <a:noFill/>
          <a:ln/>
        </p:spPr>
        <p:txBody>
          <a:bodyPr wrap="squar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A fraction of the worst nests are abandoned and replaced by new, randomly generated ones. This is analogous to a host bird discovering and discarding a cuckoo egg, forcing it to start over in a new location.</a:t>
            </a:r>
            <a:endParaRPr lang="en-US" sz="1400" dirty="0"/>
          </a:p>
        </p:txBody>
      </p:sp>
      <p:sp>
        <p:nvSpPr>
          <p:cNvPr id="18" name="Shape 16"/>
          <p:cNvSpPr/>
          <p:nvPr/>
        </p:nvSpPr>
        <p:spPr>
          <a:xfrm>
            <a:off x="626507" y="5409605"/>
            <a:ext cx="13377386" cy="1074063"/>
          </a:xfrm>
          <a:prstGeom prst="roundRect">
            <a:avLst>
              <a:gd name="adj" fmla="val 2500"/>
            </a:avLst>
          </a:prstGeom>
          <a:solidFill>
            <a:srgbClr val="123332"/>
          </a:solidFill>
          <a:ln w="22860">
            <a:solidFill>
              <a:srgbClr val="4A6B6A"/>
            </a:solidFill>
            <a:prstDash val="solid"/>
          </a:ln>
        </p:spPr>
      </p:sp>
      <p:sp>
        <p:nvSpPr>
          <p:cNvPr id="19" name="Shape 17"/>
          <p:cNvSpPr/>
          <p:nvPr/>
        </p:nvSpPr>
        <p:spPr>
          <a:xfrm>
            <a:off x="649367" y="5432465"/>
            <a:ext cx="716042" cy="1028343"/>
          </a:xfrm>
          <a:prstGeom prst="rect">
            <a:avLst/>
          </a:prstGeom>
          <a:solidFill>
            <a:srgbClr val="315251"/>
          </a:solidFill>
          <a:ln/>
        </p:spPr>
      </p:sp>
      <p:sp>
        <p:nvSpPr>
          <p:cNvPr id="20" name="Text 18"/>
          <p:cNvSpPr/>
          <p:nvPr/>
        </p:nvSpPr>
        <p:spPr>
          <a:xfrm>
            <a:off x="873085" y="5778817"/>
            <a:ext cx="268486" cy="335637"/>
          </a:xfrm>
          <a:prstGeom prst="rect">
            <a:avLst/>
          </a:prstGeom>
          <a:noFill/>
          <a:ln/>
        </p:spPr>
        <p:txBody>
          <a:bodyPr wrap="none" lIns="0" tIns="0" rIns="0" bIns="0" rtlCol="0" anchor="t"/>
          <a:lstStyle/>
          <a:p>
            <a:pPr marL="0" indent="0" algn="l">
              <a:lnSpc>
                <a:spcPts val="2100"/>
              </a:lnSpc>
              <a:buNone/>
            </a:pPr>
            <a:r>
              <a:rPr lang="en-US" sz="2100" dirty="0">
                <a:solidFill>
                  <a:srgbClr val="F9EEE7"/>
                </a:solidFill>
                <a:latin typeface="Quattrocento" pitchFamily="34" charset="0"/>
                <a:ea typeface="Quattrocento" pitchFamily="34" charset="-122"/>
                <a:cs typeface="Quattrocento" pitchFamily="34" charset="-120"/>
              </a:rPr>
              <a:t>4</a:t>
            </a:r>
            <a:endParaRPr lang="en-US" sz="2100" dirty="0"/>
          </a:p>
        </p:txBody>
      </p:sp>
      <p:sp>
        <p:nvSpPr>
          <p:cNvPr id="21" name="Text 19"/>
          <p:cNvSpPr/>
          <p:nvPr/>
        </p:nvSpPr>
        <p:spPr>
          <a:xfrm>
            <a:off x="1544360" y="5611416"/>
            <a:ext cx="2105978" cy="263247"/>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Discovery &amp; Diversity</a:t>
            </a:r>
            <a:endParaRPr lang="en-US" sz="1650" dirty="0"/>
          </a:p>
        </p:txBody>
      </p:sp>
      <p:sp>
        <p:nvSpPr>
          <p:cNvPr id="22" name="Text 20"/>
          <p:cNvSpPr/>
          <p:nvPr/>
        </p:nvSpPr>
        <p:spPr>
          <a:xfrm>
            <a:off x="1544360" y="5982057"/>
            <a:ext cx="12257723" cy="286464"/>
          </a:xfrm>
          <a:prstGeom prst="rect">
            <a:avLst/>
          </a:prstGeom>
          <a:noFill/>
          <a:ln/>
        </p:spPr>
        <p:txBody>
          <a:bodyPr wrap="non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Host birds discover and discard alien eggs with probabilistic accuracy, introducing crucial population diversity.</a:t>
            </a:r>
            <a:endParaRPr lang="en-US" sz="1400" dirty="0"/>
          </a:p>
        </p:txBody>
      </p:sp>
      <p:sp>
        <p:nvSpPr>
          <p:cNvPr id="23" name="Shape 21"/>
          <p:cNvSpPr/>
          <p:nvPr/>
        </p:nvSpPr>
        <p:spPr>
          <a:xfrm>
            <a:off x="626507" y="6662618"/>
            <a:ext cx="13377386" cy="1074063"/>
          </a:xfrm>
          <a:prstGeom prst="roundRect">
            <a:avLst>
              <a:gd name="adj" fmla="val 2500"/>
            </a:avLst>
          </a:prstGeom>
          <a:solidFill>
            <a:srgbClr val="123332"/>
          </a:solidFill>
          <a:ln w="22860">
            <a:solidFill>
              <a:srgbClr val="4A6B6A"/>
            </a:solidFill>
            <a:prstDash val="solid"/>
          </a:ln>
        </p:spPr>
      </p:sp>
      <p:sp>
        <p:nvSpPr>
          <p:cNvPr id="24" name="Shape 22"/>
          <p:cNvSpPr/>
          <p:nvPr/>
        </p:nvSpPr>
        <p:spPr>
          <a:xfrm>
            <a:off x="649367" y="6685478"/>
            <a:ext cx="716042" cy="1028343"/>
          </a:xfrm>
          <a:prstGeom prst="rect">
            <a:avLst/>
          </a:prstGeom>
          <a:solidFill>
            <a:srgbClr val="315251"/>
          </a:solidFill>
          <a:ln/>
        </p:spPr>
      </p:sp>
      <p:sp>
        <p:nvSpPr>
          <p:cNvPr id="25" name="Text 23"/>
          <p:cNvSpPr/>
          <p:nvPr/>
        </p:nvSpPr>
        <p:spPr>
          <a:xfrm>
            <a:off x="873085" y="7031831"/>
            <a:ext cx="268486" cy="335637"/>
          </a:xfrm>
          <a:prstGeom prst="rect">
            <a:avLst/>
          </a:prstGeom>
          <a:noFill/>
          <a:ln/>
        </p:spPr>
        <p:txBody>
          <a:bodyPr wrap="none" lIns="0" tIns="0" rIns="0" bIns="0" rtlCol="0" anchor="t"/>
          <a:lstStyle/>
          <a:p>
            <a:pPr marL="0" indent="0" algn="l">
              <a:lnSpc>
                <a:spcPts val="2100"/>
              </a:lnSpc>
              <a:buNone/>
            </a:pPr>
            <a:r>
              <a:rPr lang="en-US" sz="2100" dirty="0">
                <a:solidFill>
                  <a:srgbClr val="F9EEE7"/>
                </a:solidFill>
                <a:latin typeface="Quattrocento" pitchFamily="34" charset="0"/>
                <a:ea typeface="Quattrocento" pitchFamily="34" charset="-122"/>
                <a:cs typeface="Quattrocento" pitchFamily="34" charset="-120"/>
              </a:rPr>
              <a:t>5</a:t>
            </a:r>
            <a:endParaRPr lang="en-US" sz="2100" dirty="0"/>
          </a:p>
        </p:txBody>
      </p:sp>
      <p:sp>
        <p:nvSpPr>
          <p:cNvPr id="26" name="Text 24"/>
          <p:cNvSpPr/>
          <p:nvPr/>
        </p:nvSpPr>
        <p:spPr>
          <a:xfrm>
            <a:off x="1544360" y="6864429"/>
            <a:ext cx="2105978" cy="263247"/>
          </a:xfrm>
          <a:prstGeom prst="rect">
            <a:avLst/>
          </a:prstGeom>
          <a:noFill/>
          <a:ln/>
        </p:spPr>
        <p:txBody>
          <a:bodyPr wrap="none" lIns="0" tIns="0" rIns="0" bIns="0" rtlCol="0" anchor="t"/>
          <a:lstStyle/>
          <a:p>
            <a:pPr marL="0" indent="0" algn="l">
              <a:lnSpc>
                <a:spcPts val="2050"/>
              </a:lnSpc>
              <a:buNone/>
            </a:pPr>
            <a:r>
              <a:rPr lang="en-US" sz="1650" dirty="0">
                <a:solidFill>
                  <a:srgbClr val="F9EEE7"/>
                </a:solidFill>
                <a:latin typeface="Quattrocento" pitchFamily="34" charset="0"/>
                <a:ea typeface="Quattrocento" pitchFamily="34" charset="-122"/>
                <a:cs typeface="Quattrocento" pitchFamily="34" charset="-120"/>
              </a:rPr>
              <a:t>Elitism</a:t>
            </a:r>
            <a:endParaRPr lang="en-US" sz="1650" dirty="0"/>
          </a:p>
        </p:txBody>
      </p:sp>
      <p:sp>
        <p:nvSpPr>
          <p:cNvPr id="27" name="Text 25"/>
          <p:cNvSpPr/>
          <p:nvPr/>
        </p:nvSpPr>
        <p:spPr>
          <a:xfrm>
            <a:off x="1544360" y="7235071"/>
            <a:ext cx="12257723" cy="286464"/>
          </a:xfrm>
          <a:prstGeom prst="rect">
            <a:avLst/>
          </a:prstGeom>
          <a:noFill/>
          <a:ln/>
        </p:spPr>
        <p:txBody>
          <a:bodyPr wrap="none" lIns="0" tIns="0" rIns="0" bIns="0" rtlCol="0" anchor="t"/>
          <a:lstStyle/>
          <a:p>
            <a:pPr marL="0" indent="0" algn="l">
              <a:lnSpc>
                <a:spcPts val="2250"/>
              </a:lnSpc>
              <a:buNone/>
            </a:pPr>
            <a:r>
              <a:rPr lang="en-US" sz="1400" dirty="0">
                <a:solidFill>
                  <a:srgbClr val="F9EEE7"/>
                </a:solidFill>
                <a:latin typeface="Quattrocento" pitchFamily="34" charset="0"/>
                <a:ea typeface="Quattrocento" pitchFamily="34" charset="-122"/>
                <a:cs typeface="Quattrocento" pitchFamily="34" charset="-120"/>
              </a:rPr>
              <a:t>The best solutions are carried over to the next generation to ensure that the algorithm does not lose its progress.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6514" y="539353"/>
            <a:ext cx="9341525" cy="576977"/>
          </a:xfrm>
          <a:prstGeom prst="rect">
            <a:avLst/>
          </a:prstGeom>
          <a:noFill/>
          <a:ln/>
        </p:spPr>
        <p:txBody>
          <a:bodyPr wrap="none" lIns="0" tIns="0" rIns="0" bIns="0" rtlCol="0" anchor="t"/>
          <a:lstStyle/>
          <a:p>
            <a:pPr marL="0" indent="0" algn="l">
              <a:lnSpc>
                <a:spcPts val="4500"/>
              </a:lnSpc>
              <a:buNone/>
            </a:pPr>
            <a:r>
              <a:rPr lang="en-US" sz="3600" dirty="0">
                <a:solidFill>
                  <a:srgbClr val="FFD9BE"/>
                </a:solidFill>
                <a:latin typeface="Quattrocento" pitchFamily="34" charset="0"/>
                <a:ea typeface="Quattrocento" pitchFamily="34" charset="-122"/>
                <a:cs typeface="Quattrocento" pitchFamily="34" charset="-120"/>
              </a:rPr>
              <a:t>Cuckoo Search Algorithm (CSA) Process Flow</a:t>
            </a:r>
            <a:endParaRPr lang="en-US" sz="3600" dirty="0"/>
          </a:p>
        </p:txBody>
      </p:sp>
      <p:pic>
        <p:nvPicPr>
          <p:cNvPr id="3" name="Image 0" descr="preencoded.png"/>
          <p:cNvPicPr>
            <a:picLocks noChangeAspect="1"/>
          </p:cNvPicPr>
          <p:nvPr/>
        </p:nvPicPr>
        <p:blipFill>
          <a:blip r:embed="rId3"/>
          <a:stretch>
            <a:fillRect/>
          </a:stretch>
        </p:blipFill>
        <p:spPr>
          <a:xfrm>
            <a:off x="1387736" y="1586984"/>
            <a:ext cx="3937299" cy="5311713"/>
          </a:xfrm>
          <a:prstGeom prst="rect">
            <a:avLst/>
          </a:prstGeom>
        </p:spPr>
      </p:pic>
      <p:sp>
        <p:nvSpPr>
          <p:cNvPr id="4" name="Text 1"/>
          <p:cNvSpPr/>
          <p:nvPr/>
        </p:nvSpPr>
        <p:spPr>
          <a:xfrm>
            <a:off x="7562136" y="1586984"/>
            <a:ext cx="6389370" cy="627698"/>
          </a:xfrm>
          <a:prstGeom prst="rect">
            <a:avLst/>
          </a:prstGeom>
          <a:noFill/>
          <a:ln/>
        </p:spPr>
        <p:txBody>
          <a:bodyPr wrap="square" lIns="0" tIns="0" rIns="0" bIns="0" rtlCol="0" anchor="t"/>
          <a:lstStyle/>
          <a:p>
            <a:pPr marL="342900" indent="-342900" algn="l">
              <a:lnSpc>
                <a:spcPts val="2450"/>
              </a:lnSpc>
              <a:buSzPct val="100000"/>
              <a:buFont typeface="+mj-lt"/>
              <a:buAutoNum type="arabicPeriod"/>
            </a:pPr>
            <a:r>
              <a:rPr lang="en-US" sz="1500" dirty="0">
                <a:solidFill>
                  <a:srgbClr val="F9EEE7"/>
                </a:solidFill>
                <a:latin typeface="Quattrocento" pitchFamily="34" charset="0"/>
                <a:ea typeface="Quattrocento" pitchFamily="34" charset="-122"/>
                <a:cs typeface="Quattrocento" pitchFamily="34" charset="-120"/>
              </a:rPr>
              <a:t>Set up the algorithm's basic settings (like number of nests, probability of discovering alien eggs, step size, etc.).</a:t>
            </a:r>
            <a:endParaRPr lang="en-US" sz="1500" dirty="0"/>
          </a:p>
        </p:txBody>
      </p:sp>
      <p:sp>
        <p:nvSpPr>
          <p:cNvPr id="5" name="Text 2"/>
          <p:cNvSpPr/>
          <p:nvPr/>
        </p:nvSpPr>
        <p:spPr>
          <a:xfrm>
            <a:off x="7562136" y="2283262"/>
            <a:ext cx="6389370" cy="627698"/>
          </a:xfrm>
          <a:prstGeom prst="rect">
            <a:avLst/>
          </a:prstGeom>
          <a:noFill/>
          <a:ln/>
        </p:spPr>
        <p:txBody>
          <a:bodyPr wrap="square" lIns="0" tIns="0" rIns="0" bIns="0" rtlCol="0" anchor="t"/>
          <a:lstStyle/>
          <a:p>
            <a:pPr marL="342900" indent="-342900" algn="l">
              <a:lnSpc>
                <a:spcPts val="2450"/>
              </a:lnSpc>
              <a:buSzPct val="100000"/>
              <a:buFont typeface="+mj-lt"/>
              <a:buAutoNum type="arabicPeriod" startAt="2"/>
            </a:pPr>
            <a:r>
              <a:rPr lang="en-US" sz="1500" dirty="0">
                <a:solidFill>
                  <a:srgbClr val="F9EEE7"/>
                </a:solidFill>
                <a:latin typeface="Quattrocento" pitchFamily="34" charset="0"/>
                <a:ea typeface="Quattrocento" pitchFamily="34" charset="-122"/>
                <a:cs typeface="Quattrocento" pitchFamily="34" charset="-120"/>
              </a:rPr>
              <a:t>Randomly create an initial set of possible solutions, each represented as a "nest."</a:t>
            </a:r>
            <a:endParaRPr lang="en-US" sz="1500" dirty="0"/>
          </a:p>
        </p:txBody>
      </p:sp>
      <p:sp>
        <p:nvSpPr>
          <p:cNvPr id="6" name="Text 3"/>
          <p:cNvSpPr/>
          <p:nvPr/>
        </p:nvSpPr>
        <p:spPr>
          <a:xfrm>
            <a:off x="7562136" y="2979539"/>
            <a:ext cx="6389370" cy="627698"/>
          </a:xfrm>
          <a:prstGeom prst="rect">
            <a:avLst/>
          </a:prstGeom>
          <a:noFill/>
          <a:ln/>
        </p:spPr>
        <p:txBody>
          <a:bodyPr wrap="square" lIns="0" tIns="0" rIns="0" bIns="0" rtlCol="0" anchor="t"/>
          <a:lstStyle/>
          <a:p>
            <a:pPr marL="342900" indent="-342900" algn="l">
              <a:lnSpc>
                <a:spcPts val="2450"/>
              </a:lnSpc>
              <a:buSzPct val="100000"/>
              <a:buFont typeface="+mj-lt"/>
              <a:buAutoNum type="arabicPeriod" startAt="3"/>
            </a:pPr>
            <a:r>
              <a:rPr lang="en-US" sz="1500" dirty="0">
                <a:solidFill>
                  <a:srgbClr val="F9EEE7"/>
                </a:solidFill>
                <a:latin typeface="Quattrocento" pitchFamily="34" charset="0"/>
                <a:ea typeface="Quattrocento" pitchFamily="34" charset="-122"/>
                <a:cs typeface="Quattrocento" pitchFamily="34" charset="-120"/>
              </a:rPr>
              <a:t>Measure how good each solution (nest) is according to the problem's objective function.</a:t>
            </a:r>
            <a:endParaRPr lang="en-US" sz="1500" dirty="0"/>
          </a:p>
        </p:txBody>
      </p:sp>
      <p:sp>
        <p:nvSpPr>
          <p:cNvPr id="7" name="Text 4"/>
          <p:cNvSpPr/>
          <p:nvPr/>
        </p:nvSpPr>
        <p:spPr>
          <a:xfrm>
            <a:off x="7562136" y="3675817"/>
            <a:ext cx="6389370" cy="627698"/>
          </a:xfrm>
          <a:prstGeom prst="rect">
            <a:avLst/>
          </a:prstGeom>
          <a:noFill/>
          <a:ln/>
        </p:spPr>
        <p:txBody>
          <a:bodyPr wrap="square" lIns="0" tIns="0" rIns="0" bIns="0" rtlCol="0" anchor="t"/>
          <a:lstStyle/>
          <a:p>
            <a:pPr marL="342900" indent="-342900" algn="l">
              <a:lnSpc>
                <a:spcPts val="2450"/>
              </a:lnSpc>
              <a:buSzPct val="100000"/>
              <a:buFont typeface="+mj-lt"/>
              <a:buAutoNum type="arabicPeriod" startAt="4"/>
            </a:pPr>
            <a:r>
              <a:rPr lang="en-US" sz="1500" dirty="0">
                <a:solidFill>
                  <a:srgbClr val="F9EEE7"/>
                </a:solidFill>
                <a:latin typeface="Quattrocento" pitchFamily="34" charset="0"/>
                <a:ea typeface="Quattrocento" pitchFamily="34" charset="-122"/>
                <a:cs typeface="Quattrocento" pitchFamily="34" charset="-120"/>
              </a:rPr>
              <a:t>Cuckoos lay new eggs (create new solutions) using Lévy flights, which are random walks that explore the search space widely.</a:t>
            </a:r>
            <a:endParaRPr lang="en-US" sz="1500" dirty="0"/>
          </a:p>
        </p:txBody>
      </p:sp>
      <p:sp>
        <p:nvSpPr>
          <p:cNvPr id="8" name="Text 5"/>
          <p:cNvSpPr/>
          <p:nvPr/>
        </p:nvSpPr>
        <p:spPr>
          <a:xfrm>
            <a:off x="7562136" y="4372094"/>
            <a:ext cx="6389370" cy="313849"/>
          </a:xfrm>
          <a:prstGeom prst="rect">
            <a:avLst/>
          </a:prstGeom>
          <a:noFill/>
          <a:ln/>
        </p:spPr>
        <p:txBody>
          <a:bodyPr wrap="none" lIns="0" tIns="0" rIns="0" bIns="0" rtlCol="0" anchor="t"/>
          <a:lstStyle/>
          <a:p>
            <a:pPr marL="342900" indent="-342900" algn="l">
              <a:lnSpc>
                <a:spcPts val="2450"/>
              </a:lnSpc>
              <a:buSzPct val="100000"/>
              <a:buFont typeface="+mj-lt"/>
              <a:buAutoNum type="arabicPeriod" startAt="5"/>
            </a:pPr>
            <a:r>
              <a:rPr lang="en-US" sz="1500" dirty="0">
                <a:solidFill>
                  <a:srgbClr val="F9EEE7"/>
                </a:solidFill>
                <a:latin typeface="Quattrocento" pitchFamily="34" charset="0"/>
                <a:ea typeface="Quattrocento" pitchFamily="34" charset="-122"/>
                <a:cs typeface="Quattrocento" pitchFamily="34" charset="-120"/>
              </a:rPr>
              <a:t>Check how good these new "eggs" (solutions) are.</a:t>
            </a:r>
            <a:endParaRPr lang="en-US" sz="1500" dirty="0"/>
          </a:p>
        </p:txBody>
      </p:sp>
      <p:sp>
        <p:nvSpPr>
          <p:cNvPr id="9" name="Text 6"/>
          <p:cNvSpPr/>
          <p:nvPr/>
        </p:nvSpPr>
        <p:spPr>
          <a:xfrm>
            <a:off x="7562136" y="4754523"/>
            <a:ext cx="6389370" cy="941546"/>
          </a:xfrm>
          <a:prstGeom prst="rect">
            <a:avLst/>
          </a:prstGeom>
          <a:noFill/>
          <a:ln/>
        </p:spPr>
        <p:txBody>
          <a:bodyPr wrap="square" lIns="0" tIns="0" rIns="0" bIns="0" rtlCol="0" anchor="t"/>
          <a:lstStyle/>
          <a:p>
            <a:pPr marL="342900" indent="-342900" algn="l">
              <a:lnSpc>
                <a:spcPts val="2450"/>
              </a:lnSpc>
              <a:buSzPct val="100000"/>
              <a:buFont typeface="+mj-lt"/>
              <a:buAutoNum type="arabicPeriod" startAt="6"/>
            </a:pPr>
            <a:r>
              <a:rPr lang="en-US" sz="1500" dirty="0">
                <a:solidFill>
                  <a:srgbClr val="F9EEE7"/>
                </a:solidFill>
                <a:latin typeface="Quattrocento" pitchFamily="34" charset="0"/>
                <a:ea typeface="Quattrocento" pitchFamily="34" charset="-122"/>
                <a:cs typeface="Quattrocento" pitchFamily="34" charset="-120"/>
              </a:rPr>
              <a:t>Check if the stopping condition is met – if the algorithm has reached the desired accuracy or maximum iterations, stop. Otherwise, repeat the loop.</a:t>
            </a:r>
            <a:endParaRPr lang="en-US" sz="1500" dirty="0"/>
          </a:p>
        </p:txBody>
      </p:sp>
      <p:sp>
        <p:nvSpPr>
          <p:cNvPr id="10" name="Text 7"/>
          <p:cNvSpPr/>
          <p:nvPr/>
        </p:nvSpPr>
        <p:spPr>
          <a:xfrm>
            <a:off x="7562136" y="5764649"/>
            <a:ext cx="6389370" cy="627698"/>
          </a:xfrm>
          <a:prstGeom prst="rect">
            <a:avLst/>
          </a:prstGeom>
          <a:noFill/>
          <a:ln/>
        </p:spPr>
        <p:txBody>
          <a:bodyPr wrap="square" lIns="0" tIns="0" rIns="0" bIns="0" rtlCol="0" anchor="t"/>
          <a:lstStyle/>
          <a:p>
            <a:pPr marL="342900" indent="-342900" algn="l">
              <a:lnSpc>
                <a:spcPts val="2450"/>
              </a:lnSpc>
              <a:buSzPct val="100000"/>
              <a:buFont typeface="+mj-lt"/>
              <a:buAutoNum type="arabicPeriod" startAt="7"/>
            </a:pPr>
            <a:r>
              <a:rPr lang="en-US" sz="1500" dirty="0">
                <a:solidFill>
                  <a:srgbClr val="F9EEE7"/>
                </a:solidFill>
                <a:latin typeface="Quattrocento" pitchFamily="34" charset="0"/>
                <a:ea typeface="Quattrocento" pitchFamily="34" charset="-122"/>
                <a:cs typeface="Quattrocento" pitchFamily="34" charset="-120"/>
              </a:rPr>
              <a:t>Replace poor solutions with better ones, mimicking how cuckoos choose the best nests for survival.</a:t>
            </a:r>
            <a:endParaRPr lang="en-US" sz="1500" dirty="0"/>
          </a:p>
        </p:txBody>
      </p:sp>
      <p:sp>
        <p:nvSpPr>
          <p:cNvPr id="11" name="Text 8"/>
          <p:cNvSpPr/>
          <p:nvPr/>
        </p:nvSpPr>
        <p:spPr>
          <a:xfrm>
            <a:off x="7562136" y="6460927"/>
            <a:ext cx="6389370" cy="313849"/>
          </a:xfrm>
          <a:prstGeom prst="rect">
            <a:avLst/>
          </a:prstGeom>
          <a:noFill/>
          <a:ln/>
        </p:spPr>
        <p:txBody>
          <a:bodyPr wrap="none" lIns="0" tIns="0" rIns="0" bIns="0" rtlCol="0" anchor="t"/>
          <a:lstStyle/>
          <a:p>
            <a:pPr marL="342900" indent="-342900" algn="l">
              <a:lnSpc>
                <a:spcPts val="2450"/>
              </a:lnSpc>
              <a:buSzPct val="100000"/>
              <a:buFont typeface="+mj-lt"/>
              <a:buAutoNum type="arabicPeriod" startAt="8"/>
            </a:pPr>
            <a:r>
              <a:rPr lang="en-US" sz="1500" dirty="0">
                <a:solidFill>
                  <a:srgbClr val="F9EEE7"/>
                </a:solidFill>
                <a:latin typeface="Quattrocento" pitchFamily="34" charset="0"/>
                <a:ea typeface="Quattrocento" pitchFamily="34" charset="-122"/>
                <a:cs typeface="Quattrocento" pitchFamily="34" charset="-120"/>
              </a:rPr>
              <a:t>Print the result – show the best solution found.</a:t>
            </a:r>
            <a:endParaRPr lang="en-US" sz="1500" dirty="0"/>
          </a:p>
        </p:txBody>
      </p:sp>
      <p:sp>
        <p:nvSpPr>
          <p:cNvPr id="12" name="Text 9"/>
          <p:cNvSpPr/>
          <p:nvPr/>
        </p:nvSpPr>
        <p:spPr>
          <a:xfrm>
            <a:off x="686514" y="7063978"/>
            <a:ext cx="13257371" cy="627698"/>
          </a:xfrm>
          <a:prstGeom prst="rect">
            <a:avLst/>
          </a:prstGeom>
          <a:noFill/>
          <a:ln/>
        </p:spPr>
        <p:txBody>
          <a:bodyPr wrap="square" lIns="0" tIns="0" rIns="0" bIns="0" rtlCol="0" anchor="t"/>
          <a:lstStyle/>
          <a:p>
            <a:pPr marL="0" indent="0" algn="l">
              <a:lnSpc>
                <a:spcPts val="2450"/>
              </a:lnSpc>
              <a:buNone/>
            </a:pPr>
            <a:r>
              <a:rPr lang="en-US" sz="1500" dirty="0">
                <a:solidFill>
                  <a:srgbClr val="F9EEE7"/>
                </a:solidFill>
                <a:latin typeface="Quattrocento" pitchFamily="34" charset="0"/>
                <a:ea typeface="Quattrocento" pitchFamily="34" charset="-122"/>
                <a:cs typeface="Quattrocento" pitchFamily="34" charset="-120"/>
              </a:rPr>
              <a:t>In short, the algorithm keeps improving solutions by imitating cuckoos' strategy of laying eggs in the best nests until an optimal or near-optimal answer is found.</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37724" y="1084778"/>
            <a:ext cx="12954952" cy="1408033"/>
          </a:xfrm>
          <a:prstGeom prst="rect">
            <a:avLst/>
          </a:prstGeom>
          <a:noFill/>
          <a:ln/>
        </p:spPr>
        <p:txBody>
          <a:bodyPr wrap="square" lIns="0" tIns="0" rIns="0" bIns="0" rtlCol="0" anchor="t"/>
          <a:lstStyle/>
          <a:p>
            <a:pPr marL="0" indent="0" algn="l">
              <a:lnSpc>
                <a:spcPts val="5500"/>
              </a:lnSpc>
              <a:buNone/>
            </a:pPr>
            <a:r>
              <a:rPr lang="en-US" sz="4400" dirty="0">
                <a:solidFill>
                  <a:srgbClr val="FFD9BE"/>
                </a:solidFill>
                <a:latin typeface="Quattrocento" pitchFamily="34" charset="0"/>
                <a:ea typeface="Quattrocento" pitchFamily="34" charset="-122"/>
                <a:cs typeface="Quattrocento" pitchFamily="34" charset="-120"/>
              </a:rPr>
              <a:t>Real-World Applications: From Healthcare to Engineering</a:t>
            </a:r>
            <a:endParaRPr lang="en-US" sz="4400" dirty="0"/>
          </a:p>
        </p:txBody>
      </p:sp>
      <p:pic>
        <p:nvPicPr>
          <p:cNvPr id="3" name="Image 0" descr="preencoded.png"/>
          <p:cNvPicPr>
            <a:picLocks noChangeAspect="1"/>
          </p:cNvPicPr>
          <p:nvPr/>
        </p:nvPicPr>
        <p:blipFill>
          <a:blip r:embed="rId3"/>
          <a:stretch>
            <a:fillRect/>
          </a:stretch>
        </p:blipFill>
        <p:spPr>
          <a:xfrm>
            <a:off x="837724" y="2971562"/>
            <a:ext cx="1748195" cy="1080373"/>
          </a:xfrm>
          <a:prstGeom prst="rect">
            <a:avLst/>
          </a:prstGeom>
        </p:spPr>
      </p:pic>
      <p:sp>
        <p:nvSpPr>
          <p:cNvPr id="4" name="Text 1"/>
          <p:cNvSpPr/>
          <p:nvPr/>
        </p:nvSpPr>
        <p:spPr>
          <a:xfrm>
            <a:off x="837724" y="4351139"/>
            <a:ext cx="2903934"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Healthcare Diagnostics</a:t>
            </a:r>
            <a:endParaRPr lang="en-US" sz="2200" dirty="0"/>
          </a:p>
        </p:txBody>
      </p:sp>
      <p:sp>
        <p:nvSpPr>
          <p:cNvPr id="5" name="Text 2"/>
          <p:cNvSpPr/>
          <p:nvPr/>
        </p:nvSpPr>
        <p:spPr>
          <a:xfrm>
            <a:off x="837724" y="4846677"/>
            <a:ext cx="3014305"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CSA-driven feature selection dramatically improves diabetes prediction accuracy and early disease detection.</a:t>
            </a:r>
            <a:endParaRPr lang="en-US" sz="1850" dirty="0"/>
          </a:p>
        </p:txBody>
      </p:sp>
      <p:pic>
        <p:nvPicPr>
          <p:cNvPr id="6" name="Image 1" descr="preencoded.png"/>
          <p:cNvPicPr>
            <a:picLocks noChangeAspect="1"/>
          </p:cNvPicPr>
          <p:nvPr/>
        </p:nvPicPr>
        <p:blipFill>
          <a:blip r:embed="rId4"/>
          <a:stretch>
            <a:fillRect/>
          </a:stretch>
        </p:blipFill>
        <p:spPr>
          <a:xfrm>
            <a:off x="4151233" y="2971562"/>
            <a:ext cx="1748195" cy="1080373"/>
          </a:xfrm>
          <a:prstGeom prst="rect">
            <a:avLst/>
          </a:prstGeom>
        </p:spPr>
      </p:pic>
      <p:sp>
        <p:nvSpPr>
          <p:cNvPr id="7" name="Text 3"/>
          <p:cNvSpPr/>
          <p:nvPr/>
        </p:nvSpPr>
        <p:spPr>
          <a:xfrm>
            <a:off x="4151233" y="435113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Cybersecurity</a:t>
            </a:r>
            <a:endParaRPr lang="en-US" sz="2200" dirty="0"/>
          </a:p>
        </p:txBody>
      </p:sp>
      <p:sp>
        <p:nvSpPr>
          <p:cNvPr id="8" name="Text 4"/>
          <p:cNvSpPr/>
          <p:nvPr/>
        </p:nvSpPr>
        <p:spPr>
          <a:xfrm>
            <a:off x="4151233" y="4846677"/>
            <a:ext cx="3014305"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CSA-based feature selection detects network attacks and intrusions with enhanced precision and reduced false alarms.</a:t>
            </a:r>
            <a:endParaRPr lang="en-US" sz="1850" dirty="0"/>
          </a:p>
        </p:txBody>
      </p:sp>
      <p:pic>
        <p:nvPicPr>
          <p:cNvPr id="9" name="Image 2" descr="preencoded.png"/>
          <p:cNvPicPr>
            <a:picLocks noChangeAspect="1"/>
          </p:cNvPicPr>
          <p:nvPr/>
        </p:nvPicPr>
        <p:blipFill>
          <a:blip r:embed="rId5"/>
          <a:stretch>
            <a:fillRect/>
          </a:stretch>
        </p:blipFill>
        <p:spPr>
          <a:xfrm>
            <a:off x="7464743" y="2971562"/>
            <a:ext cx="1748195" cy="1080373"/>
          </a:xfrm>
          <a:prstGeom prst="rect">
            <a:avLst/>
          </a:prstGeom>
        </p:spPr>
      </p:pic>
      <p:sp>
        <p:nvSpPr>
          <p:cNvPr id="10" name="Text 5"/>
          <p:cNvSpPr/>
          <p:nvPr/>
        </p:nvSpPr>
        <p:spPr>
          <a:xfrm>
            <a:off x="7464743" y="4351139"/>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Engineering Design</a:t>
            </a:r>
            <a:endParaRPr lang="en-US" sz="2200" dirty="0"/>
          </a:p>
        </p:txBody>
      </p:sp>
      <p:sp>
        <p:nvSpPr>
          <p:cNvPr id="11" name="Text 6"/>
          <p:cNvSpPr/>
          <p:nvPr/>
        </p:nvSpPr>
        <p:spPr>
          <a:xfrm>
            <a:off x="7464743" y="4846677"/>
            <a:ext cx="3014305" cy="2298144"/>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Multi-objective CSA discovers optimal structural parameters, simultaneously reducing manufacturing cost and design error.</a:t>
            </a:r>
            <a:endParaRPr lang="en-US" sz="1850" dirty="0"/>
          </a:p>
        </p:txBody>
      </p:sp>
      <p:pic>
        <p:nvPicPr>
          <p:cNvPr id="12" name="Image 3" descr="preencoded.png"/>
          <p:cNvPicPr>
            <a:picLocks noChangeAspect="1"/>
          </p:cNvPicPr>
          <p:nvPr/>
        </p:nvPicPr>
        <p:blipFill>
          <a:blip r:embed="rId6"/>
          <a:stretch>
            <a:fillRect/>
          </a:stretch>
        </p:blipFill>
        <p:spPr>
          <a:xfrm>
            <a:off x="10778252" y="2971562"/>
            <a:ext cx="1748314" cy="1080492"/>
          </a:xfrm>
          <a:prstGeom prst="rect">
            <a:avLst/>
          </a:prstGeom>
        </p:spPr>
      </p:pic>
      <p:sp>
        <p:nvSpPr>
          <p:cNvPr id="13" name="Text 7"/>
          <p:cNvSpPr/>
          <p:nvPr/>
        </p:nvSpPr>
        <p:spPr>
          <a:xfrm>
            <a:off x="10778252" y="4351258"/>
            <a:ext cx="2965609" cy="351949"/>
          </a:xfrm>
          <a:prstGeom prst="rect">
            <a:avLst/>
          </a:prstGeom>
          <a:noFill/>
          <a:ln/>
        </p:spPr>
        <p:txBody>
          <a:bodyPr wrap="none" lIns="0" tIns="0" rIns="0" bIns="0" rtlCol="0" anchor="t"/>
          <a:lstStyle/>
          <a:p>
            <a:pPr marL="0" indent="0" algn="l">
              <a:lnSpc>
                <a:spcPts val="2750"/>
              </a:lnSpc>
              <a:buNone/>
            </a:pPr>
            <a:r>
              <a:rPr lang="en-US" sz="2200" dirty="0">
                <a:solidFill>
                  <a:srgbClr val="F9EEE7"/>
                </a:solidFill>
                <a:latin typeface="Quattrocento" pitchFamily="34" charset="0"/>
                <a:ea typeface="Quattrocento" pitchFamily="34" charset="-122"/>
                <a:cs typeface="Quattrocento" pitchFamily="34" charset="-120"/>
              </a:rPr>
              <a:t>Industrial Optimization</a:t>
            </a:r>
            <a:endParaRPr lang="en-US" sz="2200" dirty="0"/>
          </a:p>
        </p:txBody>
      </p:sp>
      <p:sp>
        <p:nvSpPr>
          <p:cNvPr id="14" name="Text 8"/>
          <p:cNvSpPr/>
          <p:nvPr/>
        </p:nvSpPr>
        <p:spPr>
          <a:xfrm>
            <a:off x="10778252" y="4846796"/>
            <a:ext cx="3014424" cy="1915120"/>
          </a:xfrm>
          <a:prstGeom prst="rect">
            <a:avLst/>
          </a:prstGeom>
          <a:noFill/>
          <a:ln/>
        </p:spPr>
        <p:txBody>
          <a:bodyPr wrap="square" lIns="0" tIns="0" rIns="0" bIns="0" rtlCol="0" anchor="t"/>
          <a:lstStyle/>
          <a:p>
            <a:pPr marL="0" indent="0" algn="l">
              <a:lnSpc>
                <a:spcPts val="3000"/>
              </a:lnSpc>
              <a:buNone/>
            </a:pPr>
            <a:r>
              <a:rPr lang="en-US" sz="1850" dirty="0">
                <a:solidFill>
                  <a:srgbClr val="F9EEE7"/>
                </a:solidFill>
                <a:latin typeface="Quattrocento" pitchFamily="34" charset="0"/>
                <a:ea typeface="Quattrocento" pitchFamily="34" charset="-122"/>
                <a:cs typeface="Quattrocento" pitchFamily="34" charset="-120"/>
              </a:rPr>
              <a:t>CSA optimizes production schedules, resource allocation, and quality control across manufacturing systems.</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6645" y="1112996"/>
            <a:ext cx="6995041" cy="652701"/>
          </a:xfrm>
          <a:prstGeom prst="rect">
            <a:avLst/>
          </a:prstGeom>
          <a:noFill/>
          <a:ln/>
        </p:spPr>
        <p:txBody>
          <a:bodyPr wrap="none" lIns="0" tIns="0" rIns="0" bIns="0" rtlCol="0" anchor="t"/>
          <a:lstStyle/>
          <a:p>
            <a:pPr marL="0" indent="0" algn="l">
              <a:lnSpc>
                <a:spcPts val="5100"/>
              </a:lnSpc>
              <a:buNone/>
            </a:pPr>
            <a:r>
              <a:rPr lang="en-US" sz="4100" dirty="0">
                <a:solidFill>
                  <a:srgbClr val="FFD9BE"/>
                </a:solidFill>
                <a:latin typeface="Quattrocento" pitchFamily="34" charset="0"/>
                <a:ea typeface="Quattrocento" pitchFamily="34" charset="-122"/>
                <a:cs typeface="Quattrocento" pitchFamily="34" charset="-120"/>
              </a:rPr>
              <a:t>Key Improvements &amp; Variants</a:t>
            </a:r>
            <a:endParaRPr lang="en-US" sz="4100" dirty="0"/>
          </a:p>
        </p:txBody>
      </p:sp>
      <p:sp>
        <p:nvSpPr>
          <p:cNvPr id="4" name="Shape 1"/>
          <p:cNvSpPr/>
          <p:nvPr/>
        </p:nvSpPr>
        <p:spPr>
          <a:xfrm>
            <a:off x="776645" y="2098477"/>
            <a:ext cx="3684389" cy="2649617"/>
          </a:xfrm>
          <a:prstGeom prst="roundRect">
            <a:avLst>
              <a:gd name="adj" fmla="val 1256"/>
            </a:avLst>
          </a:prstGeom>
          <a:solidFill>
            <a:srgbClr val="315251"/>
          </a:solidFill>
          <a:ln/>
        </p:spPr>
      </p:sp>
      <p:sp>
        <p:nvSpPr>
          <p:cNvPr id="5" name="Text 2"/>
          <p:cNvSpPr/>
          <p:nvPr/>
        </p:nvSpPr>
        <p:spPr>
          <a:xfrm>
            <a:off x="998458" y="2320290"/>
            <a:ext cx="3240762" cy="652701"/>
          </a:xfrm>
          <a:prstGeom prst="rect">
            <a:avLst/>
          </a:prstGeom>
          <a:noFill/>
          <a:ln/>
        </p:spPr>
        <p:txBody>
          <a:bodyPr wrap="squar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Modified Cuckoo Search (MCS)</a:t>
            </a:r>
            <a:endParaRPr lang="en-US" sz="2050" dirty="0"/>
          </a:p>
        </p:txBody>
      </p:sp>
      <p:sp>
        <p:nvSpPr>
          <p:cNvPr id="6" name="Text 3"/>
          <p:cNvSpPr/>
          <p:nvPr/>
        </p:nvSpPr>
        <p:spPr>
          <a:xfrm>
            <a:off x="998458" y="3106103"/>
            <a:ext cx="3240762" cy="1420178"/>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Incorporates elitism principles and chaos theory to accelerate convergence and improve stability.</a:t>
            </a:r>
            <a:endParaRPr lang="en-US" sz="1700" dirty="0"/>
          </a:p>
        </p:txBody>
      </p:sp>
      <p:sp>
        <p:nvSpPr>
          <p:cNvPr id="7" name="Shape 4"/>
          <p:cNvSpPr/>
          <p:nvPr/>
        </p:nvSpPr>
        <p:spPr>
          <a:xfrm>
            <a:off x="4682847" y="2098477"/>
            <a:ext cx="3684508" cy="2649617"/>
          </a:xfrm>
          <a:prstGeom prst="roundRect">
            <a:avLst>
              <a:gd name="adj" fmla="val 1256"/>
            </a:avLst>
          </a:prstGeom>
          <a:solidFill>
            <a:srgbClr val="315251"/>
          </a:solidFill>
          <a:ln/>
        </p:spPr>
      </p:sp>
      <p:sp>
        <p:nvSpPr>
          <p:cNvPr id="8" name="Text 5"/>
          <p:cNvSpPr/>
          <p:nvPr/>
        </p:nvSpPr>
        <p:spPr>
          <a:xfrm>
            <a:off x="4904661" y="2320290"/>
            <a:ext cx="3240881" cy="652701"/>
          </a:xfrm>
          <a:prstGeom prst="rect">
            <a:avLst/>
          </a:prstGeom>
          <a:noFill/>
          <a:ln/>
        </p:spPr>
        <p:txBody>
          <a:bodyPr wrap="squar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Multi-Objective CSA (MOCS)</a:t>
            </a:r>
            <a:endParaRPr lang="en-US" sz="2050" dirty="0"/>
          </a:p>
        </p:txBody>
      </p:sp>
      <p:sp>
        <p:nvSpPr>
          <p:cNvPr id="9" name="Text 6"/>
          <p:cNvSpPr/>
          <p:nvPr/>
        </p:nvSpPr>
        <p:spPr>
          <a:xfrm>
            <a:off x="4904661" y="3106103"/>
            <a:ext cx="3240881" cy="1420178"/>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Simultaneously optimizes conflicting goals using Pareto optimality for complex real-world problems.</a:t>
            </a:r>
            <a:endParaRPr lang="en-US" sz="1700" dirty="0"/>
          </a:p>
        </p:txBody>
      </p:sp>
      <p:sp>
        <p:nvSpPr>
          <p:cNvPr id="10" name="Shape 7"/>
          <p:cNvSpPr/>
          <p:nvPr/>
        </p:nvSpPr>
        <p:spPr>
          <a:xfrm>
            <a:off x="776645" y="4969907"/>
            <a:ext cx="7590711" cy="1613178"/>
          </a:xfrm>
          <a:prstGeom prst="roundRect">
            <a:avLst>
              <a:gd name="adj" fmla="val 2063"/>
            </a:avLst>
          </a:prstGeom>
          <a:solidFill>
            <a:srgbClr val="315251"/>
          </a:solidFill>
          <a:ln/>
        </p:spPr>
      </p:sp>
      <p:sp>
        <p:nvSpPr>
          <p:cNvPr id="11" name="Text 8"/>
          <p:cNvSpPr/>
          <p:nvPr/>
        </p:nvSpPr>
        <p:spPr>
          <a:xfrm>
            <a:off x="998458" y="5191720"/>
            <a:ext cx="2610683" cy="326350"/>
          </a:xfrm>
          <a:prstGeom prst="rect">
            <a:avLst/>
          </a:prstGeom>
          <a:noFill/>
          <a:ln/>
        </p:spPr>
        <p:txBody>
          <a:bodyPr wrap="none" lIns="0" tIns="0" rIns="0" bIns="0" rtlCol="0" anchor="t"/>
          <a:lstStyle/>
          <a:p>
            <a:pPr marL="0" indent="0" algn="l">
              <a:lnSpc>
                <a:spcPts val="2550"/>
              </a:lnSpc>
              <a:buNone/>
            </a:pPr>
            <a:r>
              <a:rPr lang="en-US" sz="2050" dirty="0">
                <a:solidFill>
                  <a:srgbClr val="F9EEE7"/>
                </a:solidFill>
                <a:latin typeface="Quattrocento" pitchFamily="34" charset="0"/>
                <a:ea typeface="Quattrocento" pitchFamily="34" charset="-122"/>
                <a:cs typeface="Quattrocento" pitchFamily="34" charset="-120"/>
              </a:rPr>
              <a:t>Hybrid Approaches</a:t>
            </a:r>
            <a:endParaRPr lang="en-US" sz="2050" dirty="0"/>
          </a:p>
        </p:txBody>
      </p:sp>
      <p:sp>
        <p:nvSpPr>
          <p:cNvPr id="12" name="Text 9"/>
          <p:cNvSpPr/>
          <p:nvPr/>
        </p:nvSpPr>
        <p:spPr>
          <a:xfrm>
            <a:off x="998458" y="5651183"/>
            <a:ext cx="7147084" cy="710089"/>
          </a:xfrm>
          <a:prstGeom prst="rect">
            <a:avLst/>
          </a:prstGeom>
          <a:noFill/>
          <a:ln/>
        </p:spPr>
        <p:txBody>
          <a:bodyPr wrap="square" lIns="0" tIns="0" rIns="0" bIns="0" rtlCol="0" anchor="t"/>
          <a:lstStyle/>
          <a:p>
            <a:pPr marL="0" indent="0" algn="l">
              <a:lnSpc>
                <a:spcPts val="2750"/>
              </a:lnSpc>
              <a:buNone/>
            </a:pPr>
            <a:r>
              <a:rPr lang="en-US" sz="1700" dirty="0">
                <a:solidFill>
                  <a:srgbClr val="F9EEE7"/>
                </a:solidFill>
                <a:latin typeface="Quattrocento" pitchFamily="34" charset="0"/>
                <a:ea typeface="Quattrocento" pitchFamily="34" charset="-122"/>
                <a:cs typeface="Quattrocento" pitchFamily="34" charset="-120"/>
              </a:rPr>
              <a:t>Combines CSA with Particle Swarm, Genetic Algorithms, or Fuzzy Logic for enhanced performance and robustness.</a:t>
            </a:r>
            <a:endParaRPr lang="en-US" sz="1700" dirty="0"/>
          </a:p>
        </p:txBody>
      </p:sp>
      <p:sp>
        <p:nvSpPr>
          <p:cNvPr id="13" name="Text 10"/>
          <p:cNvSpPr/>
          <p:nvPr/>
        </p:nvSpPr>
        <p:spPr>
          <a:xfrm>
            <a:off x="776645" y="6832640"/>
            <a:ext cx="7590711" cy="283964"/>
          </a:xfrm>
          <a:prstGeom prst="rect">
            <a:avLst/>
          </a:prstGeom>
          <a:noFill/>
          <a:ln/>
        </p:spPr>
        <p:txBody>
          <a:bodyPr wrap="none" lIns="0" tIns="0" rIns="0" bIns="0" rtlCol="0" anchor="t"/>
          <a:lstStyle/>
          <a:p>
            <a:pPr marL="0" indent="0" algn="l">
              <a:lnSpc>
                <a:spcPts val="2200"/>
              </a:lnSpc>
              <a:buNone/>
            </a:pP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2946" y="560189"/>
            <a:ext cx="9744194" cy="599123"/>
          </a:xfrm>
          <a:prstGeom prst="rect">
            <a:avLst/>
          </a:prstGeom>
          <a:noFill/>
          <a:ln/>
        </p:spPr>
        <p:txBody>
          <a:bodyPr wrap="none" lIns="0" tIns="0" rIns="0" bIns="0" rtlCol="0" anchor="t"/>
          <a:lstStyle/>
          <a:p>
            <a:pPr marL="0" indent="0" algn="l">
              <a:lnSpc>
                <a:spcPts val="4700"/>
              </a:lnSpc>
              <a:buNone/>
            </a:pPr>
            <a:r>
              <a:rPr lang="en-US" sz="3750" dirty="0">
                <a:solidFill>
                  <a:srgbClr val="FFD9BE"/>
                </a:solidFill>
                <a:latin typeface="Quattrocento" pitchFamily="34" charset="0"/>
                <a:ea typeface="Quattrocento" pitchFamily="34" charset="-122"/>
                <a:cs typeface="Quattrocento" pitchFamily="34" charset="-120"/>
              </a:rPr>
              <a:t>Key Advantages of Cuckoo Search Algorithms</a:t>
            </a:r>
            <a:endParaRPr lang="en-US" sz="3750" dirty="0"/>
          </a:p>
        </p:txBody>
      </p:sp>
      <p:sp>
        <p:nvSpPr>
          <p:cNvPr id="3" name="Text 1"/>
          <p:cNvSpPr/>
          <p:nvPr/>
        </p:nvSpPr>
        <p:spPr>
          <a:xfrm>
            <a:off x="1018461" y="1795820"/>
            <a:ext cx="12898993" cy="325874"/>
          </a:xfrm>
          <a:prstGeom prst="rect">
            <a:avLst/>
          </a:prstGeom>
          <a:noFill/>
          <a:ln/>
        </p:spPr>
        <p:txBody>
          <a:bodyPr wrap="non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Cuckoo-inspired algorithms offer elegant, powerful solutions to complex optimization challenges that resist traditional approaches.</a:t>
            </a:r>
            <a:endParaRPr lang="en-US" sz="1600" dirty="0"/>
          </a:p>
        </p:txBody>
      </p:sp>
      <p:sp>
        <p:nvSpPr>
          <p:cNvPr id="4" name="Shape 2"/>
          <p:cNvSpPr/>
          <p:nvPr/>
        </p:nvSpPr>
        <p:spPr>
          <a:xfrm>
            <a:off x="712946" y="1566743"/>
            <a:ext cx="22860" cy="784027"/>
          </a:xfrm>
          <a:prstGeom prst="rect">
            <a:avLst/>
          </a:prstGeom>
          <a:solidFill>
            <a:srgbClr val="EF9C82"/>
          </a:solidFill>
          <a:ln/>
        </p:spPr>
      </p:sp>
      <p:sp>
        <p:nvSpPr>
          <p:cNvPr id="5" name="Text 3"/>
          <p:cNvSpPr/>
          <p:nvPr/>
        </p:nvSpPr>
        <p:spPr>
          <a:xfrm>
            <a:off x="1507569" y="3122057"/>
            <a:ext cx="2396728" cy="299561"/>
          </a:xfrm>
          <a:prstGeom prst="rect">
            <a:avLst/>
          </a:prstGeom>
          <a:noFill/>
          <a:ln/>
        </p:spPr>
        <p:txBody>
          <a:bodyPr wrap="none" lIns="0" tIns="0" rIns="0" bIns="0" rtlCol="0" anchor="t"/>
          <a:lstStyle/>
          <a:p>
            <a:pPr marL="0" indent="0" algn="ctr">
              <a:lnSpc>
                <a:spcPts val="2350"/>
              </a:lnSpc>
              <a:buNone/>
            </a:pPr>
            <a:r>
              <a:rPr lang="en-US" sz="1850" dirty="0">
                <a:solidFill>
                  <a:srgbClr val="F9EEE7"/>
                </a:solidFill>
                <a:latin typeface="Quattrocento" pitchFamily="34" charset="0"/>
                <a:ea typeface="Quattrocento" pitchFamily="34" charset="-122"/>
                <a:cs typeface="Quattrocento" pitchFamily="34" charset="-120"/>
              </a:rPr>
              <a:t>Simplicity</a:t>
            </a:r>
            <a:endParaRPr lang="en-US" sz="1850" dirty="0"/>
          </a:p>
        </p:txBody>
      </p:sp>
      <p:sp>
        <p:nvSpPr>
          <p:cNvPr id="6" name="Text 4"/>
          <p:cNvSpPr/>
          <p:nvPr/>
        </p:nvSpPr>
        <p:spPr>
          <a:xfrm>
            <a:off x="712946" y="3543776"/>
            <a:ext cx="3985974" cy="651748"/>
          </a:xfrm>
          <a:prstGeom prst="rect">
            <a:avLst/>
          </a:prstGeom>
          <a:noFill/>
          <a:ln/>
        </p:spPr>
        <p:txBody>
          <a:bodyPr wrap="square" lIns="0" tIns="0" rIns="0" bIns="0" rtlCol="0" anchor="t"/>
          <a:lstStyle/>
          <a:p>
            <a:pPr marL="0" indent="0" algn="r">
              <a:lnSpc>
                <a:spcPts val="2550"/>
              </a:lnSpc>
              <a:buNone/>
            </a:pPr>
            <a:r>
              <a:rPr lang="en-US" sz="1600" dirty="0">
                <a:solidFill>
                  <a:srgbClr val="F9EEE7"/>
                </a:solidFill>
                <a:latin typeface="Quattrocento" pitchFamily="34" charset="0"/>
                <a:ea typeface="Quattrocento" pitchFamily="34" charset="-122"/>
                <a:cs typeface="Quattrocento" pitchFamily="34" charset="-120"/>
              </a:rPr>
              <a:t>Minimal parameters with maximum algorithmic power</a:t>
            </a:r>
            <a:endParaRPr lang="en-US" sz="1600" dirty="0"/>
          </a:p>
        </p:txBody>
      </p:sp>
      <p:pic>
        <p:nvPicPr>
          <p:cNvPr id="7" name="Image 0" descr="preencoded.png"/>
          <p:cNvPicPr>
            <a:picLocks noChangeAspect="1"/>
          </p:cNvPicPr>
          <p:nvPr/>
        </p:nvPicPr>
        <p:blipFill>
          <a:blip r:embed="rId3"/>
          <a:stretch>
            <a:fillRect/>
          </a:stretch>
        </p:blipFill>
        <p:spPr>
          <a:xfrm>
            <a:off x="5004435" y="2579846"/>
            <a:ext cx="4621530" cy="4621530"/>
          </a:xfrm>
          <a:prstGeom prst="rect">
            <a:avLst/>
          </a:prstGeom>
        </p:spPr>
      </p:pic>
      <p:pic>
        <p:nvPicPr>
          <p:cNvPr id="8"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018907" y="3594318"/>
            <a:ext cx="304800" cy="304800"/>
          </a:xfrm>
          <a:prstGeom prst="rect">
            <a:avLst/>
          </a:prstGeom>
        </p:spPr>
      </p:pic>
      <p:sp>
        <p:nvSpPr>
          <p:cNvPr id="9" name="Text 5"/>
          <p:cNvSpPr/>
          <p:nvPr/>
        </p:nvSpPr>
        <p:spPr>
          <a:xfrm>
            <a:off x="9931479" y="3122057"/>
            <a:ext cx="2643545" cy="299561"/>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Remarkable Adaptability</a:t>
            </a:r>
            <a:endParaRPr lang="en-US" sz="1850" dirty="0"/>
          </a:p>
        </p:txBody>
      </p:sp>
      <p:sp>
        <p:nvSpPr>
          <p:cNvPr id="10" name="Text 6"/>
          <p:cNvSpPr/>
          <p:nvPr/>
        </p:nvSpPr>
        <p:spPr>
          <a:xfrm>
            <a:off x="9931479" y="3543776"/>
            <a:ext cx="3985974" cy="651748"/>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Easily hybridized and modified for specialized domains</a:t>
            </a:r>
            <a:endParaRPr lang="en-US" sz="1600" dirty="0"/>
          </a:p>
        </p:txBody>
      </p:sp>
      <p:pic>
        <p:nvPicPr>
          <p:cNvPr id="11" name="Image 2" descr="preencoded.png"/>
          <p:cNvPicPr>
            <a:picLocks noChangeAspect="1"/>
          </p:cNvPicPr>
          <p:nvPr/>
        </p:nvPicPr>
        <p:blipFill>
          <a:blip r:embed="rId6"/>
          <a:stretch>
            <a:fillRect/>
          </a:stretch>
        </p:blipFill>
        <p:spPr>
          <a:xfrm>
            <a:off x="5004435" y="2579846"/>
            <a:ext cx="4621530" cy="4621530"/>
          </a:xfrm>
          <a:prstGeom prst="rect">
            <a:avLst/>
          </a:prstGeom>
        </p:spPr>
      </p:pic>
      <p:pic>
        <p:nvPicPr>
          <p:cNvPr id="12"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8306455" y="3594318"/>
            <a:ext cx="304800" cy="304800"/>
          </a:xfrm>
          <a:prstGeom prst="rect">
            <a:avLst/>
          </a:prstGeom>
        </p:spPr>
      </p:pic>
      <p:sp>
        <p:nvSpPr>
          <p:cNvPr id="13" name="Text 7"/>
          <p:cNvSpPr/>
          <p:nvPr/>
        </p:nvSpPr>
        <p:spPr>
          <a:xfrm>
            <a:off x="9931479" y="5585579"/>
            <a:ext cx="2396728" cy="299561"/>
          </a:xfrm>
          <a:prstGeom prst="rect">
            <a:avLst/>
          </a:prstGeom>
          <a:noFill/>
          <a:ln/>
        </p:spPr>
        <p:txBody>
          <a:bodyPr wrap="none" lIns="0" tIns="0" rIns="0" bIns="0" rtlCol="0" anchor="t"/>
          <a:lstStyle/>
          <a:p>
            <a:pPr marL="0" indent="0" algn="l">
              <a:lnSpc>
                <a:spcPts val="2350"/>
              </a:lnSpc>
              <a:buNone/>
            </a:pPr>
            <a:r>
              <a:rPr lang="en-US" sz="1850" dirty="0">
                <a:solidFill>
                  <a:srgbClr val="F9EEE7"/>
                </a:solidFill>
                <a:latin typeface="Quattrocento" pitchFamily="34" charset="0"/>
                <a:ea typeface="Quattrocento" pitchFamily="34" charset="-122"/>
                <a:cs typeface="Quattrocento" pitchFamily="34" charset="-120"/>
              </a:rPr>
              <a:t>Rising Star Status</a:t>
            </a:r>
            <a:endParaRPr lang="en-US" sz="1850" dirty="0"/>
          </a:p>
        </p:txBody>
      </p:sp>
      <p:sp>
        <p:nvSpPr>
          <p:cNvPr id="14" name="Text 8"/>
          <p:cNvSpPr/>
          <p:nvPr/>
        </p:nvSpPr>
        <p:spPr>
          <a:xfrm>
            <a:off x="9931479" y="6007298"/>
            <a:ext cx="3985974" cy="651748"/>
          </a:xfrm>
          <a:prstGeom prst="rect">
            <a:avLst/>
          </a:prstGeom>
          <a:noFill/>
          <a:ln/>
        </p:spPr>
        <p:txBody>
          <a:bodyPr wrap="square" lIns="0" tIns="0" rIns="0" bIns="0" rtlCol="0" anchor="t"/>
          <a:lstStyle/>
          <a:p>
            <a:pPr marL="0" indent="0" algn="l">
              <a:lnSpc>
                <a:spcPts val="2550"/>
              </a:lnSpc>
              <a:buNone/>
            </a:pPr>
            <a:r>
              <a:rPr lang="en-US" sz="1600" dirty="0">
                <a:solidFill>
                  <a:srgbClr val="F9EEE7"/>
                </a:solidFill>
                <a:latin typeface="Quattrocento" pitchFamily="34" charset="0"/>
                <a:ea typeface="Quattrocento" pitchFamily="34" charset="-122"/>
                <a:cs typeface="Quattrocento" pitchFamily="34" charset="-120"/>
              </a:rPr>
              <a:t>Growing prominence in metaheuristic research and applications</a:t>
            </a:r>
            <a:endParaRPr lang="en-US" sz="1600" dirty="0"/>
          </a:p>
        </p:txBody>
      </p:sp>
      <p:pic>
        <p:nvPicPr>
          <p:cNvPr id="15" name="Image 4" descr="preencoded.png"/>
          <p:cNvPicPr>
            <a:picLocks noChangeAspect="1"/>
          </p:cNvPicPr>
          <p:nvPr/>
        </p:nvPicPr>
        <p:blipFill>
          <a:blip r:embed="rId8"/>
          <a:stretch>
            <a:fillRect/>
          </a:stretch>
        </p:blipFill>
        <p:spPr>
          <a:xfrm>
            <a:off x="5004435" y="2579846"/>
            <a:ext cx="4621530" cy="4621530"/>
          </a:xfrm>
          <a:prstGeom prst="rect">
            <a:avLst/>
          </a:prstGeom>
        </p:spPr>
      </p:pic>
      <p:pic>
        <p:nvPicPr>
          <p:cNvPr id="16" name="Image 5" descr="preencoded.png"/>
          <p:cNvPicPr>
            <a:picLocks noChangeAspect="1"/>
          </p:cNvPicPr>
          <p:nvPr/>
        </p:nvPicPr>
        <p:blipFill>
          <a:blip r:embed="rId4">
            <a:extLst>
              <a:ext uri="{96DAC541-7B7A-43D3-8B79-37D633B846F1}">
                <asvg:svgBlip xmlns:asvg="http://schemas.microsoft.com/office/drawing/2016/SVG/main" xmlns="" r:embed="rId9"/>
              </a:ext>
            </a:extLst>
          </a:blip>
          <a:stretch>
            <a:fillRect/>
          </a:stretch>
        </p:blipFill>
        <p:spPr>
          <a:xfrm>
            <a:off x="8306455" y="5881866"/>
            <a:ext cx="304800" cy="304800"/>
          </a:xfrm>
          <a:prstGeom prst="rect">
            <a:avLst/>
          </a:prstGeom>
        </p:spPr>
      </p:pic>
      <p:sp>
        <p:nvSpPr>
          <p:cNvPr id="17" name="Text 9"/>
          <p:cNvSpPr/>
          <p:nvPr/>
        </p:nvSpPr>
        <p:spPr>
          <a:xfrm>
            <a:off x="2302193" y="5585579"/>
            <a:ext cx="2396728" cy="299561"/>
          </a:xfrm>
          <a:prstGeom prst="rect">
            <a:avLst/>
          </a:prstGeom>
          <a:noFill/>
          <a:ln/>
        </p:spPr>
        <p:txBody>
          <a:bodyPr wrap="none" lIns="0" tIns="0" rIns="0" bIns="0" rtlCol="0" anchor="t"/>
          <a:lstStyle/>
          <a:p>
            <a:pPr marL="0" indent="0" algn="r">
              <a:lnSpc>
                <a:spcPts val="2350"/>
              </a:lnSpc>
              <a:buNone/>
            </a:pPr>
            <a:r>
              <a:rPr lang="en-US" sz="1850" dirty="0">
                <a:solidFill>
                  <a:srgbClr val="F9EEE7"/>
                </a:solidFill>
                <a:latin typeface="Quattrocento" pitchFamily="34" charset="0"/>
                <a:ea typeface="Quattrocento" pitchFamily="34" charset="-122"/>
                <a:cs typeface="Quattrocento" pitchFamily="34" charset="-120"/>
              </a:rPr>
              <a:t>Innovation Promise</a:t>
            </a:r>
            <a:endParaRPr lang="en-US" sz="1850" dirty="0"/>
          </a:p>
        </p:txBody>
      </p:sp>
      <p:sp>
        <p:nvSpPr>
          <p:cNvPr id="18" name="Text 10"/>
          <p:cNvSpPr/>
          <p:nvPr/>
        </p:nvSpPr>
        <p:spPr>
          <a:xfrm>
            <a:off x="712946" y="6007298"/>
            <a:ext cx="3985974" cy="651748"/>
          </a:xfrm>
          <a:prstGeom prst="rect">
            <a:avLst/>
          </a:prstGeom>
          <a:noFill/>
          <a:ln/>
        </p:spPr>
        <p:txBody>
          <a:bodyPr wrap="square" lIns="0" tIns="0" rIns="0" bIns="0" rtlCol="0" anchor="t"/>
          <a:lstStyle/>
          <a:p>
            <a:pPr marL="0" indent="0" algn="r">
              <a:lnSpc>
                <a:spcPts val="2550"/>
              </a:lnSpc>
              <a:buNone/>
            </a:pPr>
            <a:r>
              <a:rPr lang="en-US" sz="1600" dirty="0">
                <a:solidFill>
                  <a:srgbClr val="F9EEE7"/>
                </a:solidFill>
                <a:latin typeface="Quattrocento" pitchFamily="34" charset="0"/>
                <a:ea typeface="Quattrocento" pitchFamily="34" charset="-122"/>
                <a:cs typeface="Quattrocento" pitchFamily="34" charset="-120"/>
              </a:rPr>
              <a:t>Breakthroughs across science, engineering, and technology ahead</a:t>
            </a:r>
            <a:endParaRPr lang="en-US" sz="1600" dirty="0"/>
          </a:p>
        </p:txBody>
      </p:sp>
      <p:pic>
        <p:nvPicPr>
          <p:cNvPr id="19" name="Image 6" descr="preencoded.png"/>
          <p:cNvPicPr>
            <a:picLocks noChangeAspect="1"/>
          </p:cNvPicPr>
          <p:nvPr/>
        </p:nvPicPr>
        <p:blipFill>
          <a:blip r:embed="rId10"/>
          <a:stretch>
            <a:fillRect/>
          </a:stretch>
        </p:blipFill>
        <p:spPr>
          <a:xfrm>
            <a:off x="5004435" y="2579846"/>
            <a:ext cx="4621530" cy="4621530"/>
          </a:xfrm>
          <a:prstGeom prst="rect">
            <a:avLst/>
          </a:prstGeom>
        </p:spPr>
      </p:pic>
      <p:pic>
        <p:nvPicPr>
          <p:cNvPr id="20" name="Image 7" descr="preencoded.png"/>
          <p:cNvPicPr>
            <a:picLocks noChangeAspect="1"/>
          </p:cNvPicPr>
          <p:nvPr/>
        </p:nvPicPr>
        <p:blipFill>
          <a:blip r:embed="rId4">
            <a:extLst>
              <a:ext uri="{96DAC541-7B7A-43D3-8B79-37D633B846F1}">
                <asvg:svgBlip xmlns:asvg="http://schemas.microsoft.com/office/drawing/2016/SVG/main" xmlns="" r:embed="rId12"/>
              </a:ext>
            </a:extLst>
          </a:blip>
          <a:stretch>
            <a:fillRect/>
          </a:stretch>
        </p:blipFill>
        <p:spPr>
          <a:xfrm>
            <a:off x="6018907" y="5881866"/>
            <a:ext cx="304800" cy="304800"/>
          </a:xfrm>
          <a:prstGeom prst="rect">
            <a:avLst/>
          </a:prstGeom>
        </p:spPr>
      </p:pic>
      <p:sp>
        <p:nvSpPr>
          <p:cNvPr id="21" name="Text 11"/>
          <p:cNvSpPr/>
          <p:nvPr/>
        </p:nvSpPr>
        <p:spPr>
          <a:xfrm>
            <a:off x="712946" y="7430453"/>
            <a:ext cx="13204508" cy="325874"/>
          </a:xfrm>
          <a:prstGeom prst="rect">
            <a:avLst/>
          </a:prstGeom>
          <a:noFill/>
          <a:ln/>
        </p:spPr>
        <p:txBody>
          <a:bodyPr wrap="none" lIns="0" tIns="0" rIns="0" bIns="0" rtlCol="0" anchor="t"/>
          <a:lstStyle/>
          <a:p>
            <a:pPr marL="0" indent="0" algn="l">
              <a:lnSpc>
                <a:spcPts val="2550"/>
              </a:lnSpc>
              <a:buNone/>
            </a:pP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42367" y="3538895"/>
            <a:ext cx="7459147" cy="704017"/>
          </a:xfrm>
          <a:prstGeom prst="rect">
            <a:avLst/>
          </a:prstGeom>
          <a:noFill/>
          <a:ln/>
        </p:spPr>
        <p:txBody>
          <a:bodyPr wrap="none" lIns="0" tIns="0" rIns="0" bIns="0" rtlCol="0" anchor="t"/>
          <a:lstStyle/>
          <a:p>
            <a:pPr marL="0" indent="0" algn="ctr">
              <a:lnSpc>
                <a:spcPts val="5500"/>
              </a:lnSpc>
              <a:buNone/>
            </a:pPr>
            <a:r>
              <a:rPr lang="en-US" sz="4400" dirty="0">
                <a:solidFill>
                  <a:srgbClr val="FFD9BE"/>
                </a:solidFill>
                <a:latin typeface="Quattrocento" pitchFamily="34" charset="0"/>
                <a:ea typeface="Quattrocento" pitchFamily="34" charset="-122"/>
                <a:cs typeface="Quattrocento" pitchFamily="34" charset="-120"/>
              </a:rPr>
              <a:t>Thank You for Your Attention!</a:t>
            </a:r>
            <a:endParaRPr lang="en-US" sz="4400" dirty="0"/>
          </a:p>
        </p:txBody>
      </p:sp>
      <p:sp>
        <p:nvSpPr>
          <p:cNvPr id="4" name="Text 1"/>
          <p:cNvSpPr/>
          <p:nvPr/>
        </p:nvSpPr>
        <p:spPr>
          <a:xfrm>
            <a:off x="2424946" y="4338638"/>
            <a:ext cx="4294108" cy="351949"/>
          </a:xfrm>
          <a:prstGeom prst="rect">
            <a:avLst/>
          </a:prstGeom>
          <a:noFill/>
          <a:ln/>
        </p:spPr>
        <p:txBody>
          <a:bodyPr wrap="none" lIns="0" tIns="0" rIns="0" bIns="0" rtlCol="0" anchor="t"/>
          <a:lstStyle/>
          <a:p>
            <a:pPr marL="0" indent="0" algn="ctr">
              <a:lnSpc>
                <a:spcPts val="2750"/>
              </a:lnSpc>
              <a:buNone/>
            </a:pPr>
            <a:r>
              <a:rPr lang="en-US" sz="2200" dirty="0">
                <a:solidFill>
                  <a:srgbClr val="FFD9BE"/>
                </a:solidFill>
                <a:latin typeface="Quattrocento" pitchFamily="34" charset="0"/>
                <a:ea typeface="Quattrocento" pitchFamily="34" charset="-122"/>
                <a:cs typeface="Quattrocento" pitchFamily="34" charset="-120"/>
              </a:rPr>
              <a:t>Questions &amp; Discussion Welcome</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Personnalisé</PresentationFormat>
  <Paragraphs>65</Paragraphs>
  <Slides>8</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Quattrocento</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
  <cp:lastModifiedBy>Vivobook</cp:lastModifiedBy>
  <cp:revision>2</cp:revision>
  <dcterms:created xsi:type="dcterms:W3CDTF">2025-11-08T16:41:50Z</dcterms:created>
  <dcterms:modified xsi:type="dcterms:W3CDTF">2025-11-08T16:42:56Z</dcterms:modified>
</cp:coreProperties>
</file>