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Inter Bold" charset="1" panose="02000503000000020004"/>
      <p:regular r:id="rId21"/>
    </p:embeddedFont>
    <p:embeddedFont>
      <p:font typeface="Inter" charset="1" panose="02000503000000020004"/>
      <p:regular r:id="rId23"/>
    </p:embeddedFont>
    <p:embeddedFont>
      <p:font typeface="Inter Light" charset="1" panose="02000503000000020004"/>
      <p:regular r:id="rId28"/>
    </p:embeddedFont>
    <p:embeddedFont>
      <p:font typeface="Consolas" charset="1" panose="020B0609020204030204"/>
      <p:regular r:id="rId30"/>
    </p:embeddedFont>
    <p:embeddedFont>
      <p:font typeface="Canva Sans Bold" charset="1" panose="020B0803030501040103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fonts/font23.fntdata" Type="http://schemas.openxmlformats.org/officeDocument/2006/relationships/font"/><Relationship Id="rId24" Target="notesSlides/notesSlide3.xml" Type="http://schemas.openxmlformats.org/officeDocument/2006/relationships/notesSlide"/><Relationship Id="rId25" Target="notesSlides/notesSlide4.xml" Type="http://schemas.openxmlformats.org/officeDocument/2006/relationships/notesSlide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fonts/font28.fntdata" Type="http://schemas.openxmlformats.org/officeDocument/2006/relationships/font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8.xml" Type="http://schemas.openxmlformats.org/officeDocument/2006/relationships/notesSlide"/><Relationship Id="rId32" Target="notesSlides/notesSlide9.xml" Type="http://schemas.openxmlformats.org/officeDocument/2006/relationships/notesSlide"/><Relationship Id="rId33" Target="notesSlides/notesSlide10.xml" Type="http://schemas.openxmlformats.org/officeDocument/2006/relationships/notesSlide"/><Relationship Id="rId34" Target="notesSlides/notesSlide11.xml" Type="http://schemas.openxmlformats.org/officeDocument/2006/relationships/notesSlide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199570" y="300153"/>
            <a:ext cx="4361296" cy="2453229"/>
          </a:xfrm>
          <a:custGeom>
            <a:avLst/>
            <a:gdLst/>
            <a:ahLst/>
            <a:cxnLst/>
            <a:rect r="r" b="b" t="t" l="l"/>
            <a:pathLst>
              <a:path h="2453229" w="4361296">
                <a:moveTo>
                  <a:pt x="0" y="0"/>
                </a:moveTo>
                <a:lnTo>
                  <a:pt x="4361296" y="0"/>
                </a:lnTo>
                <a:lnTo>
                  <a:pt x="4361296" y="2453229"/>
                </a:lnTo>
                <a:lnTo>
                  <a:pt x="0" y="2453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50237" y="3789461"/>
            <a:ext cx="9445526" cy="180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Fruit Fly Optimization Algorithm (FOA)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50237" y="5881836"/>
            <a:ext cx="9445526" cy="603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8"/>
              </a:lnSpc>
            </a:pPr>
            <a:r>
              <a:rPr lang="en-US" sz="308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LACHELAK RAMI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2212627"/>
            <a:ext cx="7714506" cy="7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Advantages and Limitations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3639591"/>
            <a:ext cx="4252912" cy="55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Advantages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4388049"/>
            <a:ext cx="7805886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Simple to understand and implement.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238" y="4940796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Fewer parameters to tune compared to other algorithms.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38" y="5947173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Effective for various continuous optimisation problems.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2238" y="6953547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Good at finding global optima in certain search spaces.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99401" y="3639591"/>
            <a:ext cx="4252912" cy="55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Limitations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99401" y="4388049"/>
            <a:ext cx="7805886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May struggle with high-dimensional problems.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99401" y="4940796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Can converge slowly on complex, multi-modal landscapes.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99401" y="5947173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Performance can be sensitive to initial parameters and search range.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99401" y="6953547"/>
            <a:ext cx="780588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902" indent="-164951" lvl="1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Risk of premature convergence to local optima if not carefully managed.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238" y="2549129"/>
            <a:ext cx="8891439" cy="7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Further Reading and References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7439" y="5171034"/>
            <a:ext cx="9020324" cy="8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Pan, W.-T. (2011). A new Fruit Fly Optimization Algorithm. Knowledge-Based Systems, 26, 69–74.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92238" y="4937820"/>
            <a:ext cx="38100" cy="1545134"/>
            <a:chOff x="0" y="0"/>
            <a:chExt cx="50800" cy="20601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800" cy="2060194"/>
            </a:xfrm>
            <a:custGeom>
              <a:avLst/>
              <a:gdLst/>
              <a:ahLst/>
              <a:cxnLst/>
              <a:rect r="r" b="b" t="t" l="l"/>
              <a:pathLst>
                <a:path h="2060194" w="50800">
                  <a:moveTo>
                    <a:pt x="0" y="0"/>
                  </a:moveTo>
                  <a:lnTo>
                    <a:pt x="50800" y="0"/>
                  </a:lnTo>
                  <a:lnTo>
                    <a:pt x="50800" y="2060194"/>
                  </a:lnTo>
                  <a:lnTo>
                    <a:pt x="0" y="2060194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07703" y="4274503"/>
            <a:ext cx="1647259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for</a:t>
            </a:r>
            <a:r>
              <a:rPr lang="en-US" b="true" sz="9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Your Attention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116679" y="1415784"/>
            <a:ext cx="6142621" cy="6676762"/>
          </a:xfrm>
          <a:custGeom>
            <a:avLst/>
            <a:gdLst/>
            <a:ahLst/>
            <a:cxnLst/>
            <a:rect r="r" b="b" t="t" l="l"/>
            <a:pathLst>
              <a:path h="6676762" w="6142621">
                <a:moveTo>
                  <a:pt x="0" y="0"/>
                </a:moveTo>
                <a:lnTo>
                  <a:pt x="6142621" y="0"/>
                </a:lnTo>
                <a:lnTo>
                  <a:pt x="6142621" y="6676762"/>
                </a:lnTo>
                <a:lnTo>
                  <a:pt x="0" y="6676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6781" y="691754"/>
            <a:ext cx="10084148" cy="68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4"/>
              </a:lnSpc>
            </a:pPr>
            <a:r>
              <a:rPr lang="en-US" sz="4124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Nature's Inspiration: Biological Aspects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6781" y="1908572"/>
            <a:ext cx="7907685" cy="199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7"/>
              </a:lnSpc>
            </a:pPr>
            <a:r>
              <a:rPr lang="en-US" sz="256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Fruit flies, though tiny, possess remarkable sensory abilities. Their keen sense of smell allows them to detect food sources from considerable distances, guiding them precisely towards sustenance.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6781" y="4257301"/>
            <a:ext cx="7907685" cy="2497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559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Complementing this, their vision assists in navigating and pinpointing the exact location of food once they are in closer proximity. This efficient foraging behaviour in the natural world provides a fascinating blueprint for artificial intelligence.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119187"/>
            <a:ext cx="10008542" cy="7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Artificial Metaphor: How FOA Works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2337793"/>
            <a:ext cx="1630352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Fruit Fly Optimization Algorithm (FOA) cleverly mimics this natural foraging process, translating it into a computational search strategy.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92238" y="3649712"/>
            <a:ext cx="5434459" cy="1134070"/>
            <a:chOff x="0" y="0"/>
            <a:chExt cx="7245945" cy="1512093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7245985" cy="1512062"/>
            </a:xfrm>
            <a:custGeom>
              <a:avLst/>
              <a:gdLst/>
              <a:ahLst/>
              <a:cxnLst/>
              <a:rect r="r" b="b" t="t" l="l"/>
              <a:pathLst>
                <a:path h="1512062" w="7245985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5" t="0" r="-65" b="-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75755" y="5048250"/>
            <a:ext cx="374853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Initial Random Search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5755" y="5594597"/>
            <a:ext cx="4867424" cy="3261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Each 'fruit fly' in the algorithm represents a potential solution to an optimisation problem. They begin by randomly exploring the search space, much like real fruit flies casting about for the initial scent of food.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6426696" y="3649712"/>
            <a:ext cx="5434459" cy="1134070"/>
            <a:chOff x="0" y="0"/>
            <a:chExt cx="7245945" cy="1512093"/>
          </a:xfrm>
        </p:grpSpPr>
        <p:sp>
          <p:nvSpPr>
            <p:cNvPr name="Freeform 13" id="13" descr="preencoded.png"/>
            <p:cNvSpPr/>
            <p:nvPr/>
          </p:nvSpPr>
          <p:spPr>
            <a:xfrm flipH="false" flipV="false" rot="0">
              <a:off x="0" y="0"/>
              <a:ext cx="7245985" cy="1512062"/>
            </a:xfrm>
            <a:custGeom>
              <a:avLst/>
              <a:gdLst/>
              <a:ahLst/>
              <a:cxnLst/>
              <a:rect r="r" b="b" t="t" l="l"/>
              <a:pathLst>
                <a:path h="1512062" w="7245985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" t="0" r="-65" b="-2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710214" y="5048250"/>
            <a:ext cx="354404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Guided Movement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10214" y="5594597"/>
            <a:ext cx="4867424" cy="2205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Once a fly identifies a promising area (a better solution), it emits a 'scent'. Other flies then converge towards this perceived best location, refining their search efforts collaboratively.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861155" y="3649712"/>
            <a:ext cx="5434459" cy="1134070"/>
            <a:chOff x="0" y="0"/>
            <a:chExt cx="7245945" cy="1512093"/>
          </a:xfrm>
        </p:grpSpPr>
        <p:sp>
          <p:nvSpPr>
            <p:cNvPr name="Freeform 17" id="17" descr="preencoded.png"/>
            <p:cNvSpPr/>
            <p:nvPr/>
          </p:nvSpPr>
          <p:spPr>
            <a:xfrm flipH="false" flipV="false" rot="0">
              <a:off x="0" y="0"/>
              <a:ext cx="7245985" cy="1512062"/>
            </a:xfrm>
            <a:custGeom>
              <a:avLst/>
              <a:gdLst/>
              <a:ahLst/>
              <a:cxnLst/>
              <a:rect r="r" b="b" t="t" l="l"/>
              <a:pathLst>
                <a:path h="1512062" w="7245985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5" t="0" r="-65" b="-2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2144672" y="5048250"/>
            <a:ext cx="485090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Converging on the Optimum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44672" y="5594597"/>
            <a:ext cx="4867424" cy="23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This iterative process of random exploration and guided movement continues, allowing the 'swarm' to collectively converge on the optimal or near-optimal solution.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855166"/>
            <a:ext cx="8094017" cy="7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Versatile Applications of FOA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2073771"/>
            <a:ext cx="16303526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FOA's simplicity and effectiveness have led to its adoption across various fields, demonstrating its power in diverse problem-solving scenarios.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992238" y="3385691"/>
            <a:ext cx="850553" cy="850553"/>
          </a:xfrm>
          <a:custGeom>
            <a:avLst/>
            <a:gdLst/>
            <a:ahLst/>
            <a:cxnLst/>
            <a:rect r="r" b="b" t="t" l="l"/>
            <a:pathLst>
              <a:path h="850553" w="850553">
                <a:moveTo>
                  <a:pt x="0" y="0"/>
                </a:moveTo>
                <a:lnTo>
                  <a:pt x="850552" y="0"/>
                </a:lnTo>
                <a:lnTo>
                  <a:pt x="850552" y="850553"/>
                </a:lnTo>
                <a:lnTo>
                  <a:pt x="0" y="85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888" r="0" b="-388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92238" y="4571554"/>
            <a:ext cx="354404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Optimisation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38" y="5117901"/>
            <a:ext cx="7974509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Solving complex problems by finding the best possible solution among a set of alternatives.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9321105" y="3385691"/>
            <a:ext cx="850553" cy="850553"/>
          </a:xfrm>
          <a:custGeom>
            <a:avLst/>
            <a:gdLst/>
            <a:ahLst/>
            <a:cxnLst/>
            <a:rect r="r" b="b" t="t" l="l"/>
            <a:pathLst>
              <a:path h="850553" w="850553">
                <a:moveTo>
                  <a:pt x="0" y="0"/>
                </a:moveTo>
                <a:lnTo>
                  <a:pt x="850553" y="0"/>
                </a:lnTo>
                <a:lnTo>
                  <a:pt x="850553" y="850553"/>
                </a:lnTo>
                <a:lnTo>
                  <a:pt x="0" y="850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0555" r="0" b="-10555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21105" y="4571554"/>
            <a:ext cx="354404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Engineering Design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21105" y="5117901"/>
            <a:ext cx="7974658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Optimising parameters for structures, systems, and product development to achieve peak performance.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992238" y="6677917"/>
            <a:ext cx="850553" cy="850552"/>
          </a:xfrm>
          <a:custGeom>
            <a:avLst/>
            <a:gdLst/>
            <a:ahLst/>
            <a:cxnLst/>
            <a:rect r="r" b="b" t="t" l="l"/>
            <a:pathLst>
              <a:path h="850552" w="850553">
                <a:moveTo>
                  <a:pt x="0" y="0"/>
                </a:moveTo>
                <a:lnTo>
                  <a:pt x="850552" y="0"/>
                </a:lnTo>
                <a:lnTo>
                  <a:pt x="850552" y="850553"/>
                </a:lnTo>
                <a:lnTo>
                  <a:pt x="0" y="850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666" r="0" b="-1666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2238" y="7863780"/>
            <a:ext cx="3544044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Image Processing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2238" y="8410129"/>
            <a:ext cx="7974509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Enhancing image quality, pattern recognition, and feature extraction through iterative adjustments.</a:t>
            </a: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9321105" y="6677917"/>
            <a:ext cx="850553" cy="850552"/>
          </a:xfrm>
          <a:custGeom>
            <a:avLst/>
            <a:gdLst/>
            <a:ahLst/>
            <a:cxnLst/>
            <a:rect r="r" b="b" t="t" l="l"/>
            <a:pathLst>
              <a:path h="850552" w="850553">
                <a:moveTo>
                  <a:pt x="0" y="0"/>
                </a:moveTo>
                <a:lnTo>
                  <a:pt x="850553" y="0"/>
                </a:lnTo>
                <a:lnTo>
                  <a:pt x="850553" y="850553"/>
                </a:lnTo>
                <a:lnTo>
                  <a:pt x="0" y="8505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333" t="0" r="-3333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321105" y="7863780"/>
            <a:ext cx="4379565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Machine Learning Tuning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21105" y="8410129"/>
            <a:ext cx="7974658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Adjusting hyperparameters of machine learning models for improved accuracy and efficiency.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826574" y="4215705"/>
            <a:ext cx="9492854" cy="4113014"/>
            <a:chOff x="0" y="0"/>
            <a:chExt cx="12657138" cy="54840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12644375" cy="5471414"/>
            </a:xfrm>
            <a:custGeom>
              <a:avLst/>
              <a:gdLst/>
              <a:ahLst/>
              <a:cxnLst/>
              <a:rect r="r" b="b" t="t" l="l"/>
              <a:pathLst>
                <a:path h="5471414" w="12644375">
                  <a:moveTo>
                    <a:pt x="0" y="155829"/>
                  </a:moveTo>
                  <a:cubicBezTo>
                    <a:pt x="0" y="69723"/>
                    <a:pt x="69850" y="0"/>
                    <a:pt x="155956" y="0"/>
                  </a:cubicBezTo>
                  <a:lnTo>
                    <a:pt x="12488418" y="0"/>
                  </a:lnTo>
                  <a:cubicBezTo>
                    <a:pt x="12574525" y="0"/>
                    <a:pt x="12644375" y="69723"/>
                    <a:pt x="12644375" y="155829"/>
                  </a:cubicBezTo>
                  <a:lnTo>
                    <a:pt x="12644375" y="5315585"/>
                  </a:lnTo>
                  <a:cubicBezTo>
                    <a:pt x="12644375" y="5401564"/>
                    <a:pt x="12574525" y="5471414"/>
                    <a:pt x="12488418" y="5471414"/>
                  </a:cubicBezTo>
                  <a:lnTo>
                    <a:pt x="155956" y="5471414"/>
                  </a:lnTo>
                  <a:cubicBezTo>
                    <a:pt x="69850" y="5471287"/>
                    <a:pt x="0" y="5401564"/>
                    <a:pt x="0" y="531558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57075" cy="5484114"/>
            </a:xfrm>
            <a:custGeom>
              <a:avLst/>
              <a:gdLst/>
              <a:ahLst/>
              <a:cxnLst/>
              <a:rect r="r" b="b" t="t" l="l"/>
              <a:pathLst>
                <a:path h="5484114" w="12657075">
                  <a:moveTo>
                    <a:pt x="0" y="162179"/>
                  </a:moveTo>
                  <a:cubicBezTo>
                    <a:pt x="0" y="72517"/>
                    <a:pt x="72644" y="0"/>
                    <a:pt x="162306" y="0"/>
                  </a:cubicBezTo>
                  <a:lnTo>
                    <a:pt x="12494768" y="0"/>
                  </a:lnTo>
                  <a:lnTo>
                    <a:pt x="12494768" y="6350"/>
                  </a:lnTo>
                  <a:lnTo>
                    <a:pt x="12494768" y="0"/>
                  </a:lnTo>
                  <a:cubicBezTo>
                    <a:pt x="12584430" y="0"/>
                    <a:pt x="12657075" y="72517"/>
                    <a:pt x="12657075" y="162179"/>
                  </a:cubicBezTo>
                  <a:lnTo>
                    <a:pt x="12650725" y="162179"/>
                  </a:lnTo>
                  <a:lnTo>
                    <a:pt x="12657075" y="162179"/>
                  </a:lnTo>
                  <a:lnTo>
                    <a:pt x="12657075" y="5321935"/>
                  </a:lnTo>
                  <a:lnTo>
                    <a:pt x="12650725" y="5321935"/>
                  </a:lnTo>
                  <a:lnTo>
                    <a:pt x="12657075" y="5321935"/>
                  </a:lnTo>
                  <a:cubicBezTo>
                    <a:pt x="12657075" y="5411470"/>
                    <a:pt x="12584430" y="5484114"/>
                    <a:pt x="12494768" y="5484114"/>
                  </a:cubicBezTo>
                  <a:lnTo>
                    <a:pt x="12494768" y="5477764"/>
                  </a:lnTo>
                  <a:lnTo>
                    <a:pt x="12494768" y="5484114"/>
                  </a:lnTo>
                  <a:lnTo>
                    <a:pt x="162306" y="5484114"/>
                  </a:lnTo>
                  <a:lnTo>
                    <a:pt x="162306" y="5477764"/>
                  </a:lnTo>
                  <a:lnTo>
                    <a:pt x="162306" y="5484114"/>
                  </a:lnTo>
                  <a:cubicBezTo>
                    <a:pt x="72644" y="5483987"/>
                    <a:pt x="0" y="5411470"/>
                    <a:pt x="0" y="5321935"/>
                  </a:cubicBezTo>
                  <a:lnTo>
                    <a:pt x="0" y="162179"/>
                  </a:lnTo>
                  <a:lnTo>
                    <a:pt x="6350" y="162179"/>
                  </a:lnTo>
                  <a:lnTo>
                    <a:pt x="0" y="162179"/>
                  </a:lnTo>
                  <a:moveTo>
                    <a:pt x="12700" y="162179"/>
                  </a:moveTo>
                  <a:lnTo>
                    <a:pt x="12700" y="5321935"/>
                  </a:lnTo>
                  <a:lnTo>
                    <a:pt x="6350" y="5321935"/>
                  </a:lnTo>
                  <a:lnTo>
                    <a:pt x="12700" y="5321935"/>
                  </a:lnTo>
                  <a:cubicBezTo>
                    <a:pt x="12700" y="5404485"/>
                    <a:pt x="79629" y="5471414"/>
                    <a:pt x="162306" y="5471414"/>
                  </a:cubicBezTo>
                  <a:lnTo>
                    <a:pt x="12494768" y="5471414"/>
                  </a:lnTo>
                  <a:cubicBezTo>
                    <a:pt x="12577445" y="5471414"/>
                    <a:pt x="12644375" y="5404485"/>
                    <a:pt x="12644375" y="5321935"/>
                  </a:cubicBezTo>
                  <a:lnTo>
                    <a:pt x="12644375" y="162179"/>
                  </a:lnTo>
                  <a:cubicBezTo>
                    <a:pt x="12644375" y="79629"/>
                    <a:pt x="12577445" y="12700"/>
                    <a:pt x="12494768" y="12700"/>
                  </a:cubicBezTo>
                  <a:lnTo>
                    <a:pt x="162306" y="12700"/>
                  </a:lnTo>
                  <a:lnTo>
                    <a:pt x="162306" y="6350"/>
                  </a:lnTo>
                  <a:lnTo>
                    <a:pt x="162306" y="12700"/>
                  </a:lnTo>
                  <a:cubicBezTo>
                    <a:pt x="79629" y="12700"/>
                    <a:pt x="12700" y="79629"/>
                    <a:pt x="12700" y="162179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840861" y="4229992"/>
            <a:ext cx="4732139" cy="2482006"/>
            <a:chOff x="0" y="0"/>
            <a:chExt cx="6309518" cy="33093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09487" cy="3309366"/>
            </a:xfrm>
            <a:custGeom>
              <a:avLst/>
              <a:gdLst/>
              <a:ahLst/>
              <a:cxnLst/>
              <a:rect r="r" b="b" t="t" l="l"/>
              <a:pathLst>
                <a:path h="3309366" w="6309487">
                  <a:moveTo>
                    <a:pt x="0" y="155702"/>
                  </a:moveTo>
                  <a:cubicBezTo>
                    <a:pt x="0" y="69723"/>
                    <a:pt x="69723" y="0"/>
                    <a:pt x="155702" y="0"/>
                  </a:cubicBezTo>
                  <a:lnTo>
                    <a:pt x="6153785" y="0"/>
                  </a:lnTo>
                  <a:cubicBezTo>
                    <a:pt x="6239764" y="0"/>
                    <a:pt x="6309487" y="69723"/>
                    <a:pt x="6309487" y="155702"/>
                  </a:cubicBezTo>
                  <a:lnTo>
                    <a:pt x="6309487" y="3153664"/>
                  </a:lnTo>
                  <a:cubicBezTo>
                    <a:pt x="6309487" y="3239643"/>
                    <a:pt x="6239764" y="3309366"/>
                    <a:pt x="6153785" y="3309366"/>
                  </a:cubicBezTo>
                  <a:lnTo>
                    <a:pt x="155702" y="3309366"/>
                  </a:lnTo>
                  <a:cubicBezTo>
                    <a:pt x="69723" y="3309366"/>
                    <a:pt x="0" y="3239643"/>
                    <a:pt x="0" y="3153664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573000" y="4229992"/>
            <a:ext cx="4732139" cy="2482006"/>
            <a:chOff x="0" y="0"/>
            <a:chExt cx="6309518" cy="33093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09487" cy="3309366"/>
            </a:xfrm>
            <a:custGeom>
              <a:avLst/>
              <a:gdLst/>
              <a:ahLst/>
              <a:cxnLst/>
              <a:rect r="r" b="b" t="t" l="l"/>
              <a:pathLst>
                <a:path h="3309366" w="6309487">
                  <a:moveTo>
                    <a:pt x="0" y="0"/>
                  </a:moveTo>
                  <a:lnTo>
                    <a:pt x="6309487" y="0"/>
                  </a:lnTo>
                  <a:lnTo>
                    <a:pt x="6309487" y="3309366"/>
                  </a:lnTo>
                  <a:lnTo>
                    <a:pt x="0" y="3309366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573000" y="4229992"/>
            <a:ext cx="38100" cy="2482006"/>
            <a:chOff x="0" y="0"/>
            <a:chExt cx="50800" cy="33093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800" cy="3309366"/>
            </a:xfrm>
            <a:custGeom>
              <a:avLst/>
              <a:gdLst/>
              <a:ahLst/>
              <a:cxnLst/>
              <a:rect r="r" b="b" t="t" l="l"/>
              <a:pathLst>
                <a:path h="3309366" w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3283966"/>
                  </a:lnTo>
                  <a:cubicBezTo>
                    <a:pt x="50800" y="3297936"/>
                    <a:pt x="39370" y="3309366"/>
                    <a:pt x="25400" y="3309366"/>
                  </a:cubicBezTo>
                  <a:cubicBezTo>
                    <a:pt x="11430" y="3309366"/>
                    <a:pt x="0" y="3297936"/>
                    <a:pt x="0" y="3283966"/>
                  </a:cubicBezTo>
                  <a:close/>
                </a:path>
              </a:pathLst>
            </a:custGeom>
            <a:solidFill>
              <a:srgbClr val="6269D5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840861" y="6712000"/>
            <a:ext cx="9464279" cy="1602432"/>
            <a:chOff x="0" y="0"/>
            <a:chExt cx="12619038" cy="21365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19101" cy="2136521"/>
            </a:xfrm>
            <a:custGeom>
              <a:avLst/>
              <a:gdLst/>
              <a:ahLst/>
              <a:cxnLst/>
              <a:rect r="r" b="b" t="t" l="l"/>
              <a:pathLst>
                <a:path h="2136521" w="12619101">
                  <a:moveTo>
                    <a:pt x="0" y="0"/>
                  </a:moveTo>
                  <a:lnTo>
                    <a:pt x="12619101" y="0"/>
                  </a:lnTo>
                  <a:lnTo>
                    <a:pt x="12619101" y="2136521"/>
                  </a:lnTo>
                  <a:lnTo>
                    <a:pt x="0" y="2136521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840861" y="6712000"/>
            <a:ext cx="9464279" cy="38100"/>
            <a:chOff x="0" y="0"/>
            <a:chExt cx="12619038" cy="50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19101" cy="50800"/>
            </a:xfrm>
            <a:custGeom>
              <a:avLst/>
              <a:gdLst/>
              <a:ahLst/>
              <a:cxnLst/>
              <a:rect r="r" b="b" t="t" l="l"/>
              <a:pathLst>
                <a:path h="50800" w="12619101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2593701" y="0"/>
                  </a:lnTo>
                  <a:cubicBezTo>
                    <a:pt x="12607671" y="0"/>
                    <a:pt x="12619101" y="11430"/>
                    <a:pt x="12619101" y="25400"/>
                  </a:cubicBezTo>
                  <a:cubicBezTo>
                    <a:pt x="12619101" y="39370"/>
                    <a:pt x="12607671" y="50800"/>
                    <a:pt x="12593701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6269D5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-846711">
            <a:off x="520598" y="1403166"/>
            <a:ext cx="6176280" cy="7078831"/>
          </a:xfrm>
          <a:custGeom>
            <a:avLst/>
            <a:gdLst/>
            <a:ahLst/>
            <a:cxnLst/>
            <a:rect r="r" b="b" t="t" l="l"/>
            <a:pathLst>
              <a:path h="7078831" w="6176280">
                <a:moveTo>
                  <a:pt x="0" y="0"/>
                </a:moveTo>
                <a:lnTo>
                  <a:pt x="6176281" y="0"/>
                </a:lnTo>
                <a:lnTo>
                  <a:pt x="6176281" y="7078832"/>
                </a:lnTo>
                <a:lnTo>
                  <a:pt x="0" y="707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831336" y="745778"/>
            <a:ext cx="9483329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FOA in the Swarm Intelligence Landscape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31336" y="2486917"/>
            <a:ext cx="9483329" cy="142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Fruit Fly Optimization Algorithm is an integral part of a broader family of computational methods inspired by collective animal behaviour.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18873" y="4498479"/>
            <a:ext cx="4176118" cy="878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Particle Swarm Optimisation (PSO)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118873" y="5458271"/>
            <a:ext cx="4176118" cy="975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Inspired by bird flocking and fish schooling.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51011" y="4498479"/>
            <a:ext cx="4176117" cy="878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Ant Colony Optimisation (ACO)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851011" y="5458271"/>
            <a:ext cx="4176117" cy="975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Models the foraging behaviour of ants.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18873" y="6980485"/>
            <a:ext cx="4555629" cy="44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Artificial Bee Colony (ABC)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118873" y="7505700"/>
            <a:ext cx="8908256" cy="530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Based on the intelligent foraging behaviour of honey bee swarms.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831336" y="8551069"/>
            <a:ext cx="9483329" cy="975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These algorithms share the common principle of emergent intelligence from simple individual interactions.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5528" y="759916"/>
            <a:ext cx="9775775" cy="65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9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The Basic FOA Algorithm: Step-by-Step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5528" y="1831776"/>
            <a:ext cx="16516945" cy="49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Understanding the sequential operations that guide the fruit fly swarm towards the optimal solution.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5528" y="2521149"/>
            <a:ext cx="253007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01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85528" y="3008411"/>
            <a:ext cx="8131969" cy="28575"/>
            <a:chOff x="0" y="0"/>
            <a:chExt cx="10842625" cy="38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5528" y="3173015"/>
            <a:ext cx="3162597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Initialise Flies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5528" y="3653432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Randomly scatter the fruit flies (potential solutions) across the search space.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270504" y="2521149"/>
            <a:ext cx="253008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270504" y="3008411"/>
            <a:ext cx="8131969" cy="28575"/>
            <a:chOff x="0" y="0"/>
            <a:chExt cx="10842625" cy="381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270504" y="3173015"/>
            <a:ext cx="3266926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Random Food Search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70504" y="3653432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Each fly then performs a local, random search for a food source, exploring its immediate vicinity.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5528" y="4905821"/>
            <a:ext cx="253007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03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85528" y="5393085"/>
            <a:ext cx="8131969" cy="28575"/>
            <a:chOff x="0" y="0"/>
            <a:chExt cx="10842625" cy="381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85528" y="5557689"/>
            <a:ext cx="3704035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Evaluate Fitness (Smell)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85528" y="6038106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'fitness' (or objective function value) of each fly's current position is calculated, representing the 'smell concentration'.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70504" y="4905821"/>
            <a:ext cx="253008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04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270504" y="5393085"/>
            <a:ext cx="8131969" cy="28575"/>
            <a:chOff x="0" y="0"/>
            <a:chExt cx="10842625" cy="38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9270504" y="5557689"/>
            <a:ext cx="3162597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Find Best Smell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270504" y="6038106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algorithm identifies the fly that has found the best 'smell' (the most optimal solution) among the entire swarm.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85528" y="7290495"/>
            <a:ext cx="253007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05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885528" y="7777757"/>
            <a:ext cx="8131969" cy="28575"/>
            <a:chOff x="0" y="0"/>
            <a:chExt cx="10842625" cy="381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885528" y="7942361"/>
            <a:ext cx="3162597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Move Towards Best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85528" y="8422779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All other flies then adjust their positions, moving towards the location of the fly with the best 'smell'.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270504" y="7290495"/>
            <a:ext cx="253008" cy="40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 Light"/>
                <a:ea typeface="Inter Light"/>
                <a:cs typeface="Inter Light"/>
                <a:sym typeface="Inter Light"/>
              </a:rPr>
              <a:t>06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9270504" y="7777757"/>
            <a:ext cx="8131969" cy="28575"/>
            <a:chOff x="0" y="0"/>
            <a:chExt cx="10842625" cy="381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842625" cy="38100"/>
            </a:xfrm>
            <a:custGeom>
              <a:avLst/>
              <a:gdLst/>
              <a:ahLst/>
              <a:cxnLst/>
              <a:rect r="r" b="b" t="t" l="l"/>
              <a:pathLst>
                <a:path h="38100" w="10842625">
                  <a:moveTo>
                    <a:pt x="0" y="0"/>
                  </a:moveTo>
                  <a:lnTo>
                    <a:pt x="10842625" y="0"/>
                  </a:lnTo>
                  <a:lnTo>
                    <a:pt x="108426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9270504" y="7942361"/>
            <a:ext cx="4018509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Repeat Until Convergence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270504" y="8422779"/>
            <a:ext cx="813196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193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This process iterates until a predefined stopping criterion is met, typically when solutions no longer significantly improve.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05743" y="535335"/>
            <a:ext cx="6096000" cy="490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7"/>
              </a:lnSpc>
            </a:pPr>
            <a:r>
              <a:rPr lang="en-US" sz="3125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Python Example: Minimising x³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5742" y="1404491"/>
            <a:ext cx="16876514" cy="29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 simple Python implementation demonstrates FOA's ability to find the minimum value of a function.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5742" y="2011115"/>
            <a:ext cx="16876514" cy="7723585"/>
            <a:chOff x="0" y="0"/>
            <a:chExt cx="22502018" cy="102981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502115" cy="10298176"/>
            </a:xfrm>
            <a:custGeom>
              <a:avLst/>
              <a:gdLst/>
              <a:ahLst/>
              <a:cxnLst/>
              <a:rect r="r" b="b" t="t" l="l"/>
              <a:pathLst>
                <a:path h="10298176" w="22502115">
                  <a:moveTo>
                    <a:pt x="0" y="113030"/>
                  </a:moveTo>
                  <a:cubicBezTo>
                    <a:pt x="0" y="50546"/>
                    <a:pt x="50546" y="0"/>
                    <a:pt x="113030" y="0"/>
                  </a:cubicBezTo>
                  <a:lnTo>
                    <a:pt x="22389085" y="0"/>
                  </a:lnTo>
                  <a:cubicBezTo>
                    <a:pt x="22451442" y="0"/>
                    <a:pt x="22502115" y="50546"/>
                    <a:pt x="22502115" y="113030"/>
                  </a:cubicBezTo>
                  <a:lnTo>
                    <a:pt x="22502115" y="10185146"/>
                  </a:lnTo>
                  <a:cubicBezTo>
                    <a:pt x="22502115" y="10247502"/>
                    <a:pt x="22451569" y="10298176"/>
                    <a:pt x="22389085" y="10298176"/>
                  </a:cubicBezTo>
                  <a:lnTo>
                    <a:pt x="113030" y="10298176"/>
                  </a:lnTo>
                  <a:cubicBezTo>
                    <a:pt x="50673" y="10298176"/>
                    <a:pt x="0" y="10247630"/>
                    <a:pt x="0" y="10185146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95771" y="2011115"/>
            <a:ext cx="16896458" cy="7723585"/>
            <a:chOff x="0" y="0"/>
            <a:chExt cx="22528610" cy="102981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28657" cy="10298176"/>
            </a:xfrm>
            <a:custGeom>
              <a:avLst/>
              <a:gdLst/>
              <a:ahLst/>
              <a:cxnLst/>
              <a:rect r="r" b="b" t="t" l="l"/>
              <a:pathLst>
                <a:path h="10298176" w="22528657">
                  <a:moveTo>
                    <a:pt x="0" y="40386"/>
                  </a:moveTo>
                  <a:cubicBezTo>
                    <a:pt x="0" y="18034"/>
                    <a:pt x="18034" y="0"/>
                    <a:pt x="40386" y="0"/>
                  </a:cubicBezTo>
                  <a:lnTo>
                    <a:pt x="22488271" y="0"/>
                  </a:lnTo>
                  <a:cubicBezTo>
                    <a:pt x="22510623" y="0"/>
                    <a:pt x="22528657" y="18034"/>
                    <a:pt x="22528657" y="40386"/>
                  </a:cubicBezTo>
                  <a:lnTo>
                    <a:pt x="22528657" y="10257790"/>
                  </a:lnTo>
                  <a:cubicBezTo>
                    <a:pt x="22528657" y="10280142"/>
                    <a:pt x="22510623" y="10298176"/>
                    <a:pt x="22488271" y="10298176"/>
                  </a:cubicBezTo>
                  <a:lnTo>
                    <a:pt x="40386" y="10298176"/>
                  </a:lnTo>
                  <a:cubicBezTo>
                    <a:pt x="18034" y="10298176"/>
                    <a:pt x="0" y="10280142"/>
                    <a:pt x="0" y="1025779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97285" y="2076599"/>
            <a:ext cx="16493430" cy="7235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import random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# Function to minimize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def f(x):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return x**3   # Minimum tends toward negative values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# Start at a random position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best_</a:t>
            </a: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x = random.uniform(-10, 10)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best_f = f(best_x)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# Simple FOA search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for step in range(10):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x = best_x + random.uniform(-1, 1)  # Random movement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value = f(x)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if value &lt; best_f:  # If new position is better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    best_x = x</a:t>
            </a: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    best_f = value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    print("Step", step+1, "→ x =", round(best_x, 3), "f(x) =", round(best_f, 3))</a:t>
            </a:r>
          </a:p>
          <a:p>
            <a:pPr algn="l">
              <a:lnSpc>
                <a:spcPts val="2498"/>
              </a:lnSpc>
            </a:pPr>
          </a:p>
          <a:p>
            <a:pPr algn="l">
              <a:lnSpc>
                <a:spcPts val="2498"/>
              </a:lnSpc>
            </a:pPr>
            <a:r>
              <a:rPr lang="en-US" sz="1562">
                <a:solidFill>
                  <a:srgbClr val="272525"/>
                </a:solidFill>
                <a:latin typeface="Consolas"/>
                <a:ea typeface="Consolas"/>
                <a:cs typeface="Consolas"/>
                <a:sym typeface="Consolas"/>
              </a:rPr>
              <a:t>print("\nBest solution found: x =", round(best_x, 3))</a:t>
            </a:r>
          </a:p>
          <a:p>
            <a:pPr algn="l">
              <a:lnSpc>
                <a:spcPts val="2499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298227"/>
            <a:ext cx="11539835" cy="7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Output Example: Tracing the Optimisation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7" y="2374999"/>
            <a:ext cx="16303526" cy="414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Observe how the algorithm iteratively refines its search to converge on the optimal solution for f(x) = x³.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17439" y="3466505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Step 1 → x = -3.52 f(x) = 12.41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7439" y="4239071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Step 2 → x = -2.84 f(x) = 8.09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7439" y="5011639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Step 3 → x = -0.30 f(x) = 0.09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7439" y="5784205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...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17439" y="6556773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Step 10 → x = 0.00 f(x) = 0.00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7439" y="7329339"/>
            <a:ext cx="15878324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Best solution found: x = 0.00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92238" y="3233291"/>
            <a:ext cx="38100" cy="4954340"/>
            <a:chOff x="0" y="0"/>
            <a:chExt cx="50800" cy="66057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0800" cy="6605778"/>
            </a:xfrm>
            <a:custGeom>
              <a:avLst/>
              <a:gdLst/>
              <a:ahLst/>
              <a:cxnLst/>
              <a:rect r="r" b="b" t="t" l="l"/>
              <a:pathLst>
                <a:path h="6605778" w="50800">
                  <a:moveTo>
                    <a:pt x="0" y="0"/>
                  </a:moveTo>
                  <a:lnTo>
                    <a:pt x="50800" y="0"/>
                  </a:lnTo>
                  <a:lnTo>
                    <a:pt x="50800" y="6605778"/>
                  </a:lnTo>
                  <a:lnTo>
                    <a:pt x="0" y="6605778"/>
                  </a:ln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92238" y="8420844"/>
            <a:ext cx="16303526" cy="53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This demonstrates FOA's effectiveness in swiftly navigating towards the global minimum of the function.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909738"/>
            <a:ext cx="15804438" cy="8003440"/>
          </a:xfrm>
          <a:custGeom>
            <a:avLst/>
            <a:gdLst/>
            <a:ahLst/>
            <a:cxnLst/>
            <a:rect r="r" b="b" t="t" l="l"/>
            <a:pathLst>
              <a:path h="8003440" w="15804438">
                <a:moveTo>
                  <a:pt x="0" y="0"/>
                </a:moveTo>
                <a:lnTo>
                  <a:pt x="15804438" y="0"/>
                </a:lnTo>
                <a:lnTo>
                  <a:pt x="15804438" y="8003441"/>
                </a:lnTo>
                <a:lnTo>
                  <a:pt x="0" y="80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481" r="0" b="-608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1781" y="346464"/>
            <a:ext cx="9370394" cy="47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1"/>
              </a:lnSpc>
            </a:pPr>
            <a:r>
              <a:rPr lang="en-US" sz="3025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Biol</a:t>
            </a:r>
            <a:r>
              <a:rPr lang="en-US" sz="3025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ogical Aspects Represent in The Code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41781" y="942975"/>
            <a:ext cx="14011275" cy="414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  <a:spcBef>
                <a:spcPct val="0"/>
              </a:spcBef>
            </a:pPr>
            <a:r>
              <a:rPr lang="en-US" sz="21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21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is graphic illustrates how a fruit fly explores the environment and moves toward the best-smelling position.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DAG4rMDW32w</dc:identifier>
  <dcterms:modified xsi:type="dcterms:W3CDTF">2011-08-01T06:04:30Z</dcterms:modified>
  <cp:revision>1</cp:revision>
  <dc:title>The-Fruit-Fly-Optimization-Algorithm-FOA.pptx</dc:title>
</cp:coreProperties>
</file>