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x="18288000" cy="10287000"/>
  <p:notesSz cx="6858000" cy="9144000"/>
  <p:embeddedFontLst>
    <p:embeddedFont>
      <p:font typeface="Margin" charset="1" panose="00000000000000000000"/>
      <p:regular r:id="rId18"/>
    </p:embeddedFont>
    <p:embeddedFont>
      <p:font typeface="Gill Sans Bold" charset="1" panose="020B0802020104020203"/>
      <p:regular r:id="rId19"/>
    </p:embeddedFont>
    <p:embeddedFont>
      <p:font typeface="Gill Sans Medium" charset="1" panose="020B0602020104020203"/>
      <p:regular r:id="rId20"/>
    </p:embeddedFont>
    <p:embeddedFont>
      <p:font typeface="Canva Sans" charset="1" panose="020B0503030501040103"/>
      <p:regular r:id="rId21"/>
    </p:embeddedFont>
    <p:embeddedFont>
      <p:font typeface="Gill Sans Light" charset="1" panose="020B0302020104020203"/>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9.png" Type="http://schemas.openxmlformats.org/officeDocument/2006/relationships/image"/><Relationship Id="rId4" Target="../media/image8.png" Type="http://schemas.openxmlformats.org/officeDocument/2006/relationships/image"/><Relationship Id="rId5" Target="../media/image7.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media/image5.png" Type="http://schemas.openxmlformats.org/officeDocument/2006/relationships/image"/><Relationship Id="rId9" Target="../media/image6.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8.png" Type="http://schemas.openxmlformats.org/officeDocument/2006/relationships/image"/><Relationship Id="rId8" Target="../media/image7.png" Type="http://schemas.openxmlformats.org/officeDocument/2006/relationships/image"/><Relationship Id="rId9" Target="../media/image9.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9.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9.png" Type="http://schemas.openxmlformats.org/officeDocument/2006/relationships/image"/><Relationship Id="rId4" Target="../media/image8.png" Type="http://schemas.openxmlformats.org/officeDocument/2006/relationships/image"/><Relationship Id="rId5" Target="../media/image7.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media/image5.png" Type="http://schemas.openxmlformats.org/officeDocument/2006/relationships/image"/><Relationship Id="rId9" Target="../media/image6.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png" Type="http://schemas.openxmlformats.org/officeDocument/2006/relationships/image"/><Relationship Id="rId2" Target="../media/image3.png" Type="http://schemas.openxmlformats.org/officeDocument/2006/relationships/image"/><Relationship Id="rId3" Target="../media/image9.png" Type="http://schemas.openxmlformats.org/officeDocument/2006/relationships/image"/><Relationship Id="rId4" Target="../media/image8.png" Type="http://schemas.openxmlformats.org/officeDocument/2006/relationships/image"/><Relationship Id="rId5" Target="../media/image1.png" Type="http://schemas.openxmlformats.org/officeDocument/2006/relationships/image"/><Relationship Id="rId6" Target="../media/image2.png" Type="http://schemas.openxmlformats.org/officeDocument/2006/relationships/image"/><Relationship Id="rId7" Target="../media/image5.png" Type="http://schemas.openxmlformats.org/officeDocument/2006/relationships/image"/><Relationship Id="rId8" Target="../media/image6.svg" Type="http://schemas.openxmlformats.org/officeDocument/2006/relationships/image"/><Relationship Id="rId9" Target="../media/image11.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svg" Type="http://schemas.openxmlformats.org/officeDocument/2006/relationships/image"/><Relationship Id="rId11" Target="../media/image7.png" Type="http://schemas.openxmlformats.org/officeDocument/2006/relationships/image"/><Relationship Id="rId2" Target="../media/image3.png" Type="http://schemas.openxmlformats.org/officeDocument/2006/relationships/image"/><Relationship Id="rId3" Target="../media/image9.png" Type="http://schemas.openxmlformats.org/officeDocument/2006/relationships/image"/><Relationship Id="rId4" Target="../media/image8.png" Type="http://schemas.openxmlformats.org/officeDocument/2006/relationships/image"/><Relationship Id="rId5" Target="../media/image12.jpeg" Type="http://schemas.openxmlformats.org/officeDocument/2006/relationships/image"/><Relationship Id="rId6" Target="../media/image1.png" Type="http://schemas.openxmlformats.org/officeDocument/2006/relationships/image"/><Relationship Id="rId7" Target="../media/image13.jpeg" Type="http://schemas.openxmlformats.org/officeDocument/2006/relationships/image"/><Relationship Id="rId8" Target="../media/image2.png" Type="http://schemas.openxmlformats.org/officeDocument/2006/relationships/image"/><Relationship Id="rId9" Target="../media/image5.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png" Type="http://schemas.openxmlformats.org/officeDocument/2006/relationships/image"/><Relationship Id="rId2" Target="../media/image3.png" Type="http://schemas.openxmlformats.org/officeDocument/2006/relationships/image"/><Relationship Id="rId3" Target="../media/image9.png" Type="http://schemas.openxmlformats.org/officeDocument/2006/relationships/image"/><Relationship Id="rId4" Target="../media/image8.png" Type="http://schemas.openxmlformats.org/officeDocument/2006/relationships/image"/><Relationship Id="rId5" Target="../media/image1.png" Type="http://schemas.openxmlformats.org/officeDocument/2006/relationships/image"/><Relationship Id="rId6" Target="../media/image2.png" Type="http://schemas.openxmlformats.org/officeDocument/2006/relationships/image"/><Relationship Id="rId7" Target="../media/image5.png" Type="http://schemas.openxmlformats.org/officeDocument/2006/relationships/image"/><Relationship Id="rId8" Target="../media/image6.svg" Type="http://schemas.openxmlformats.org/officeDocument/2006/relationships/image"/><Relationship Id="rId9" Target="../media/image7.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5.png" Type="http://schemas.openxmlformats.org/officeDocument/2006/relationships/image"/><Relationship Id="rId2" Target="../media/image3.png" Type="http://schemas.openxmlformats.org/officeDocument/2006/relationships/image"/><Relationship Id="rId3" Target="../media/image9.png" Type="http://schemas.openxmlformats.org/officeDocument/2006/relationships/image"/><Relationship Id="rId4" Target="../media/image8.png" Type="http://schemas.openxmlformats.org/officeDocument/2006/relationships/image"/><Relationship Id="rId5" Target="../media/image1.png" Type="http://schemas.openxmlformats.org/officeDocument/2006/relationships/image"/><Relationship Id="rId6" Target="../media/image2.png" Type="http://schemas.openxmlformats.org/officeDocument/2006/relationships/image"/><Relationship Id="rId7" Target="../media/image5.png" Type="http://schemas.openxmlformats.org/officeDocument/2006/relationships/image"/><Relationship Id="rId8" Target="../media/image6.svg" Type="http://schemas.openxmlformats.org/officeDocument/2006/relationships/image"/><Relationship Id="rId9" Target="../media/image7.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png" Type="http://schemas.openxmlformats.org/officeDocument/2006/relationships/image"/><Relationship Id="rId2" Target="../media/image3.png" Type="http://schemas.openxmlformats.org/officeDocument/2006/relationships/image"/><Relationship Id="rId3" Target="../media/image9.png" Type="http://schemas.openxmlformats.org/officeDocument/2006/relationships/image"/><Relationship Id="rId4" Target="../media/image8.png" Type="http://schemas.openxmlformats.org/officeDocument/2006/relationships/image"/><Relationship Id="rId5" Target="../media/image1.png" Type="http://schemas.openxmlformats.org/officeDocument/2006/relationships/image"/><Relationship Id="rId6" Target="../media/image2.png" Type="http://schemas.openxmlformats.org/officeDocument/2006/relationships/image"/><Relationship Id="rId7" Target="../media/image5.png" Type="http://schemas.openxmlformats.org/officeDocument/2006/relationships/image"/><Relationship Id="rId8" Target="../media/image6.svg" Type="http://schemas.openxmlformats.org/officeDocument/2006/relationships/image"/><Relationship Id="rId9" Target="../media/image7.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7.png" Type="http://schemas.openxmlformats.org/officeDocument/2006/relationships/image"/><Relationship Id="rId2" Target="../media/image3.png" Type="http://schemas.openxmlformats.org/officeDocument/2006/relationships/image"/><Relationship Id="rId3" Target="../media/image9.png" Type="http://schemas.openxmlformats.org/officeDocument/2006/relationships/image"/><Relationship Id="rId4" Target="../media/image8.png" Type="http://schemas.openxmlformats.org/officeDocument/2006/relationships/image"/><Relationship Id="rId5" Target="../media/image7.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media/image5.png" Type="http://schemas.openxmlformats.org/officeDocument/2006/relationships/image"/><Relationship Id="rId9" Target="../media/image6.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8.png" Type="http://schemas.openxmlformats.org/officeDocument/2006/relationships/image"/><Relationship Id="rId2" Target="../media/image3.png" Type="http://schemas.openxmlformats.org/officeDocument/2006/relationships/image"/><Relationship Id="rId3" Target="../media/image9.png" Type="http://schemas.openxmlformats.org/officeDocument/2006/relationships/image"/><Relationship Id="rId4" Target="../media/image8.png" Type="http://schemas.openxmlformats.org/officeDocument/2006/relationships/image"/><Relationship Id="rId5" Target="../media/image1.png" Type="http://schemas.openxmlformats.org/officeDocument/2006/relationships/image"/><Relationship Id="rId6" Target="../media/image2.png" Type="http://schemas.openxmlformats.org/officeDocument/2006/relationships/image"/><Relationship Id="rId7" Target="../media/image5.png" Type="http://schemas.openxmlformats.org/officeDocument/2006/relationships/image"/><Relationship Id="rId8" Target="../media/image6.svg" Type="http://schemas.openxmlformats.org/officeDocument/2006/relationships/image"/><Relationship Id="rId9" Target="../media/image7.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614B9D"/>
        </a:solidFill>
      </p:bgPr>
    </p:bg>
    <p:spTree>
      <p:nvGrpSpPr>
        <p:cNvPr id="1" name=""/>
        <p:cNvGrpSpPr/>
        <p:nvPr/>
      </p:nvGrpSpPr>
      <p:grpSpPr>
        <a:xfrm>
          <a:off x="0" y="0"/>
          <a:ext cx="0" cy="0"/>
          <a:chOff x="0" y="0"/>
          <a:chExt cx="0" cy="0"/>
        </a:xfrm>
      </p:grpSpPr>
      <p:sp>
        <p:nvSpPr>
          <p:cNvPr name="Freeform 2" id="2"/>
          <p:cNvSpPr/>
          <p:nvPr/>
        </p:nvSpPr>
        <p:spPr>
          <a:xfrm flipH="false" flipV="false" rot="0">
            <a:off x="13838932" y="4776301"/>
            <a:ext cx="6274213" cy="6070301"/>
          </a:xfrm>
          <a:custGeom>
            <a:avLst/>
            <a:gdLst/>
            <a:ahLst/>
            <a:cxnLst/>
            <a:rect r="r" b="b" t="t" l="l"/>
            <a:pathLst>
              <a:path h="6070301" w="6274213">
                <a:moveTo>
                  <a:pt x="0" y="0"/>
                </a:moveTo>
                <a:lnTo>
                  <a:pt x="6274213" y="0"/>
                </a:lnTo>
                <a:lnTo>
                  <a:pt x="6274213" y="6070301"/>
                </a:lnTo>
                <a:lnTo>
                  <a:pt x="0" y="6070301"/>
                </a:lnTo>
                <a:lnTo>
                  <a:pt x="0" y="0"/>
                </a:lnTo>
                <a:close/>
              </a:path>
            </a:pathLst>
          </a:custGeom>
          <a:blipFill>
            <a:blip r:embed="rId2"/>
            <a:stretch>
              <a:fillRect l="0" t="0" r="0" b="0"/>
            </a:stretch>
          </a:blipFill>
        </p:spPr>
      </p:sp>
      <p:sp>
        <p:nvSpPr>
          <p:cNvPr name="Freeform 3" id="3"/>
          <p:cNvSpPr/>
          <p:nvPr/>
        </p:nvSpPr>
        <p:spPr>
          <a:xfrm flipH="false" flipV="false" rot="0">
            <a:off x="14367931" y="-1039548"/>
            <a:ext cx="6733503" cy="6514664"/>
          </a:xfrm>
          <a:custGeom>
            <a:avLst/>
            <a:gdLst/>
            <a:ahLst/>
            <a:cxnLst/>
            <a:rect r="r" b="b" t="t" l="l"/>
            <a:pathLst>
              <a:path h="6514664" w="6733503">
                <a:moveTo>
                  <a:pt x="0" y="0"/>
                </a:moveTo>
                <a:lnTo>
                  <a:pt x="6733503" y="0"/>
                </a:lnTo>
                <a:lnTo>
                  <a:pt x="6733503" y="6514664"/>
                </a:lnTo>
                <a:lnTo>
                  <a:pt x="0" y="6514664"/>
                </a:lnTo>
                <a:lnTo>
                  <a:pt x="0" y="0"/>
                </a:lnTo>
                <a:close/>
              </a:path>
            </a:pathLst>
          </a:custGeom>
          <a:blipFill>
            <a:blip r:embed="rId2"/>
            <a:stretch>
              <a:fillRect l="0" t="0" r="0" b="0"/>
            </a:stretch>
          </a:blipFill>
        </p:spPr>
      </p:sp>
      <p:sp>
        <p:nvSpPr>
          <p:cNvPr name="Freeform 4" id="4"/>
          <p:cNvSpPr/>
          <p:nvPr/>
        </p:nvSpPr>
        <p:spPr>
          <a:xfrm flipH="false" flipV="false" rot="0">
            <a:off x="14999395" y="-1039548"/>
            <a:ext cx="5397011" cy="4958504"/>
          </a:xfrm>
          <a:custGeom>
            <a:avLst/>
            <a:gdLst/>
            <a:ahLst/>
            <a:cxnLst/>
            <a:rect r="r" b="b" t="t" l="l"/>
            <a:pathLst>
              <a:path h="4958504" w="5397011">
                <a:moveTo>
                  <a:pt x="0" y="0"/>
                </a:moveTo>
                <a:lnTo>
                  <a:pt x="5397011" y="0"/>
                </a:lnTo>
                <a:lnTo>
                  <a:pt x="5397011" y="4958504"/>
                </a:lnTo>
                <a:lnTo>
                  <a:pt x="0" y="4958504"/>
                </a:lnTo>
                <a:lnTo>
                  <a:pt x="0" y="0"/>
                </a:lnTo>
                <a:close/>
              </a:path>
            </a:pathLst>
          </a:custGeom>
          <a:blipFill>
            <a:blip r:embed="rId3">
              <a:alphaModFix amt="57000"/>
            </a:blip>
            <a:stretch>
              <a:fillRect l="0" t="0" r="0" b="0"/>
            </a:stretch>
          </a:blipFill>
        </p:spPr>
      </p:sp>
      <p:sp>
        <p:nvSpPr>
          <p:cNvPr name="Freeform 5" id="5"/>
          <p:cNvSpPr/>
          <p:nvPr/>
        </p:nvSpPr>
        <p:spPr>
          <a:xfrm flipH="false" flipV="false" rot="0">
            <a:off x="11395716" y="6578991"/>
            <a:ext cx="4886433" cy="4715408"/>
          </a:xfrm>
          <a:custGeom>
            <a:avLst/>
            <a:gdLst/>
            <a:ahLst/>
            <a:cxnLst/>
            <a:rect r="r" b="b" t="t" l="l"/>
            <a:pathLst>
              <a:path h="4715408" w="4886433">
                <a:moveTo>
                  <a:pt x="0" y="0"/>
                </a:moveTo>
                <a:lnTo>
                  <a:pt x="4886433" y="0"/>
                </a:lnTo>
                <a:lnTo>
                  <a:pt x="4886433" y="4715409"/>
                </a:lnTo>
                <a:lnTo>
                  <a:pt x="0" y="4715409"/>
                </a:lnTo>
                <a:lnTo>
                  <a:pt x="0" y="0"/>
                </a:lnTo>
                <a:close/>
              </a:path>
            </a:pathLst>
          </a:custGeom>
          <a:blipFill>
            <a:blip r:embed="rId4"/>
            <a:stretch>
              <a:fillRect l="0" t="0" r="0" b="0"/>
            </a:stretch>
          </a:blipFill>
        </p:spPr>
      </p:sp>
      <p:sp>
        <p:nvSpPr>
          <p:cNvPr name="Freeform 6" id="6"/>
          <p:cNvSpPr/>
          <p:nvPr/>
        </p:nvSpPr>
        <p:spPr>
          <a:xfrm flipH="false" flipV="false" rot="0">
            <a:off x="13838932" y="5475116"/>
            <a:ext cx="6557474" cy="6205010"/>
          </a:xfrm>
          <a:custGeom>
            <a:avLst/>
            <a:gdLst/>
            <a:ahLst/>
            <a:cxnLst/>
            <a:rect r="r" b="b" t="t" l="l"/>
            <a:pathLst>
              <a:path h="6205010" w="6557474">
                <a:moveTo>
                  <a:pt x="0" y="0"/>
                </a:moveTo>
                <a:lnTo>
                  <a:pt x="6557474" y="0"/>
                </a:lnTo>
                <a:lnTo>
                  <a:pt x="6557474" y="6205010"/>
                </a:lnTo>
                <a:lnTo>
                  <a:pt x="0" y="6205010"/>
                </a:lnTo>
                <a:lnTo>
                  <a:pt x="0" y="0"/>
                </a:lnTo>
                <a:close/>
              </a:path>
            </a:pathLst>
          </a:custGeom>
          <a:blipFill>
            <a:blip r:embed="rId5"/>
            <a:stretch>
              <a:fillRect l="0" t="0" r="0" b="0"/>
            </a:stretch>
          </a:blipFill>
        </p:spPr>
      </p:sp>
      <p:sp>
        <p:nvSpPr>
          <p:cNvPr name="Freeform 7" id="7"/>
          <p:cNvSpPr/>
          <p:nvPr/>
        </p:nvSpPr>
        <p:spPr>
          <a:xfrm flipH="false" flipV="false" rot="0">
            <a:off x="14687550" y="919477"/>
            <a:ext cx="7200900" cy="7200900"/>
          </a:xfrm>
          <a:custGeom>
            <a:avLst/>
            <a:gdLst/>
            <a:ahLst/>
            <a:cxnLst/>
            <a:rect r="r" b="b" t="t" l="l"/>
            <a:pathLst>
              <a:path h="7200900" w="7200900">
                <a:moveTo>
                  <a:pt x="0" y="0"/>
                </a:moveTo>
                <a:lnTo>
                  <a:pt x="7200900" y="0"/>
                </a:lnTo>
                <a:lnTo>
                  <a:pt x="7200900" y="7200900"/>
                </a:lnTo>
                <a:lnTo>
                  <a:pt x="0" y="72009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12686002" y="4519927"/>
            <a:ext cx="5601998" cy="5335903"/>
          </a:xfrm>
          <a:custGeom>
            <a:avLst/>
            <a:gdLst/>
            <a:ahLst/>
            <a:cxnLst/>
            <a:rect r="r" b="b" t="t" l="l"/>
            <a:pathLst>
              <a:path h="5335903" w="5601998">
                <a:moveTo>
                  <a:pt x="0" y="0"/>
                </a:moveTo>
                <a:lnTo>
                  <a:pt x="5601998" y="0"/>
                </a:lnTo>
                <a:lnTo>
                  <a:pt x="5601998" y="5335904"/>
                </a:lnTo>
                <a:lnTo>
                  <a:pt x="0" y="5335904"/>
                </a:lnTo>
                <a:lnTo>
                  <a:pt x="0" y="0"/>
                </a:lnTo>
                <a:close/>
              </a:path>
            </a:pathLst>
          </a:custGeom>
          <a:blipFill>
            <a:blip r:embed="rId8"/>
            <a:stretch>
              <a:fillRect l="0" t="0" r="0" b="0"/>
            </a:stretch>
          </a:blipFill>
        </p:spPr>
      </p:sp>
      <p:sp>
        <p:nvSpPr>
          <p:cNvPr name="Freeform 9" id="9"/>
          <p:cNvSpPr/>
          <p:nvPr/>
        </p:nvSpPr>
        <p:spPr>
          <a:xfrm flipH="false" flipV="false" rot="-1061263">
            <a:off x="16323471" y="3103245"/>
            <a:ext cx="2822424" cy="2222659"/>
          </a:xfrm>
          <a:custGeom>
            <a:avLst/>
            <a:gdLst/>
            <a:ahLst/>
            <a:cxnLst/>
            <a:rect r="r" b="b" t="t" l="l"/>
            <a:pathLst>
              <a:path h="2222659" w="2822424">
                <a:moveTo>
                  <a:pt x="0" y="0"/>
                </a:moveTo>
                <a:lnTo>
                  <a:pt x="2822424" y="0"/>
                </a:lnTo>
                <a:lnTo>
                  <a:pt x="2822424" y="2222658"/>
                </a:lnTo>
                <a:lnTo>
                  <a:pt x="0" y="2222658"/>
                </a:lnTo>
                <a:lnTo>
                  <a:pt x="0" y="0"/>
                </a:lnTo>
                <a:close/>
              </a:path>
            </a:pathLst>
          </a:custGeom>
          <a:blipFill>
            <a:blip r:embed="rId9"/>
            <a:stretch>
              <a:fillRect l="0" t="0" r="0" b="0"/>
            </a:stretch>
          </a:blipFill>
        </p:spPr>
      </p:sp>
      <p:sp>
        <p:nvSpPr>
          <p:cNvPr name="Freeform 10" id="10"/>
          <p:cNvSpPr/>
          <p:nvPr/>
        </p:nvSpPr>
        <p:spPr>
          <a:xfrm flipH="true" flipV="false" rot="-1962805">
            <a:off x="-254315" y="-535401"/>
            <a:ext cx="4889190" cy="3446879"/>
          </a:xfrm>
          <a:custGeom>
            <a:avLst/>
            <a:gdLst/>
            <a:ahLst/>
            <a:cxnLst/>
            <a:rect r="r" b="b" t="t" l="l"/>
            <a:pathLst>
              <a:path h="3446879" w="4889190">
                <a:moveTo>
                  <a:pt x="4889190" y="0"/>
                </a:moveTo>
                <a:lnTo>
                  <a:pt x="0" y="0"/>
                </a:lnTo>
                <a:lnTo>
                  <a:pt x="0" y="3446879"/>
                </a:lnTo>
                <a:lnTo>
                  <a:pt x="4889190" y="3446879"/>
                </a:lnTo>
                <a:lnTo>
                  <a:pt x="4889190" y="0"/>
                </a:lnTo>
                <a:close/>
              </a:path>
            </a:pathLst>
          </a:custGeom>
          <a:blipFill>
            <a:blip r:embed="rId10"/>
            <a:stretch>
              <a:fillRect l="0" t="0" r="0" b="0"/>
            </a:stretch>
          </a:blipFill>
        </p:spPr>
      </p:sp>
      <p:sp>
        <p:nvSpPr>
          <p:cNvPr name="Freeform 11" id="11"/>
          <p:cNvSpPr/>
          <p:nvPr/>
        </p:nvSpPr>
        <p:spPr>
          <a:xfrm flipH="false" flipV="false" rot="2700000">
            <a:off x="-1801439" y="737796"/>
            <a:ext cx="3602879" cy="3476778"/>
          </a:xfrm>
          <a:custGeom>
            <a:avLst/>
            <a:gdLst/>
            <a:ahLst/>
            <a:cxnLst/>
            <a:rect r="r" b="b" t="t" l="l"/>
            <a:pathLst>
              <a:path h="3476778" w="3602879">
                <a:moveTo>
                  <a:pt x="0" y="0"/>
                </a:moveTo>
                <a:lnTo>
                  <a:pt x="3602878" y="0"/>
                </a:lnTo>
                <a:lnTo>
                  <a:pt x="3602878" y="3476778"/>
                </a:lnTo>
                <a:lnTo>
                  <a:pt x="0" y="3476778"/>
                </a:lnTo>
                <a:lnTo>
                  <a:pt x="0" y="0"/>
                </a:lnTo>
                <a:close/>
              </a:path>
            </a:pathLst>
          </a:custGeom>
          <a:blipFill>
            <a:blip r:embed="rId4"/>
            <a:stretch>
              <a:fillRect l="0" t="0" r="0" b="0"/>
            </a:stretch>
          </a:blipFill>
        </p:spPr>
      </p:sp>
      <p:sp>
        <p:nvSpPr>
          <p:cNvPr name="TextBox 12" id="12"/>
          <p:cNvSpPr txBox="true"/>
          <p:nvPr/>
        </p:nvSpPr>
        <p:spPr>
          <a:xfrm rot="0">
            <a:off x="906015" y="4109456"/>
            <a:ext cx="13461916" cy="2061272"/>
          </a:xfrm>
          <a:prstGeom prst="rect">
            <a:avLst/>
          </a:prstGeom>
        </p:spPr>
        <p:txBody>
          <a:bodyPr anchor="t" rtlCol="false" tIns="0" lIns="0" bIns="0" rIns="0">
            <a:spAutoFit/>
          </a:bodyPr>
          <a:lstStyle/>
          <a:p>
            <a:pPr algn="l">
              <a:lnSpc>
                <a:spcPts val="7921"/>
              </a:lnSpc>
            </a:pPr>
            <a:r>
              <a:rPr lang="en-US" sz="8252">
                <a:solidFill>
                  <a:srgbClr val="FFFFFF"/>
                </a:solidFill>
                <a:latin typeface="Margin"/>
                <a:ea typeface="Margin"/>
                <a:cs typeface="Margin"/>
                <a:sym typeface="Margin"/>
              </a:rPr>
              <a:t>BUTTERFLY OPTIMIZATION ALGORITHM</a:t>
            </a:r>
          </a:p>
        </p:txBody>
      </p:sp>
      <p:sp>
        <p:nvSpPr>
          <p:cNvPr name="TextBox 13" id="13"/>
          <p:cNvSpPr txBox="true"/>
          <p:nvPr/>
        </p:nvSpPr>
        <p:spPr>
          <a:xfrm rot="0">
            <a:off x="1028700" y="6568617"/>
            <a:ext cx="6206497" cy="991870"/>
          </a:xfrm>
          <a:prstGeom prst="rect">
            <a:avLst/>
          </a:prstGeom>
        </p:spPr>
        <p:txBody>
          <a:bodyPr anchor="t" rtlCol="false" tIns="0" lIns="0" bIns="0" rIns="0">
            <a:spAutoFit/>
          </a:bodyPr>
          <a:lstStyle/>
          <a:p>
            <a:pPr algn="l">
              <a:lnSpc>
                <a:spcPts val="7279"/>
              </a:lnSpc>
            </a:pPr>
            <a:r>
              <a:rPr lang="en-US" sz="5199" b="true">
                <a:solidFill>
                  <a:srgbClr val="FFFFFF"/>
                </a:solidFill>
                <a:latin typeface="Gill Sans Bold"/>
                <a:ea typeface="Gill Sans Bold"/>
                <a:cs typeface="Gill Sans Bold"/>
                <a:sym typeface="Gill Sans Bold"/>
              </a:rPr>
              <a:t>Sadat Litissia</a:t>
            </a:r>
          </a:p>
        </p:txBody>
      </p:sp>
      <p:sp>
        <p:nvSpPr>
          <p:cNvPr name="TextBox 14" id="14"/>
          <p:cNvSpPr txBox="true"/>
          <p:nvPr/>
        </p:nvSpPr>
        <p:spPr>
          <a:xfrm rot="0">
            <a:off x="1028700" y="5999165"/>
            <a:ext cx="2659248" cy="647065"/>
          </a:xfrm>
          <a:prstGeom prst="rect">
            <a:avLst/>
          </a:prstGeom>
        </p:spPr>
        <p:txBody>
          <a:bodyPr anchor="t" rtlCol="false" tIns="0" lIns="0" bIns="0" rIns="0">
            <a:spAutoFit/>
          </a:bodyPr>
          <a:lstStyle/>
          <a:p>
            <a:pPr algn="l">
              <a:lnSpc>
                <a:spcPts val="4759"/>
              </a:lnSpc>
            </a:pPr>
            <a:r>
              <a:rPr lang="en-US" sz="3399" b="true">
                <a:solidFill>
                  <a:srgbClr val="FFFFFF"/>
                </a:solidFill>
                <a:latin typeface="Gill Sans Medium"/>
                <a:ea typeface="Gill Sans Medium"/>
                <a:cs typeface="Gill Sans Medium"/>
                <a:sym typeface="Gill Sans Medium"/>
              </a:rPr>
              <a:t>Presented by</a:t>
            </a:r>
          </a:p>
        </p:txBody>
      </p:sp>
      <p:sp>
        <p:nvSpPr>
          <p:cNvPr name="Freeform 15" id="15"/>
          <p:cNvSpPr/>
          <p:nvPr/>
        </p:nvSpPr>
        <p:spPr>
          <a:xfrm flipH="false" flipV="false" rot="0">
            <a:off x="7293385" y="-58496"/>
            <a:ext cx="3321343" cy="2846866"/>
          </a:xfrm>
          <a:custGeom>
            <a:avLst/>
            <a:gdLst/>
            <a:ahLst/>
            <a:cxnLst/>
            <a:rect r="r" b="b" t="t" l="l"/>
            <a:pathLst>
              <a:path h="2846866" w="3321343">
                <a:moveTo>
                  <a:pt x="0" y="0"/>
                </a:moveTo>
                <a:lnTo>
                  <a:pt x="3321344" y="0"/>
                </a:lnTo>
                <a:lnTo>
                  <a:pt x="3321344" y="2846866"/>
                </a:lnTo>
                <a:lnTo>
                  <a:pt x="0" y="2846866"/>
                </a:lnTo>
                <a:lnTo>
                  <a:pt x="0" y="0"/>
                </a:lnTo>
                <a:close/>
              </a:path>
            </a:pathLst>
          </a:custGeom>
          <a:blipFill>
            <a:blip r:embed="rId11"/>
            <a:stretch>
              <a:fillRect l="0" t="0" r="0" b="0"/>
            </a:stretch>
          </a:blipFill>
        </p:spPr>
      </p:sp>
      <p:sp>
        <p:nvSpPr>
          <p:cNvPr name="TextBox 16" id="16"/>
          <p:cNvSpPr txBox="true"/>
          <p:nvPr/>
        </p:nvSpPr>
        <p:spPr>
          <a:xfrm rot="0">
            <a:off x="163484" y="221216"/>
            <a:ext cx="7836482" cy="1662515"/>
          </a:xfrm>
          <a:prstGeom prst="rect">
            <a:avLst/>
          </a:prstGeom>
        </p:spPr>
        <p:txBody>
          <a:bodyPr anchor="t" rtlCol="false" tIns="0" lIns="0" bIns="0" rIns="0">
            <a:spAutoFit/>
          </a:bodyPr>
          <a:lstStyle/>
          <a:p>
            <a:pPr algn="l">
              <a:lnSpc>
                <a:spcPts val="4328"/>
              </a:lnSpc>
            </a:pPr>
            <a:r>
              <a:rPr lang="en-US" sz="4328" spc="-181">
                <a:solidFill>
                  <a:srgbClr val="FFFDFC"/>
                </a:solidFill>
                <a:latin typeface="Margin"/>
                <a:ea typeface="Margin"/>
                <a:cs typeface="Margin"/>
                <a:sym typeface="Margin"/>
              </a:rPr>
              <a:t>University Badji-Mokhtar . Annaba</a:t>
            </a:r>
          </a:p>
          <a:p>
            <a:pPr algn="l">
              <a:lnSpc>
                <a:spcPts val="4328"/>
              </a:lnSpc>
            </a:pPr>
            <a:r>
              <a:rPr lang="en-US" sz="4328" spc="-181">
                <a:solidFill>
                  <a:srgbClr val="FFFDFC"/>
                </a:solidFill>
                <a:latin typeface="Margin"/>
                <a:ea typeface="Margin"/>
                <a:cs typeface="Margin"/>
                <a:sym typeface="Margin"/>
              </a:rPr>
              <a:t>Faculty of Technology</a:t>
            </a:r>
          </a:p>
          <a:p>
            <a:pPr algn="l">
              <a:lnSpc>
                <a:spcPts val="4328"/>
              </a:lnSpc>
            </a:pPr>
            <a:r>
              <a:rPr lang="en-US" sz="4328" spc="-181">
                <a:solidFill>
                  <a:srgbClr val="FFFDFC"/>
                </a:solidFill>
                <a:latin typeface="Margin"/>
                <a:ea typeface="Margin"/>
                <a:cs typeface="Margin"/>
                <a:sym typeface="Margin"/>
              </a:rPr>
              <a:t>ILC_M2</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614B9D"/>
        </a:solidFill>
      </p:bgPr>
    </p:bg>
    <p:spTree>
      <p:nvGrpSpPr>
        <p:cNvPr id="1" name=""/>
        <p:cNvGrpSpPr/>
        <p:nvPr/>
      </p:nvGrpSpPr>
      <p:grpSpPr>
        <a:xfrm>
          <a:off x="0" y="0"/>
          <a:ext cx="0" cy="0"/>
          <a:chOff x="0" y="0"/>
          <a:chExt cx="0" cy="0"/>
        </a:xfrm>
      </p:grpSpPr>
      <p:grpSp>
        <p:nvGrpSpPr>
          <p:cNvPr name="Group 2" id="2"/>
          <p:cNvGrpSpPr/>
          <p:nvPr/>
        </p:nvGrpSpPr>
        <p:grpSpPr>
          <a:xfrm rot="0">
            <a:off x="756652" y="1028700"/>
            <a:ext cx="16774696" cy="8229600"/>
            <a:chOff x="0" y="0"/>
            <a:chExt cx="4418027" cy="2167467"/>
          </a:xfrm>
        </p:grpSpPr>
        <p:sp>
          <p:nvSpPr>
            <p:cNvPr name="Freeform 3" id="3"/>
            <p:cNvSpPr/>
            <p:nvPr/>
          </p:nvSpPr>
          <p:spPr>
            <a:xfrm flipH="false" flipV="false" rot="0">
              <a:off x="0" y="0"/>
              <a:ext cx="4418027" cy="2167467"/>
            </a:xfrm>
            <a:custGeom>
              <a:avLst/>
              <a:gdLst/>
              <a:ahLst/>
              <a:cxnLst/>
              <a:rect r="r" b="b" t="t" l="l"/>
              <a:pathLst>
                <a:path h="2167467" w="4418027">
                  <a:moveTo>
                    <a:pt x="4418027" y="0"/>
                  </a:moveTo>
                  <a:lnTo>
                    <a:pt x="0" y="0"/>
                  </a:lnTo>
                  <a:lnTo>
                    <a:pt x="101600" y="1083733"/>
                  </a:lnTo>
                  <a:lnTo>
                    <a:pt x="0" y="2167467"/>
                  </a:lnTo>
                  <a:lnTo>
                    <a:pt x="4418027" y="2167467"/>
                  </a:lnTo>
                  <a:lnTo>
                    <a:pt x="4316427" y="1083733"/>
                  </a:lnTo>
                  <a:lnTo>
                    <a:pt x="4418027" y="0"/>
                  </a:lnTo>
                  <a:close/>
                </a:path>
              </a:pathLst>
            </a:custGeom>
            <a:solidFill>
              <a:srgbClr val="2E005E">
                <a:alpha val="65882"/>
              </a:srgbClr>
            </a:solidFill>
            <a:ln w="85725" cap="sq">
              <a:solidFill>
                <a:srgbClr val="C4ABF2">
                  <a:alpha val="65882"/>
                </a:srgbClr>
              </a:solidFill>
              <a:prstDash val="solid"/>
              <a:miter/>
            </a:ln>
          </p:spPr>
        </p:sp>
        <p:sp>
          <p:nvSpPr>
            <p:cNvPr name="TextBox 4" id="4"/>
            <p:cNvSpPr txBox="true"/>
            <p:nvPr/>
          </p:nvSpPr>
          <p:spPr>
            <a:xfrm>
              <a:off x="88900" y="-38100"/>
              <a:ext cx="4240227" cy="2205567"/>
            </a:xfrm>
            <a:prstGeom prst="rect">
              <a:avLst/>
            </a:prstGeom>
          </p:spPr>
          <p:txBody>
            <a:bodyPr anchor="ctr" rtlCol="false" tIns="50800" lIns="50800" bIns="50800" rIns="50800"/>
            <a:lstStyle/>
            <a:p>
              <a:pPr algn="ctr">
                <a:lnSpc>
                  <a:spcPts val="2659"/>
                </a:lnSpc>
              </a:pPr>
            </a:p>
            <a:p>
              <a:pPr algn="ctr">
                <a:lnSpc>
                  <a:spcPts val="2659"/>
                </a:lnSpc>
                <a:spcBef>
                  <a:spcPct val="0"/>
                </a:spcBef>
              </a:pPr>
            </a:p>
          </p:txBody>
        </p:sp>
      </p:grpSp>
      <p:sp>
        <p:nvSpPr>
          <p:cNvPr name="Freeform 5" id="5"/>
          <p:cNvSpPr/>
          <p:nvPr/>
        </p:nvSpPr>
        <p:spPr>
          <a:xfrm flipH="false" flipV="false" rot="2700000">
            <a:off x="-1801439" y="737796"/>
            <a:ext cx="3602879" cy="3476778"/>
          </a:xfrm>
          <a:custGeom>
            <a:avLst/>
            <a:gdLst/>
            <a:ahLst/>
            <a:cxnLst/>
            <a:rect r="r" b="b" t="t" l="l"/>
            <a:pathLst>
              <a:path h="3476778" w="3602879">
                <a:moveTo>
                  <a:pt x="0" y="0"/>
                </a:moveTo>
                <a:lnTo>
                  <a:pt x="3602878" y="0"/>
                </a:lnTo>
                <a:lnTo>
                  <a:pt x="3602878" y="3476778"/>
                </a:lnTo>
                <a:lnTo>
                  <a:pt x="0" y="3476778"/>
                </a:lnTo>
                <a:lnTo>
                  <a:pt x="0" y="0"/>
                </a:lnTo>
                <a:close/>
              </a:path>
            </a:pathLst>
          </a:custGeom>
          <a:blipFill>
            <a:blip r:embed="rId2"/>
            <a:stretch>
              <a:fillRect l="0" t="0" r="0" b="0"/>
            </a:stretch>
          </a:blipFill>
        </p:spPr>
      </p:sp>
      <p:sp>
        <p:nvSpPr>
          <p:cNvPr name="Freeform 6" id="6"/>
          <p:cNvSpPr/>
          <p:nvPr/>
        </p:nvSpPr>
        <p:spPr>
          <a:xfrm flipH="true" flipV="false" rot="-1962805">
            <a:off x="-254315" y="-535401"/>
            <a:ext cx="4889190" cy="3446879"/>
          </a:xfrm>
          <a:custGeom>
            <a:avLst/>
            <a:gdLst/>
            <a:ahLst/>
            <a:cxnLst/>
            <a:rect r="r" b="b" t="t" l="l"/>
            <a:pathLst>
              <a:path h="3446879" w="4889190">
                <a:moveTo>
                  <a:pt x="4889190" y="0"/>
                </a:moveTo>
                <a:lnTo>
                  <a:pt x="0" y="0"/>
                </a:lnTo>
                <a:lnTo>
                  <a:pt x="0" y="3446879"/>
                </a:lnTo>
                <a:lnTo>
                  <a:pt x="4889190" y="3446879"/>
                </a:lnTo>
                <a:lnTo>
                  <a:pt x="4889190" y="0"/>
                </a:lnTo>
                <a:close/>
              </a:path>
            </a:pathLst>
          </a:custGeom>
          <a:blipFill>
            <a:blip r:embed="rId3"/>
            <a:stretch>
              <a:fillRect l="0" t="0" r="0" b="0"/>
            </a:stretch>
          </a:blipFill>
        </p:spPr>
      </p:sp>
      <p:sp>
        <p:nvSpPr>
          <p:cNvPr name="Freeform 7" id="7"/>
          <p:cNvSpPr/>
          <p:nvPr/>
        </p:nvSpPr>
        <p:spPr>
          <a:xfrm flipH="false" flipV="false" rot="0">
            <a:off x="-1394926" y="7797102"/>
            <a:ext cx="3392405" cy="3273671"/>
          </a:xfrm>
          <a:custGeom>
            <a:avLst/>
            <a:gdLst/>
            <a:ahLst/>
            <a:cxnLst/>
            <a:rect r="r" b="b" t="t" l="l"/>
            <a:pathLst>
              <a:path h="3273671" w="3392405">
                <a:moveTo>
                  <a:pt x="0" y="0"/>
                </a:moveTo>
                <a:lnTo>
                  <a:pt x="3392405" y="0"/>
                </a:lnTo>
                <a:lnTo>
                  <a:pt x="3392405" y="3273671"/>
                </a:lnTo>
                <a:lnTo>
                  <a:pt x="0" y="3273671"/>
                </a:lnTo>
                <a:lnTo>
                  <a:pt x="0" y="0"/>
                </a:lnTo>
                <a:close/>
              </a:path>
            </a:pathLst>
          </a:custGeom>
          <a:blipFill>
            <a:blip r:embed="rId2"/>
            <a:stretch>
              <a:fillRect l="0" t="0" r="0" b="0"/>
            </a:stretch>
          </a:blipFill>
        </p:spPr>
      </p:sp>
      <p:sp>
        <p:nvSpPr>
          <p:cNvPr name="Freeform 8" id="8"/>
          <p:cNvSpPr/>
          <p:nvPr/>
        </p:nvSpPr>
        <p:spPr>
          <a:xfrm flipH="false" flipV="false" rot="2304156">
            <a:off x="-736643" y="7302143"/>
            <a:ext cx="1931225" cy="1520840"/>
          </a:xfrm>
          <a:custGeom>
            <a:avLst/>
            <a:gdLst/>
            <a:ahLst/>
            <a:cxnLst/>
            <a:rect r="r" b="b" t="t" l="l"/>
            <a:pathLst>
              <a:path h="1520840" w="1931225">
                <a:moveTo>
                  <a:pt x="0" y="0"/>
                </a:moveTo>
                <a:lnTo>
                  <a:pt x="1931225" y="0"/>
                </a:lnTo>
                <a:lnTo>
                  <a:pt x="1931225" y="1520840"/>
                </a:lnTo>
                <a:lnTo>
                  <a:pt x="0" y="1520840"/>
                </a:lnTo>
                <a:lnTo>
                  <a:pt x="0" y="0"/>
                </a:lnTo>
                <a:close/>
              </a:path>
            </a:pathLst>
          </a:custGeom>
          <a:blipFill>
            <a:blip r:embed="rId4"/>
            <a:stretch>
              <a:fillRect l="0" t="0" r="0" b="0"/>
            </a:stretch>
          </a:blipFill>
        </p:spPr>
      </p:sp>
      <p:sp>
        <p:nvSpPr>
          <p:cNvPr name="TextBox 9" id="9"/>
          <p:cNvSpPr txBox="true"/>
          <p:nvPr/>
        </p:nvSpPr>
        <p:spPr>
          <a:xfrm rot="0">
            <a:off x="1770392" y="1602293"/>
            <a:ext cx="12371105" cy="1201361"/>
          </a:xfrm>
          <a:prstGeom prst="rect">
            <a:avLst/>
          </a:prstGeom>
        </p:spPr>
        <p:txBody>
          <a:bodyPr anchor="t" rtlCol="false" tIns="0" lIns="0" bIns="0" rIns="0">
            <a:spAutoFit/>
          </a:bodyPr>
          <a:lstStyle/>
          <a:p>
            <a:pPr algn="l">
              <a:lnSpc>
                <a:spcPts val="9031"/>
              </a:lnSpc>
            </a:pPr>
            <a:r>
              <a:rPr lang="en-US" sz="9408">
                <a:solidFill>
                  <a:srgbClr val="FFFFFF"/>
                </a:solidFill>
                <a:latin typeface="Margin"/>
                <a:ea typeface="Margin"/>
                <a:cs typeface="Margin"/>
                <a:sym typeface="Margin"/>
              </a:rPr>
              <a:t>Strengths &amp; Weaknesses</a:t>
            </a:r>
          </a:p>
        </p:txBody>
      </p:sp>
      <p:grpSp>
        <p:nvGrpSpPr>
          <p:cNvPr name="Group 10" id="10"/>
          <p:cNvGrpSpPr/>
          <p:nvPr/>
        </p:nvGrpSpPr>
        <p:grpSpPr>
          <a:xfrm rot="0">
            <a:off x="1213419" y="4613162"/>
            <a:ext cx="7999929" cy="4199201"/>
            <a:chOff x="0" y="0"/>
            <a:chExt cx="2954957" cy="1551071"/>
          </a:xfrm>
        </p:grpSpPr>
        <p:sp>
          <p:nvSpPr>
            <p:cNvPr name="Freeform 11" id="11"/>
            <p:cNvSpPr/>
            <p:nvPr/>
          </p:nvSpPr>
          <p:spPr>
            <a:xfrm flipH="false" flipV="false" rot="0">
              <a:off x="0" y="0"/>
              <a:ext cx="2954957" cy="1551071"/>
            </a:xfrm>
            <a:custGeom>
              <a:avLst/>
              <a:gdLst/>
              <a:ahLst/>
              <a:cxnLst/>
              <a:rect r="r" b="b" t="t" l="l"/>
              <a:pathLst>
                <a:path h="1551071" w="2954957">
                  <a:moveTo>
                    <a:pt x="2954957" y="0"/>
                  </a:moveTo>
                  <a:lnTo>
                    <a:pt x="0" y="0"/>
                  </a:lnTo>
                  <a:lnTo>
                    <a:pt x="101600" y="775536"/>
                  </a:lnTo>
                  <a:lnTo>
                    <a:pt x="0" y="1551071"/>
                  </a:lnTo>
                  <a:lnTo>
                    <a:pt x="2954957" y="1551071"/>
                  </a:lnTo>
                  <a:lnTo>
                    <a:pt x="2853357" y="775536"/>
                  </a:lnTo>
                  <a:lnTo>
                    <a:pt x="2954957" y="0"/>
                  </a:lnTo>
                  <a:close/>
                </a:path>
              </a:pathLst>
            </a:custGeom>
            <a:solidFill>
              <a:srgbClr val="D4BFFA"/>
            </a:solidFill>
            <a:ln cap="sq">
              <a:noFill/>
              <a:prstDash val="solid"/>
              <a:miter/>
            </a:ln>
          </p:spPr>
        </p:sp>
        <p:sp>
          <p:nvSpPr>
            <p:cNvPr name="TextBox 12" id="12"/>
            <p:cNvSpPr txBox="true"/>
            <p:nvPr/>
          </p:nvSpPr>
          <p:spPr>
            <a:xfrm>
              <a:off x="88900" y="-38100"/>
              <a:ext cx="2777157" cy="1589171"/>
            </a:xfrm>
            <a:prstGeom prst="rect">
              <a:avLst/>
            </a:prstGeom>
          </p:spPr>
          <p:txBody>
            <a:bodyPr anchor="ctr" rtlCol="false" tIns="50800" lIns="50800" bIns="50800" rIns="50800"/>
            <a:lstStyle/>
            <a:p>
              <a:pPr algn="ctr">
                <a:lnSpc>
                  <a:spcPts val="2659"/>
                </a:lnSpc>
              </a:pPr>
            </a:p>
            <a:p>
              <a:pPr algn="ctr">
                <a:lnSpc>
                  <a:spcPts val="2659"/>
                </a:lnSpc>
                <a:spcBef>
                  <a:spcPct val="0"/>
                </a:spcBef>
              </a:pPr>
            </a:p>
          </p:txBody>
        </p:sp>
      </p:grpSp>
      <p:sp>
        <p:nvSpPr>
          <p:cNvPr name="TextBox 13" id="13"/>
          <p:cNvSpPr txBox="true"/>
          <p:nvPr/>
        </p:nvSpPr>
        <p:spPr>
          <a:xfrm rot="0">
            <a:off x="1593832" y="4666269"/>
            <a:ext cx="7111326" cy="3806190"/>
          </a:xfrm>
          <a:prstGeom prst="rect">
            <a:avLst/>
          </a:prstGeom>
        </p:spPr>
        <p:txBody>
          <a:bodyPr anchor="t" rtlCol="false" tIns="0" lIns="0" bIns="0" rIns="0">
            <a:spAutoFit/>
          </a:bodyPr>
          <a:lstStyle/>
          <a:p>
            <a:pPr algn="l">
              <a:lnSpc>
                <a:spcPts val="3359"/>
              </a:lnSpc>
              <a:spcBef>
                <a:spcPct val="0"/>
              </a:spcBef>
            </a:pPr>
            <a:r>
              <a:rPr lang="en-US" b="true" sz="2400">
                <a:solidFill>
                  <a:srgbClr val="000000"/>
                </a:solidFill>
                <a:latin typeface="Gill Sans Medium"/>
                <a:ea typeface="Gill Sans Medium"/>
                <a:cs typeface="Gill Sans Medium"/>
                <a:sym typeface="Gill Sans Medium"/>
              </a:rPr>
              <a:t>•</a:t>
            </a:r>
            <a:r>
              <a:rPr lang="en-US" b="true" sz="2400">
                <a:solidFill>
                  <a:srgbClr val="000000"/>
                </a:solidFill>
                <a:latin typeface="Gill Sans Medium"/>
                <a:ea typeface="Gill Sans Medium"/>
                <a:cs typeface="Gill Sans Medium"/>
                <a:sym typeface="Gill Sans Medium"/>
              </a:rPr>
              <a:t> Simple and easy to implement, with few parameters.</a:t>
            </a:r>
          </a:p>
          <a:p>
            <a:pPr algn="l">
              <a:lnSpc>
                <a:spcPts val="3359"/>
              </a:lnSpc>
              <a:spcBef>
                <a:spcPct val="0"/>
              </a:spcBef>
            </a:pPr>
            <a:r>
              <a:rPr lang="en-US" b="true" sz="2400">
                <a:solidFill>
                  <a:srgbClr val="000000"/>
                </a:solidFill>
                <a:latin typeface="Gill Sans Medium"/>
                <a:ea typeface="Gill Sans Medium"/>
                <a:cs typeface="Gill Sans Medium"/>
                <a:sym typeface="Gill Sans Medium"/>
              </a:rPr>
              <a:t> • Fast convergence due to the strong global movement mechanism.</a:t>
            </a:r>
          </a:p>
          <a:p>
            <a:pPr algn="l">
              <a:lnSpc>
                <a:spcPts val="3359"/>
              </a:lnSpc>
              <a:spcBef>
                <a:spcPct val="0"/>
              </a:spcBef>
            </a:pPr>
            <a:r>
              <a:rPr lang="en-US" b="true" sz="2400">
                <a:solidFill>
                  <a:srgbClr val="000000"/>
                </a:solidFill>
                <a:latin typeface="Gill Sans Medium"/>
                <a:ea typeface="Gill Sans Medium"/>
                <a:cs typeface="Gill Sans Medium"/>
                <a:sym typeface="Gill Sans Medium"/>
              </a:rPr>
              <a:t> • Good balance between exploration and exploitation.</a:t>
            </a:r>
          </a:p>
          <a:p>
            <a:pPr algn="l">
              <a:lnSpc>
                <a:spcPts val="3359"/>
              </a:lnSpc>
              <a:spcBef>
                <a:spcPct val="0"/>
              </a:spcBef>
            </a:pPr>
            <a:r>
              <a:rPr lang="en-US" b="true" sz="2400">
                <a:solidFill>
                  <a:srgbClr val="000000"/>
                </a:solidFill>
                <a:latin typeface="Gill Sans Medium"/>
                <a:ea typeface="Gill Sans Medium"/>
                <a:cs typeface="Gill Sans Medium"/>
                <a:sym typeface="Gill Sans Medium"/>
              </a:rPr>
              <a:t> • Works well in high-dimensional spaces (feature selection, path planning).</a:t>
            </a:r>
          </a:p>
          <a:p>
            <a:pPr algn="l">
              <a:lnSpc>
                <a:spcPts val="3359"/>
              </a:lnSpc>
              <a:spcBef>
                <a:spcPct val="0"/>
              </a:spcBef>
            </a:pPr>
            <a:r>
              <a:rPr lang="en-US" b="true" sz="2400">
                <a:solidFill>
                  <a:srgbClr val="000000"/>
                </a:solidFill>
                <a:latin typeface="Gill Sans Medium"/>
                <a:ea typeface="Gill Sans Medium"/>
                <a:cs typeface="Gill Sans Medium"/>
                <a:sym typeface="Gill Sans Medium"/>
              </a:rPr>
              <a:t> • Flexible and easily hybridized with other algorithms (PSO–BOA, CNN–BOA, GA–BOA).</a:t>
            </a:r>
          </a:p>
          <a:p>
            <a:pPr algn="l">
              <a:lnSpc>
                <a:spcPts val="3359"/>
              </a:lnSpc>
              <a:spcBef>
                <a:spcPct val="0"/>
              </a:spcBef>
            </a:pPr>
          </a:p>
        </p:txBody>
      </p:sp>
      <p:sp>
        <p:nvSpPr>
          <p:cNvPr name="TextBox 14" id="14"/>
          <p:cNvSpPr txBox="true"/>
          <p:nvPr/>
        </p:nvSpPr>
        <p:spPr>
          <a:xfrm rot="0">
            <a:off x="1770392" y="3759150"/>
            <a:ext cx="2944958" cy="1169289"/>
          </a:xfrm>
          <a:prstGeom prst="rect">
            <a:avLst/>
          </a:prstGeom>
        </p:spPr>
        <p:txBody>
          <a:bodyPr anchor="t" rtlCol="false" tIns="0" lIns="0" bIns="0" rIns="0">
            <a:spAutoFit/>
          </a:bodyPr>
          <a:lstStyle/>
          <a:p>
            <a:pPr algn="l">
              <a:lnSpc>
                <a:spcPts val="4128"/>
              </a:lnSpc>
            </a:pPr>
            <a:r>
              <a:rPr lang="en-US" sz="4300" b="true">
                <a:solidFill>
                  <a:srgbClr val="FFFFFF"/>
                </a:solidFill>
                <a:latin typeface="Gill Sans Bold"/>
                <a:ea typeface="Gill Sans Bold"/>
                <a:cs typeface="Gill Sans Bold"/>
                <a:sym typeface="Gill Sans Bold"/>
              </a:rPr>
              <a:t>Strengths</a:t>
            </a:r>
          </a:p>
          <a:p>
            <a:pPr algn="l">
              <a:lnSpc>
                <a:spcPts val="4128"/>
              </a:lnSpc>
            </a:pPr>
          </a:p>
        </p:txBody>
      </p:sp>
      <p:sp>
        <p:nvSpPr>
          <p:cNvPr name="Freeform 15" id="15"/>
          <p:cNvSpPr/>
          <p:nvPr/>
        </p:nvSpPr>
        <p:spPr>
          <a:xfrm flipH="false" flipV="false" rot="0">
            <a:off x="7765609" y="4185283"/>
            <a:ext cx="939548" cy="855756"/>
          </a:xfrm>
          <a:custGeom>
            <a:avLst/>
            <a:gdLst/>
            <a:ahLst/>
            <a:cxnLst/>
            <a:rect r="r" b="b" t="t" l="l"/>
            <a:pathLst>
              <a:path h="855756" w="939548">
                <a:moveTo>
                  <a:pt x="0" y="0"/>
                </a:moveTo>
                <a:lnTo>
                  <a:pt x="939549" y="0"/>
                </a:lnTo>
                <a:lnTo>
                  <a:pt x="939549" y="855757"/>
                </a:lnTo>
                <a:lnTo>
                  <a:pt x="0" y="855757"/>
                </a:lnTo>
                <a:lnTo>
                  <a:pt x="0" y="0"/>
                </a:lnTo>
                <a:close/>
              </a:path>
            </a:pathLst>
          </a:custGeom>
          <a:blipFill>
            <a:blip r:embed="rId5"/>
            <a:stretch>
              <a:fillRect l="0" t="-2288" r="0" b="-2288"/>
            </a:stretch>
          </a:blipFill>
        </p:spPr>
      </p:sp>
      <p:grpSp>
        <p:nvGrpSpPr>
          <p:cNvPr name="Group 16" id="16"/>
          <p:cNvGrpSpPr/>
          <p:nvPr/>
        </p:nvGrpSpPr>
        <p:grpSpPr>
          <a:xfrm rot="0">
            <a:off x="9213347" y="3398377"/>
            <a:ext cx="7827466" cy="4108674"/>
            <a:chOff x="0" y="0"/>
            <a:chExt cx="2954957" cy="1551071"/>
          </a:xfrm>
        </p:grpSpPr>
        <p:sp>
          <p:nvSpPr>
            <p:cNvPr name="Freeform 17" id="17"/>
            <p:cNvSpPr/>
            <p:nvPr/>
          </p:nvSpPr>
          <p:spPr>
            <a:xfrm flipH="false" flipV="false" rot="0">
              <a:off x="0" y="0"/>
              <a:ext cx="2954957" cy="1551071"/>
            </a:xfrm>
            <a:custGeom>
              <a:avLst/>
              <a:gdLst/>
              <a:ahLst/>
              <a:cxnLst/>
              <a:rect r="r" b="b" t="t" l="l"/>
              <a:pathLst>
                <a:path h="1551071" w="2954957">
                  <a:moveTo>
                    <a:pt x="2954957" y="0"/>
                  </a:moveTo>
                  <a:lnTo>
                    <a:pt x="0" y="0"/>
                  </a:lnTo>
                  <a:lnTo>
                    <a:pt x="101600" y="775536"/>
                  </a:lnTo>
                  <a:lnTo>
                    <a:pt x="0" y="1551071"/>
                  </a:lnTo>
                  <a:lnTo>
                    <a:pt x="2954957" y="1551071"/>
                  </a:lnTo>
                  <a:lnTo>
                    <a:pt x="2853357" y="775536"/>
                  </a:lnTo>
                  <a:lnTo>
                    <a:pt x="2954957" y="0"/>
                  </a:lnTo>
                  <a:close/>
                </a:path>
              </a:pathLst>
            </a:custGeom>
            <a:solidFill>
              <a:srgbClr val="D4BFFA"/>
            </a:solidFill>
            <a:ln cap="sq">
              <a:noFill/>
              <a:prstDash val="solid"/>
              <a:miter/>
            </a:ln>
          </p:spPr>
        </p:sp>
        <p:sp>
          <p:nvSpPr>
            <p:cNvPr name="TextBox 18" id="18"/>
            <p:cNvSpPr txBox="true"/>
            <p:nvPr/>
          </p:nvSpPr>
          <p:spPr>
            <a:xfrm>
              <a:off x="88900" y="-38100"/>
              <a:ext cx="2777157" cy="1589171"/>
            </a:xfrm>
            <a:prstGeom prst="rect">
              <a:avLst/>
            </a:prstGeom>
          </p:spPr>
          <p:txBody>
            <a:bodyPr anchor="ctr" rtlCol="false" tIns="50800" lIns="50800" bIns="50800" rIns="50800"/>
            <a:lstStyle/>
            <a:p>
              <a:pPr algn="ctr">
                <a:lnSpc>
                  <a:spcPts val="2659"/>
                </a:lnSpc>
              </a:pPr>
            </a:p>
            <a:p>
              <a:pPr algn="ctr">
                <a:lnSpc>
                  <a:spcPts val="2659"/>
                </a:lnSpc>
                <a:spcBef>
                  <a:spcPct val="0"/>
                </a:spcBef>
              </a:pPr>
            </a:p>
          </p:txBody>
        </p:sp>
      </p:grpSp>
      <p:sp>
        <p:nvSpPr>
          <p:cNvPr name="TextBox 19" id="19"/>
          <p:cNvSpPr txBox="true"/>
          <p:nvPr/>
        </p:nvSpPr>
        <p:spPr>
          <a:xfrm rot="0">
            <a:off x="9638950" y="3418173"/>
            <a:ext cx="7102040" cy="4225290"/>
          </a:xfrm>
          <a:prstGeom prst="rect">
            <a:avLst/>
          </a:prstGeom>
        </p:spPr>
        <p:txBody>
          <a:bodyPr anchor="t" rtlCol="false" tIns="0" lIns="0" bIns="0" rIns="0">
            <a:spAutoFit/>
          </a:bodyPr>
          <a:lstStyle/>
          <a:p>
            <a:pPr algn="l">
              <a:lnSpc>
                <a:spcPts val="3359"/>
              </a:lnSpc>
              <a:spcBef>
                <a:spcPct val="0"/>
              </a:spcBef>
            </a:pPr>
            <a:r>
              <a:rPr lang="en-US" b="true" sz="2400">
                <a:solidFill>
                  <a:srgbClr val="000000"/>
                </a:solidFill>
                <a:latin typeface="Gill Sans Medium"/>
                <a:ea typeface="Gill Sans Medium"/>
                <a:cs typeface="Gill Sans Medium"/>
                <a:sym typeface="Gill Sans Medium"/>
              </a:rPr>
              <a:t>• May p</a:t>
            </a:r>
            <a:r>
              <a:rPr lang="en-US" b="true" sz="2400">
                <a:solidFill>
                  <a:srgbClr val="000000"/>
                </a:solidFill>
                <a:latin typeface="Gill Sans Medium"/>
                <a:ea typeface="Gill Sans Medium"/>
                <a:cs typeface="Gill Sans Medium"/>
                <a:sym typeface="Gill Sans Medium"/>
              </a:rPr>
              <a:t>rematurely converge if the switching probability is not well tuned.</a:t>
            </a:r>
          </a:p>
          <a:p>
            <a:pPr algn="l">
              <a:lnSpc>
                <a:spcPts val="3359"/>
              </a:lnSpc>
              <a:spcBef>
                <a:spcPct val="0"/>
              </a:spcBef>
            </a:pPr>
            <a:r>
              <a:rPr lang="en-US" b="true" sz="2400">
                <a:solidFill>
                  <a:srgbClr val="000000"/>
                </a:solidFill>
                <a:latin typeface="Gill Sans Medium"/>
                <a:ea typeface="Gill Sans Medium"/>
                <a:cs typeface="Gill Sans Medium"/>
                <a:sym typeface="Gill Sans Medium"/>
              </a:rPr>
              <a:t> • Local search may be weak in complex landscapes.</a:t>
            </a:r>
          </a:p>
          <a:p>
            <a:pPr algn="l">
              <a:lnSpc>
                <a:spcPts val="3359"/>
              </a:lnSpc>
              <a:spcBef>
                <a:spcPct val="0"/>
              </a:spcBef>
            </a:pPr>
            <a:r>
              <a:rPr lang="en-US" b="true" sz="2400">
                <a:solidFill>
                  <a:srgbClr val="000000"/>
                </a:solidFill>
                <a:latin typeface="Gill Sans Medium"/>
                <a:ea typeface="Gill Sans Medium"/>
                <a:cs typeface="Gill Sans Medium"/>
                <a:sym typeface="Gill Sans Medium"/>
              </a:rPr>
              <a:t> • Performance strongly depends on parameter settings (a, c, p).</a:t>
            </a:r>
          </a:p>
          <a:p>
            <a:pPr algn="l">
              <a:lnSpc>
                <a:spcPts val="3359"/>
              </a:lnSpc>
              <a:spcBef>
                <a:spcPct val="0"/>
              </a:spcBef>
            </a:pPr>
            <a:r>
              <a:rPr lang="en-US" b="true" sz="2400">
                <a:solidFill>
                  <a:srgbClr val="000000"/>
                </a:solidFill>
                <a:latin typeface="Gill Sans Medium"/>
                <a:ea typeface="Gill Sans Medium"/>
                <a:cs typeface="Gill Sans Medium"/>
                <a:sym typeface="Gill Sans Medium"/>
              </a:rPr>
              <a:t> • Sometimes less stable than older, more mature algorithms (GA, PSO) for noisy problems.</a:t>
            </a:r>
          </a:p>
          <a:p>
            <a:pPr algn="l">
              <a:lnSpc>
                <a:spcPts val="3359"/>
              </a:lnSpc>
              <a:spcBef>
                <a:spcPct val="0"/>
              </a:spcBef>
            </a:pPr>
            <a:r>
              <a:rPr lang="en-US" b="true" sz="2400">
                <a:solidFill>
                  <a:srgbClr val="000000"/>
                </a:solidFill>
                <a:latin typeface="Gill Sans Medium"/>
                <a:ea typeface="Gill Sans Medium"/>
                <a:cs typeface="Gill Sans Medium"/>
                <a:sym typeface="Gill Sans Medium"/>
              </a:rPr>
              <a:t> • No built-in memory mechanism like in PSO (particles remember best positions).</a:t>
            </a:r>
          </a:p>
          <a:p>
            <a:pPr algn="l">
              <a:lnSpc>
                <a:spcPts val="3359"/>
              </a:lnSpc>
              <a:spcBef>
                <a:spcPct val="0"/>
              </a:spcBef>
            </a:pPr>
          </a:p>
        </p:txBody>
      </p:sp>
      <p:sp>
        <p:nvSpPr>
          <p:cNvPr name="TextBox 20" id="20"/>
          <p:cNvSpPr txBox="true"/>
          <p:nvPr/>
        </p:nvSpPr>
        <p:spPr>
          <a:xfrm rot="0">
            <a:off x="9525692" y="2485710"/>
            <a:ext cx="4032744" cy="1169289"/>
          </a:xfrm>
          <a:prstGeom prst="rect">
            <a:avLst/>
          </a:prstGeom>
        </p:spPr>
        <p:txBody>
          <a:bodyPr anchor="t" rtlCol="false" tIns="0" lIns="0" bIns="0" rIns="0">
            <a:spAutoFit/>
          </a:bodyPr>
          <a:lstStyle/>
          <a:p>
            <a:pPr algn="l">
              <a:lnSpc>
                <a:spcPts val="4128"/>
              </a:lnSpc>
            </a:pPr>
            <a:r>
              <a:rPr lang="en-US" sz="4300" b="true">
                <a:solidFill>
                  <a:srgbClr val="FFFFFF"/>
                </a:solidFill>
                <a:latin typeface="Gill Sans Bold"/>
                <a:ea typeface="Gill Sans Bold"/>
                <a:cs typeface="Gill Sans Bold"/>
                <a:sym typeface="Gill Sans Bold"/>
              </a:rPr>
              <a:t>Weaknesses</a:t>
            </a:r>
          </a:p>
          <a:p>
            <a:pPr algn="l">
              <a:lnSpc>
                <a:spcPts val="4128"/>
              </a:lnSpc>
            </a:pPr>
          </a:p>
        </p:txBody>
      </p:sp>
      <p:sp>
        <p:nvSpPr>
          <p:cNvPr name="Freeform 21" id="21"/>
          <p:cNvSpPr/>
          <p:nvPr/>
        </p:nvSpPr>
        <p:spPr>
          <a:xfrm flipH="false" flipV="false" rot="0">
            <a:off x="15520910" y="2911843"/>
            <a:ext cx="939548" cy="855756"/>
          </a:xfrm>
          <a:custGeom>
            <a:avLst/>
            <a:gdLst/>
            <a:ahLst/>
            <a:cxnLst/>
            <a:rect r="r" b="b" t="t" l="l"/>
            <a:pathLst>
              <a:path h="855756" w="939548">
                <a:moveTo>
                  <a:pt x="0" y="0"/>
                </a:moveTo>
                <a:lnTo>
                  <a:pt x="939548" y="0"/>
                </a:lnTo>
                <a:lnTo>
                  <a:pt x="939548" y="855756"/>
                </a:lnTo>
                <a:lnTo>
                  <a:pt x="0" y="855756"/>
                </a:lnTo>
                <a:lnTo>
                  <a:pt x="0" y="0"/>
                </a:lnTo>
                <a:close/>
              </a:path>
            </a:pathLst>
          </a:custGeom>
          <a:blipFill>
            <a:blip r:embed="rId5"/>
            <a:stretch>
              <a:fillRect l="0" t="-2288" r="0" b="-2288"/>
            </a:stretch>
          </a:blipFill>
        </p:spPr>
      </p:sp>
      <p:sp>
        <p:nvSpPr>
          <p:cNvPr name="Freeform 22" id="22"/>
          <p:cNvSpPr/>
          <p:nvPr/>
        </p:nvSpPr>
        <p:spPr>
          <a:xfrm flipH="false" flipV="false" rot="0">
            <a:off x="14321962" y="8267408"/>
            <a:ext cx="2644821" cy="2552252"/>
          </a:xfrm>
          <a:custGeom>
            <a:avLst/>
            <a:gdLst/>
            <a:ahLst/>
            <a:cxnLst/>
            <a:rect r="r" b="b" t="t" l="l"/>
            <a:pathLst>
              <a:path h="2552252" w="2644821">
                <a:moveTo>
                  <a:pt x="0" y="0"/>
                </a:moveTo>
                <a:lnTo>
                  <a:pt x="2644820" y="0"/>
                </a:lnTo>
                <a:lnTo>
                  <a:pt x="2644820" y="2552252"/>
                </a:lnTo>
                <a:lnTo>
                  <a:pt x="0" y="2552252"/>
                </a:lnTo>
                <a:lnTo>
                  <a:pt x="0" y="0"/>
                </a:lnTo>
                <a:close/>
              </a:path>
            </a:pathLst>
          </a:custGeom>
          <a:blipFill>
            <a:blip r:embed="rId2"/>
            <a:stretch>
              <a:fillRect l="0" t="0" r="0" b="0"/>
            </a:stretch>
          </a:blipFill>
        </p:spPr>
      </p:sp>
      <p:sp>
        <p:nvSpPr>
          <p:cNvPr name="Freeform 23" id="23"/>
          <p:cNvSpPr/>
          <p:nvPr/>
        </p:nvSpPr>
        <p:spPr>
          <a:xfrm flipH="false" flipV="false" rot="0">
            <a:off x="16248276" y="5646240"/>
            <a:ext cx="2709218" cy="2621168"/>
          </a:xfrm>
          <a:custGeom>
            <a:avLst/>
            <a:gdLst/>
            <a:ahLst/>
            <a:cxnLst/>
            <a:rect r="r" b="b" t="t" l="l"/>
            <a:pathLst>
              <a:path h="2621168" w="2709218">
                <a:moveTo>
                  <a:pt x="0" y="0"/>
                </a:moveTo>
                <a:lnTo>
                  <a:pt x="2709218" y="0"/>
                </a:lnTo>
                <a:lnTo>
                  <a:pt x="2709218" y="2621168"/>
                </a:lnTo>
                <a:lnTo>
                  <a:pt x="0" y="2621168"/>
                </a:lnTo>
                <a:lnTo>
                  <a:pt x="0" y="0"/>
                </a:lnTo>
                <a:close/>
              </a:path>
            </a:pathLst>
          </a:custGeom>
          <a:blipFill>
            <a:blip r:embed="rId6"/>
            <a:stretch>
              <a:fillRect l="0" t="0" r="0" b="0"/>
            </a:stretch>
          </a:blipFill>
        </p:spPr>
      </p:sp>
      <p:sp>
        <p:nvSpPr>
          <p:cNvPr name="Freeform 24" id="24"/>
          <p:cNvSpPr/>
          <p:nvPr/>
        </p:nvSpPr>
        <p:spPr>
          <a:xfrm flipH="false" flipV="false" rot="0">
            <a:off x="16740990" y="5041040"/>
            <a:ext cx="2171482" cy="1995049"/>
          </a:xfrm>
          <a:custGeom>
            <a:avLst/>
            <a:gdLst/>
            <a:ahLst/>
            <a:cxnLst/>
            <a:rect r="r" b="b" t="t" l="l"/>
            <a:pathLst>
              <a:path h="1995049" w="2171482">
                <a:moveTo>
                  <a:pt x="0" y="0"/>
                </a:moveTo>
                <a:lnTo>
                  <a:pt x="2171482" y="0"/>
                </a:lnTo>
                <a:lnTo>
                  <a:pt x="2171482" y="1995049"/>
                </a:lnTo>
                <a:lnTo>
                  <a:pt x="0" y="1995049"/>
                </a:lnTo>
                <a:lnTo>
                  <a:pt x="0" y="0"/>
                </a:lnTo>
                <a:close/>
              </a:path>
            </a:pathLst>
          </a:custGeom>
          <a:blipFill>
            <a:blip r:embed="rId7">
              <a:alphaModFix amt="57000"/>
            </a:blip>
            <a:stretch>
              <a:fillRect l="0" t="0" r="0" b="0"/>
            </a:stretch>
          </a:blipFill>
        </p:spPr>
      </p:sp>
      <p:sp>
        <p:nvSpPr>
          <p:cNvPr name="Freeform 25" id="25"/>
          <p:cNvSpPr/>
          <p:nvPr/>
        </p:nvSpPr>
        <p:spPr>
          <a:xfrm flipH="false" flipV="false" rot="0">
            <a:off x="16165281" y="7115727"/>
            <a:ext cx="2897275" cy="2897275"/>
          </a:xfrm>
          <a:custGeom>
            <a:avLst/>
            <a:gdLst/>
            <a:ahLst/>
            <a:cxnLst/>
            <a:rect r="r" b="b" t="t" l="l"/>
            <a:pathLst>
              <a:path h="2897275" w="2897275">
                <a:moveTo>
                  <a:pt x="0" y="0"/>
                </a:moveTo>
                <a:lnTo>
                  <a:pt x="2897275" y="0"/>
                </a:lnTo>
                <a:lnTo>
                  <a:pt x="2897275" y="2897275"/>
                </a:lnTo>
                <a:lnTo>
                  <a:pt x="0" y="289727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6" id="26"/>
          <p:cNvSpPr/>
          <p:nvPr/>
        </p:nvSpPr>
        <p:spPr>
          <a:xfrm flipH="false" flipV="false" rot="-1061263">
            <a:off x="17035085" y="7313088"/>
            <a:ext cx="1135599" cy="894284"/>
          </a:xfrm>
          <a:custGeom>
            <a:avLst/>
            <a:gdLst/>
            <a:ahLst/>
            <a:cxnLst/>
            <a:rect r="r" b="b" t="t" l="l"/>
            <a:pathLst>
              <a:path h="894284" w="1135599">
                <a:moveTo>
                  <a:pt x="0" y="0"/>
                </a:moveTo>
                <a:lnTo>
                  <a:pt x="1135599" y="0"/>
                </a:lnTo>
                <a:lnTo>
                  <a:pt x="1135599" y="894284"/>
                </a:lnTo>
                <a:lnTo>
                  <a:pt x="0" y="894284"/>
                </a:lnTo>
                <a:lnTo>
                  <a:pt x="0" y="0"/>
                </a:lnTo>
                <a:close/>
              </a:path>
            </a:pathLst>
          </a:custGeom>
          <a:blipFill>
            <a:blip r:embed="rId4"/>
            <a:stretch>
              <a:fillRect l="0" t="0" r="0" b="0"/>
            </a:stretch>
          </a:blipFill>
        </p:spPr>
      </p:sp>
      <p:sp>
        <p:nvSpPr>
          <p:cNvPr name="Freeform 27" id="27"/>
          <p:cNvSpPr/>
          <p:nvPr/>
        </p:nvSpPr>
        <p:spPr>
          <a:xfrm flipH="false" flipV="false" rot="-2242457">
            <a:off x="16647419" y="8322344"/>
            <a:ext cx="2524423" cy="2442379"/>
          </a:xfrm>
          <a:custGeom>
            <a:avLst/>
            <a:gdLst/>
            <a:ahLst/>
            <a:cxnLst/>
            <a:rect r="r" b="b" t="t" l="l"/>
            <a:pathLst>
              <a:path h="2442379" w="2524423">
                <a:moveTo>
                  <a:pt x="0" y="0"/>
                </a:moveTo>
                <a:lnTo>
                  <a:pt x="2524422" y="0"/>
                </a:lnTo>
                <a:lnTo>
                  <a:pt x="2524422" y="2442379"/>
                </a:lnTo>
                <a:lnTo>
                  <a:pt x="0" y="2442379"/>
                </a:lnTo>
                <a:lnTo>
                  <a:pt x="0" y="0"/>
                </a:lnTo>
                <a:close/>
              </a:path>
            </a:pathLst>
          </a:custGeom>
          <a:blipFill>
            <a:blip r:embed="rId6"/>
            <a:stretch>
              <a:fillRect l="0" t="0" r="0" b="0"/>
            </a:stretch>
          </a:blipFill>
        </p:spPr>
      </p:sp>
      <p:sp>
        <p:nvSpPr>
          <p:cNvPr name="Freeform 28" id="28"/>
          <p:cNvSpPr/>
          <p:nvPr/>
        </p:nvSpPr>
        <p:spPr>
          <a:xfrm flipH="false" flipV="false" rot="0">
            <a:off x="15469621" y="8012021"/>
            <a:ext cx="2357110" cy="2146895"/>
          </a:xfrm>
          <a:custGeom>
            <a:avLst/>
            <a:gdLst/>
            <a:ahLst/>
            <a:cxnLst/>
            <a:rect r="r" b="b" t="t" l="l"/>
            <a:pathLst>
              <a:path h="2146895" w="2357110">
                <a:moveTo>
                  <a:pt x="0" y="0"/>
                </a:moveTo>
                <a:lnTo>
                  <a:pt x="2357110" y="0"/>
                </a:lnTo>
                <a:lnTo>
                  <a:pt x="2357110" y="2146895"/>
                </a:lnTo>
                <a:lnTo>
                  <a:pt x="0" y="2146895"/>
                </a:lnTo>
                <a:lnTo>
                  <a:pt x="0" y="0"/>
                </a:lnTo>
                <a:close/>
              </a:path>
            </a:pathLst>
          </a:custGeom>
          <a:blipFill>
            <a:blip r:embed="rId5"/>
            <a:stretch>
              <a:fillRect l="0" t="-2288" r="0" b="-2288"/>
            </a:stretch>
          </a:blipFill>
        </p:spPr>
      </p:sp>
      <p:sp>
        <p:nvSpPr>
          <p:cNvPr name="Freeform 29" id="29"/>
          <p:cNvSpPr/>
          <p:nvPr/>
        </p:nvSpPr>
        <p:spPr>
          <a:xfrm flipH="false" flipV="false" rot="-2242457">
            <a:off x="15163535" y="-349770"/>
            <a:ext cx="3594357" cy="3477541"/>
          </a:xfrm>
          <a:custGeom>
            <a:avLst/>
            <a:gdLst/>
            <a:ahLst/>
            <a:cxnLst/>
            <a:rect r="r" b="b" t="t" l="l"/>
            <a:pathLst>
              <a:path h="3477541" w="3594357">
                <a:moveTo>
                  <a:pt x="0" y="0"/>
                </a:moveTo>
                <a:lnTo>
                  <a:pt x="3594357" y="0"/>
                </a:lnTo>
                <a:lnTo>
                  <a:pt x="3594357" y="3477541"/>
                </a:lnTo>
                <a:lnTo>
                  <a:pt x="0" y="3477541"/>
                </a:lnTo>
                <a:lnTo>
                  <a:pt x="0" y="0"/>
                </a:lnTo>
                <a:close/>
              </a:path>
            </a:pathLst>
          </a:custGeom>
          <a:blipFill>
            <a:blip r:embed="rId6"/>
            <a:stretch>
              <a:fillRect l="0" t="0" r="0" b="0"/>
            </a:stretch>
          </a:blipFill>
        </p:spPr>
      </p:sp>
    </p:spTree>
  </p:cSld>
  <p:clrMapOvr>
    <a:masterClrMapping/>
  </p:clrMapOvr>
  <p:transition spd="slow">
    <p:push dir="l"/>
  </p:transition>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614B9D"/>
        </a:solidFill>
      </p:bgPr>
    </p:bg>
    <p:spTree>
      <p:nvGrpSpPr>
        <p:cNvPr id="1" name=""/>
        <p:cNvGrpSpPr/>
        <p:nvPr/>
      </p:nvGrpSpPr>
      <p:grpSpPr>
        <a:xfrm>
          <a:off x="0" y="0"/>
          <a:ext cx="0" cy="0"/>
          <a:chOff x="0" y="0"/>
          <a:chExt cx="0" cy="0"/>
        </a:xfrm>
      </p:grpSpPr>
      <p:sp>
        <p:nvSpPr>
          <p:cNvPr name="Freeform 2" id="2"/>
          <p:cNvSpPr/>
          <p:nvPr/>
        </p:nvSpPr>
        <p:spPr>
          <a:xfrm flipH="false" flipV="false" rot="2700000">
            <a:off x="-1589048" y="526055"/>
            <a:ext cx="3602879" cy="3476778"/>
          </a:xfrm>
          <a:custGeom>
            <a:avLst/>
            <a:gdLst/>
            <a:ahLst/>
            <a:cxnLst/>
            <a:rect r="r" b="b" t="t" l="l"/>
            <a:pathLst>
              <a:path h="3476778" w="3602879">
                <a:moveTo>
                  <a:pt x="0" y="0"/>
                </a:moveTo>
                <a:lnTo>
                  <a:pt x="3602879" y="0"/>
                </a:lnTo>
                <a:lnTo>
                  <a:pt x="3602879" y="3476778"/>
                </a:lnTo>
                <a:lnTo>
                  <a:pt x="0" y="3476778"/>
                </a:lnTo>
                <a:lnTo>
                  <a:pt x="0" y="0"/>
                </a:lnTo>
                <a:close/>
              </a:path>
            </a:pathLst>
          </a:custGeom>
          <a:blipFill>
            <a:blip r:embed="rId2"/>
            <a:stretch>
              <a:fillRect l="0" t="0" r="0" b="0"/>
            </a:stretch>
          </a:blipFill>
        </p:spPr>
      </p:sp>
      <p:grpSp>
        <p:nvGrpSpPr>
          <p:cNvPr name="Group 3" id="3"/>
          <p:cNvGrpSpPr/>
          <p:nvPr/>
        </p:nvGrpSpPr>
        <p:grpSpPr>
          <a:xfrm rot="0">
            <a:off x="756652" y="1028700"/>
            <a:ext cx="16774696" cy="8229600"/>
            <a:chOff x="0" y="0"/>
            <a:chExt cx="4418027" cy="2167467"/>
          </a:xfrm>
        </p:grpSpPr>
        <p:sp>
          <p:nvSpPr>
            <p:cNvPr name="Freeform 4" id="4"/>
            <p:cNvSpPr/>
            <p:nvPr/>
          </p:nvSpPr>
          <p:spPr>
            <a:xfrm flipH="false" flipV="false" rot="0">
              <a:off x="0" y="0"/>
              <a:ext cx="4418027" cy="2167467"/>
            </a:xfrm>
            <a:custGeom>
              <a:avLst/>
              <a:gdLst/>
              <a:ahLst/>
              <a:cxnLst/>
              <a:rect r="r" b="b" t="t" l="l"/>
              <a:pathLst>
                <a:path h="2167467" w="4418027">
                  <a:moveTo>
                    <a:pt x="4418027" y="0"/>
                  </a:moveTo>
                  <a:lnTo>
                    <a:pt x="0" y="0"/>
                  </a:lnTo>
                  <a:lnTo>
                    <a:pt x="101600" y="1083733"/>
                  </a:lnTo>
                  <a:lnTo>
                    <a:pt x="0" y="2167467"/>
                  </a:lnTo>
                  <a:lnTo>
                    <a:pt x="4418027" y="2167467"/>
                  </a:lnTo>
                  <a:lnTo>
                    <a:pt x="4316427" y="1083733"/>
                  </a:lnTo>
                  <a:lnTo>
                    <a:pt x="4418027" y="0"/>
                  </a:lnTo>
                  <a:close/>
                </a:path>
              </a:pathLst>
            </a:custGeom>
            <a:solidFill>
              <a:srgbClr val="2E005E">
                <a:alpha val="65882"/>
              </a:srgbClr>
            </a:solidFill>
            <a:ln w="85725" cap="sq">
              <a:solidFill>
                <a:srgbClr val="C4ABF2">
                  <a:alpha val="65882"/>
                </a:srgbClr>
              </a:solidFill>
              <a:prstDash val="solid"/>
              <a:miter/>
            </a:ln>
          </p:spPr>
        </p:sp>
        <p:sp>
          <p:nvSpPr>
            <p:cNvPr name="TextBox 5" id="5"/>
            <p:cNvSpPr txBox="true"/>
            <p:nvPr/>
          </p:nvSpPr>
          <p:spPr>
            <a:xfrm>
              <a:off x="88900" y="-38100"/>
              <a:ext cx="4240227" cy="2205567"/>
            </a:xfrm>
            <a:prstGeom prst="rect">
              <a:avLst/>
            </a:prstGeom>
          </p:spPr>
          <p:txBody>
            <a:bodyPr anchor="ctr" rtlCol="false" tIns="50800" lIns="50800" bIns="50800" rIns="50800"/>
            <a:lstStyle/>
            <a:p>
              <a:pPr algn="ctr">
                <a:lnSpc>
                  <a:spcPts val="2659"/>
                </a:lnSpc>
              </a:pPr>
            </a:p>
            <a:p>
              <a:pPr algn="ctr">
                <a:lnSpc>
                  <a:spcPts val="2659"/>
                </a:lnSpc>
                <a:spcBef>
                  <a:spcPct val="0"/>
                </a:spcBef>
              </a:pPr>
            </a:p>
          </p:txBody>
        </p:sp>
      </p:grpSp>
      <p:sp>
        <p:nvSpPr>
          <p:cNvPr name="Freeform 6" id="6"/>
          <p:cNvSpPr/>
          <p:nvPr/>
        </p:nvSpPr>
        <p:spPr>
          <a:xfrm flipH="false" flipV="false" rot="-2242457">
            <a:off x="15163535" y="-349770"/>
            <a:ext cx="3594357" cy="3477541"/>
          </a:xfrm>
          <a:custGeom>
            <a:avLst/>
            <a:gdLst/>
            <a:ahLst/>
            <a:cxnLst/>
            <a:rect r="r" b="b" t="t" l="l"/>
            <a:pathLst>
              <a:path h="3477541" w="3594357">
                <a:moveTo>
                  <a:pt x="0" y="0"/>
                </a:moveTo>
                <a:lnTo>
                  <a:pt x="3594357" y="0"/>
                </a:lnTo>
                <a:lnTo>
                  <a:pt x="3594357" y="3477541"/>
                </a:lnTo>
                <a:lnTo>
                  <a:pt x="0" y="3477541"/>
                </a:lnTo>
                <a:lnTo>
                  <a:pt x="0" y="0"/>
                </a:lnTo>
                <a:close/>
              </a:path>
            </a:pathLst>
          </a:custGeom>
          <a:blipFill>
            <a:blip r:embed="rId3"/>
            <a:stretch>
              <a:fillRect l="0" t="0" r="0" b="0"/>
            </a:stretch>
          </a:blipFill>
        </p:spPr>
      </p:sp>
      <p:sp>
        <p:nvSpPr>
          <p:cNvPr name="Freeform 7" id="7"/>
          <p:cNvSpPr/>
          <p:nvPr/>
        </p:nvSpPr>
        <p:spPr>
          <a:xfrm flipH="false" flipV="false" rot="0">
            <a:off x="13428519" y="7653140"/>
            <a:ext cx="3068483" cy="2961086"/>
          </a:xfrm>
          <a:custGeom>
            <a:avLst/>
            <a:gdLst/>
            <a:ahLst/>
            <a:cxnLst/>
            <a:rect r="r" b="b" t="t" l="l"/>
            <a:pathLst>
              <a:path h="2961086" w="3068483">
                <a:moveTo>
                  <a:pt x="0" y="0"/>
                </a:moveTo>
                <a:lnTo>
                  <a:pt x="3068483" y="0"/>
                </a:lnTo>
                <a:lnTo>
                  <a:pt x="3068483" y="2961086"/>
                </a:lnTo>
                <a:lnTo>
                  <a:pt x="0" y="2961086"/>
                </a:lnTo>
                <a:lnTo>
                  <a:pt x="0" y="0"/>
                </a:lnTo>
                <a:close/>
              </a:path>
            </a:pathLst>
          </a:custGeom>
          <a:blipFill>
            <a:blip r:embed="rId2"/>
            <a:stretch>
              <a:fillRect l="0" t="0" r="0" b="0"/>
            </a:stretch>
          </a:blipFill>
        </p:spPr>
      </p:sp>
      <p:sp>
        <p:nvSpPr>
          <p:cNvPr name="Freeform 8" id="8"/>
          <p:cNvSpPr/>
          <p:nvPr/>
        </p:nvSpPr>
        <p:spPr>
          <a:xfrm flipH="false" flipV="false" rot="0">
            <a:off x="15663401" y="4612098"/>
            <a:ext cx="3143195" cy="3041042"/>
          </a:xfrm>
          <a:custGeom>
            <a:avLst/>
            <a:gdLst/>
            <a:ahLst/>
            <a:cxnLst/>
            <a:rect r="r" b="b" t="t" l="l"/>
            <a:pathLst>
              <a:path h="3041042" w="3143195">
                <a:moveTo>
                  <a:pt x="0" y="0"/>
                </a:moveTo>
                <a:lnTo>
                  <a:pt x="3143196" y="0"/>
                </a:lnTo>
                <a:lnTo>
                  <a:pt x="3143196" y="3041042"/>
                </a:lnTo>
                <a:lnTo>
                  <a:pt x="0" y="3041042"/>
                </a:lnTo>
                <a:lnTo>
                  <a:pt x="0" y="0"/>
                </a:lnTo>
                <a:close/>
              </a:path>
            </a:pathLst>
          </a:custGeom>
          <a:blipFill>
            <a:blip r:embed="rId3"/>
            <a:stretch>
              <a:fillRect l="0" t="0" r="0" b="0"/>
            </a:stretch>
          </a:blipFill>
        </p:spPr>
      </p:sp>
      <p:sp>
        <p:nvSpPr>
          <p:cNvPr name="Freeform 9" id="9"/>
          <p:cNvSpPr/>
          <p:nvPr/>
        </p:nvSpPr>
        <p:spPr>
          <a:xfrm flipH="false" flipV="false" rot="0">
            <a:off x="15958168" y="4612098"/>
            <a:ext cx="2519322" cy="2314627"/>
          </a:xfrm>
          <a:custGeom>
            <a:avLst/>
            <a:gdLst/>
            <a:ahLst/>
            <a:cxnLst/>
            <a:rect r="r" b="b" t="t" l="l"/>
            <a:pathLst>
              <a:path h="2314627" w="2519322">
                <a:moveTo>
                  <a:pt x="0" y="0"/>
                </a:moveTo>
                <a:lnTo>
                  <a:pt x="2519322" y="0"/>
                </a:lnTo>
                <a:lnTo>
                  <a:pt x="2519322" y="2314627"/>
                </a:lnTo>
                <a:lnTo>
                  <a:pt x="0" y="2314627"/>
                </a:lnTo>
                <a:lnTo>
                  <a:pt x="0" y="0"/>
                </a:lnTo>
                <a:close/>
              </a:path>
            </a:pathLst>
          </a:custGeom>
          <a:blipFill>
            <a:blip r:embed="rId4">
              <a:alphaModFix amt="57000"/>
            </a:blip>
            <a:stretch>
              <a:fillRect l="0" t="0" r="0" b="0"/>
            </a:stretch>
          </a:blipFill>
        </p:spPr>
      </p:sp>
      <p:sp>
        <p:nvSpPr>
          <p:cNvPr name="Freeform 10" id="10"/>
          <p:cNvSpPr/>
          <p:nvPr/>
        </p:nvSpPr>
        <p:spPr>
          <a:xfrm flipH="false" flipV="false" rot="0">
            <a:off x="15567112" y="6316977"/>
            <a:ext cx="3361376" cy="3361376"/>
          </a:xfrm>
          <a:custGeom>
            <a:avLst/>
            <a:gdLst/>
            <a:ahLst/>
            <a:cxnLst/>
            <a:rect r="r" b="b" t="t" l="l"/>
            <a:pathLst>
              <a:path h="3361376" w="3361376">
                <a:moveTo>
                  <a:pt x="0" y="0"/>
                </a:moveTo>
                <a:lnTo>
                  <a:pt x="3361376" y="0"/>
                </a:lnTo>
                <a:lnTo>
                  <a:pt x="3361376" y="3361376"/>
                </a:lnTo>
                <a:lnTo>
                  <a:pt x="0" y="336137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p:cNvSpPr/>
          <p:nvPr/>
        </p:nvSpPr>
        <p:spPr>
          <a:xfrm flipH="false" flipV="false" rot="-1061263">
            <a:off x="16576246" y="6545952"/>
            <a:ext cx="1317506" cy="1037536"/>
          </a:xfrm>
          <a:custGeom>
            <a:avLst/>
            <a:gdLst/>
            <a:ahLst/>
            <a:cxnLst/>
            <a:rect r="r" b="b" t="t" l="l"/>
            <a:pathLst>
              <a:path h="1037536" w="1317506">
                <a:moveTo>
                  <a:pt x="0" y="0"/>
                </a:moveTo>
                <a:lnTo>
                  <a:pt x="1317506" y="0"/>
                </a:lnTo>
                <a:lnTo>
                  <a:pt x="1317506" y="1037536"/>
                </a:lnTo>
                <a:lnTo>
                  <a:pt x="0" y="1037536"/>
                </a:lnTo>
                <a:lnTo>
                  <a:pt x="0" y="0"/>
                </a:lnTo>
                <a:close/>
              </a:path>
            </a:pathLst>
          </a:custGeom>
          <a:blipFill>
            <a:blip r:embed="rId7"/>
            <a:stretch>
              <a:fillRect l="0" t="0" r="0" b="0"/>
            </a:stretch>
          </a:blipFill>
        </p:spPr>
      </p:sp>
      <p:sp>
        <p:nvSpPr>
          <p:cNvPr name="Freeform 12" id="12"/>
          <p:cNvSpPr/>
          <p:nvPr/>
        </p:nvSpPr>
        <p:spPr>
          <a:xfrm flipH="false" flipV="false" rot="-2242457">
            <a:off x="16126481" y="7716876"/>
            <a:ext cx="2928799" cy="2833613"/>
          </a:xfrm>
          <a:custGeom>
            <a:avLst/>
            <a:gdLst/>
            <a:ahLst/>
            <a:cxnLst/>
            <a:rect r="r" b="b" t="t" l="l"/>
            <a:pathLst>
              <a:path h="2833613" w="2928799">
                <a:moveTo>
                  <a:pt x="0" y="0"/>
                </a:moveTo>
                <a:lnTo>
                  <a:pt x="2928799" y="0"/>
                </a:lnTo>
                <a:lnTo>
                  <a:pt x="2928799" y="2833613"/>
                </a:lnTo>
                <a:lnTo>
                  <a:pt x="0" y="2833613"/>
                </a:lnTo>
                <a:lnTo>
                  <a:pt x="0" y="0"/>
                </a:lnTo>
                <a:close/>
              </a:path>
            </a:pathLst>
          </a:custGeom>
          <a:blipFill>
            <a:blip r:embed="rId3"/>
            <a:stretch>
              <a:fillRect l="0" t="0" r="0" b="0"/>
            </a:stretch>
          </a:blipFill>
        </p:spPr>
      </p:sp>
      <p:sp>
        <p:nvSpPr>
          <p:cNvPr name="Freeform 13" id="13"/>
          <p:cNvSpPr/>
          <p:nvPr/>
        </p:nvSpPr>
        <p:spPr>
          <a:xfrm flipH="false" flipV="false" rot="0">
            <a:off x="14760017" y="7356844"/>
            <a:ext cx="2734685" cy="2490797"/>
          </a:xfrm>
          <a:custGeom>
            <a:avLst/>
            <a:gdLst/>
            <a:ahLst/>
            <a:cxnLst/>
            <a:rect r="r" b="b" t="t" l="l"/>
            <a:pathLst>
              <a:path h="2490797" w="2734685">
                <a:moveTo>
                  <a:pt x="0" y="0"/>
                </a:moveTo>
                <a:lnTo>
                  <a:pt x="2734685" y="0"/>
                </a:lnTo>
                <a:lnTo>
                  <a:pt x="2734685" y="2490797"/>
                </a:lnTo>
                <a:lnTo>
                  <a:pt x="0" y="2490797"/>
                </a:lnTo>
                <a:lnTo>
                  <a:pt x="0" y="0"/>
                </a:lnTo>
                <a:close/>
              </a:path>
            </a:pathLst>
          </a:custGeom>
          <a:blipFill>
            <a:blip r:embed="rId8"/>
            <a:stretch>
              <a:fillRect l="0" t="-2288" r="0" b="-2288"/>
            </a:stretch>
          </a:blipFill>
        </p:spPr>
      </p:sp>
      <p:sp>
        <p:nvSpPr>
          <p:cNvPr name="Freeform 14" id="14"/>
          <p:cNvSpPr/>
          <p:nvPr/>
        </p:nvSpPr>
        <p:spPr>
          <a:xfrm flipH="false" flipV="false" rot="0">
            <a:off x="-1202125" y="7493533"/>
            <a:ext cx="3787551" cy="3654987"/>
          </a:xfrm>
          <a:custGeom>
            <a:avLst/>
            <a:gdLst/>
            <a:ahLst/>
            <a:cxnLst/>
            <a:rect r="r" b="b" t="t" l="l"/>
            <a:pathLst>
              <a:path h="3654987" w="3787551">
                <a:moveTo>
                  <a:pt x="0" y="0"/>
                </a:moveTo>
                <a:lnTo>
                  <a:pt x="3787551" y="0"/>
                </a:lnTo>
                <a:lnTo>
                  <a:pt x="3787551" y="3654987"/>
                </a:lnTo>
                <a:lnTo>
                  <a:pt x="0" y="3654987"/>
                </a:lnTo>
                <a:lnTo>
                  <a:pt x="0" y="0"/>
                </a:lnTo>
                <a:close/>
              </a:path>
            </a:pathLst>
          </a:custGeom>
          <a:blipFill>
            <a:blip r:embed="rId2"/>
            <a:stretch>
              <a:fillRect l="0" t="0" r="0" b="0"/>
            </a:stretch>
          </a:blipFill>
        </p:spPr>
      </p:sp>
      <p:sp>
        <p:nvSpPr>
          <p:cNvPr name="Freeform 15" id="15"/>
          <p:cNvSpPr/>
          <p:nvPr/>
        </p:nvSpPr>
        <p:spPr>
          <a:xfrm flipH="false" flipV="false" rot="2304156">
            <a:off x="-891661" y="6953185"/>
            <a:ext cx="2275736" cy="1792142"/>
          </a:xfrm>
          <a:custGeom>
            <a:avLst/>
            <a:gdLst/>
            <a:ahLst/>
            <a:cxnLst/>
            <a:rect r="r" b="b" t="t" l="l"/>
            <a:pathLst>
              <a:path h="1792142" w="2275736">
                <a:moveTo>
                  <a:pt x="0" y="0"/>
                </a:moveTo>
                <a:lnTo>
                  <a:pt x="2275736" y="0"/>
                </a:lnTo>
                <a:lnTo>
                  <a:pt x="2275736" y="1792142"/>
                </a:lnTo>
                <a:lnTo>
                  <a:pt x="0" y="1792142"/>
                </a:lnTo>
                <a:lnTo>
                  <a:pt x="0" y="0"/>
                </a:lnTo>
                <a:close/>
              </a:path>
            </a:pathLst>
          </a:custGeom>
          <a:blipFill>
            <a:blip r:embed="rId7"/>
            <a:stretch>
              <a:fillRect l="0" t="0" r="0" b="0"/>
            </a:stretch>
          </a:blipFill>
        </p:spPr>
      </p:sp>
      <p:sp>
        <p:nvSpPr>
          <p:cNvPr name="Freeform 16" id="16"/>
          <p:cNvSpPr/>
          <p:nvPr/>
        </p:nvSpPr>
        <p:spPr>
          <a:xfrm flipH="true" flipV="false" rot="-1962805">
            <a:off x="-403169" y="-98821"/>
            <a:ext cx="3550525" cy="2503120"/>
          </a:xfrm>
          <a:custGeom>
            <a:avLst/>
            <a:gdLst/>
            <a:ahLst/>
            <a:cxnLst/>
            <a:rect r="r" b="b" t="t" l="l"/>
            <a:pathLst>
              <a:path h="2503120" w="3550525">
                <a:moveTo>
                  <a:pt x="3550525" y="0"/>
                </a:moveTo>
                <a:lnTo>
                  <a:pt x="0" y="0"/>
                </a:lnTo>
                <a:lnTo>
                  <a:pt x="0" y="2503120"/>
                </a:lnTo>
                <a:lnTo>
                  <a:pt x="3550525" y="2503120"/>
                </a:lnTo>
                <a:lnTo>
                  <a:pt x="3550525" y="0"/>
                </a:lnTo>
                <a:close/>
              </a:path>
            </a:pathLst>
          </a:custGeom>
          <a:blipFill>
            <a:blip r:embed="rId9"/>
            <a:stretch>
              <a:fillRect l="0" t="0" r="0" b="0"/>
            </a:stretch>
          </a:blipFill>
        </p:spPr>
      </p:sp>
      <p:sp>
        <p:nvSpPr>
          <p:cNvPr name="TextBox 17" id="17"/>
          <p:cNvSpPr txBox="true"/>
          <p:nvPr/>
        </p:nvSpPr>
        <p:spPr>
          <a:xfrm rot="0">
            <a:off x="6214528" y="2678847"/>
            <a:ext cx="4928884" cy="1201308"/>
          </a:xfrm>
          <a:prstGeom prst="rect">
            <a:avLst/>
          </a:prstGeom>
        </p:spPr>
        <p:txBody>
          <a:bodyPr anchor="t" rtlCol="false" tIns="0" lIns="0" bIns="0" rIns="0">
            <a:spAutoFit/>
          </a:bodyPr>
          <a:lstStyle/>
          <a:p>
            <a:pPr algn="l">
              <a:lnSpc>
                <a:spcPts val="9031"/>
              </a:lnSpc>
            </a:pPr>
            <a:r>
              <a:rPr lang="en-US" sz="9408">
                <a:solidFill>
                  <a:srgbClr val="FFFFFF"/>
                </a:solidFill>
                <a:latin typeface="Margin"/>
                <a:ea typeface="Margin"/>
                <a:cs typeface="Margin"/>
                <a:sym typeface="Margin"/>
              </a:rPr>
              <a:t>Conclusion</a:t>
            </a:r>
          </a:p>
        </p:txBody>
      </p:sp>
      <p:sp>
        <p:nvSpPr>
          <p:cNvPr name="TextBox 18" id="18"/>
          <p:cNvSpPr txBox="true"/>
          <p:nvPr/>
        </p:nvSpPr>
        <p:spPr>
          <a:xfrm rot="0">
            <a:off x="2239164" y="4287091"/>
            <a:ext cx="12879612" cy="2549113"/>
          </a:xfrm>
          <a:prstGeom prst="rect">
            <a:avLst/>
          </a:prstGeom>
        </p:spPr>
        <p:txBody>
          <a:bodyPr anchor="t" rtlCol="false" tIns="0" lIns="0" bIns="0" rIns="0">
            <a:spAutoFit/>
          </a:bodyPr>
          <a:lstStyle/>
          <a:p>
            <a:pPr algn="ctr">
              <a:lnSpc>
                <a:spcPts val="3359"/>
              </a:lnSpc>
            </a:pPr>
            <a:r>
              <a:rPr lang="en-US" sz="2400" b="true">
                <a:solidFill>
                  <a:srgbClr val="FFFFFF"/>
                </a:solidFill>
                <a:latin typeface="Gill Sans Medium"/>
                <a:ea typeface="Gill Sans Medium"/>
                <a:cs typeface="Gill Sans Medium"/>
                <a:sym typeface="Gill Sans Medium"/>
              </a:rPr>
              <a:t>The Butterfly Optimization Algorithm is a fast and flexible method for solving complex optimization problems.</a:t>
            </a:r>
          </a:p>
          <a:p>
            <a:pPr algn="ctr">
              <a:lnSpc>
                <a:spcPts val="3359"/>
              </a:lnSpc>
            </a:pPr>
            <a:r>
              <a:rPr lang="en-US" sz="2400" b="true">
                <a:solidFill>
                  <a:srgbClr val="FFFFFF"/>
                </a:solidFill>
                <a:latin typeface="Gill Sans Medium"/>
                <a:ea typeface="Gill Sans Medium"/>
                <a:cs typeface="Gill Sans Medium"/>
                <a:sym typeface="Gill Sans Medium"/>
              </a:rPr>
              <a:t> It performs well in tasks like feature selection and UAV path planning. Despite some limits such as parameter sensitivity, BOA and its improved versions remain powerful and promising tools for future intelligent optimization.</a:t>
            </a:r>
          </a:p>
          <a:p>
            <a:pPr algn="l">
              <a:lnSpc>
                <a:spcPts val="3359"/>
              </a:lnSpc>
              <a:spcBef>
                <a:spcPct val="0"/>
              </a:spcBef>
            </a:pPr>
          </a:p>
        </p:txBody>
      </p:sp>
    </p:spTree>
  </p:cSld>
  <p:clrMapOvr>
    <a:masterClrMapping/>
  </p:clrMapOvr>
  <p:transition spd="slow">
    <p:push dir="l"/>
  </p:transition>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614B9D"/>
        </a:solidFill>
      </p:bgPr>
    </p:bg>
    <p:spTree>
      <p:nvGrpSpPr>
        <p:cNvPr id="1" name=""/>
        <p:cNvGrpSpPr/>
        <p:nvPr/>
      </p:nvGrpSpPr>
      <p:grpSpPr>
        <a:xfrm>
          <a:off x="0" y="0"/>
          <a:ext cx="0" cy="0"/>
          <a:chOff x="0" y="0"/>
          <a:chExt cx="0" cy="0"/>
        </a:xfrm>
      </p:grpSpPr>
      <p:sp>
        <p:nvSpPr>
          <p:cNvPr name="Freeform 2" id="2"/>
          <p:cNvSpPr/>
          <p:nvPr/>
        </p:nvSpPr>
        <p:spPr>
          <a:xfrm flipH="false" flipV="false" rot="0">
            <a:off x="13838932" y="4776301"/>
            <a:ext cx="6274213" cy="6070301"/>
          </a:xfrm>
          <a:custGeom>
            <a:avLst/>
            <a:gdLst/>
            <a:ahLst/>
            <a:cxnLst/>
            <a:rect r="r" b="b" t="t" l="l"/>
            <a:pathLst>
              <a:path h="6070301" w="6274213">
                <a:moveTo>
                  <a:pt x="0" y="0"/>
                </a:moveTo>
                <a:lnTo>
                  <a:pt x="6274213" y="0"/>
                </a:lnTo>
                <a:lnTo>
                  <a:pt x="6274213" y="6070301"/>
                </a:lnTo>
                <a:lnTo>
                  <a:pt x="0" y="6070301"/>
                </a:lnTo>
                <a:lnTo>
                  <a:pt x="0" y="0"/>
                </a:lnTo>
                <a:close/>
              </a:path>
            </a:pathLst>
          </a:custGeom>
          <a:blipFill>
            <a:blip r:embed="rId2"/>
            <a:stretch>
              <a:fillRect l="0" t="0" r="0" b="0"/>
            </a:stretch>
          </a:blipFill>
        </p:spPr>
      </p:sp>
      <p:sp>
        <p:nvSpPr>
          <p:cNvPr name="Freeform 3" id="3"/>
          <p:cNvSpPr/>
          <p:nvPr/>
        </p:nvSpPr>
        <p:spPr>
          <a:xfrm flipH="false" flipV="false" rot="0">
            <a:off x="14367931" y="-1039548"/>
            <a:ext cx="6733503" cy="6514664"/>
          </a:xfrm>
          <a:custGeom>
            <a:avLst/>
            <a:gdLst/>
            <a:ahLst/>
            <a:cxnLst/>
            <a:rect r="r" b="b" t="t" l="l"/>
            <a:pathLst>
              <a:path h="6514664" w="6733503">
                <a:moveTo>
                  <a:pt x="0" y="0"/>
                </a:moveTo>
                <a:lnTo>
                  <a:pt x="6733503" y="0"/>
                </a:lnTo>
                <a:lnTo>
                  <a:pt x="6733503" y="6514664"/>
                </a:lnTo>
                <a:lnTo>
                  <a:pt x="0" y="6514664"/>
                </a:lnTo>
                <a:lnTo>
                  <a:pt x="0" y="0"/>
                </a:lnTo>
                <a:close/>
              </a:path>
            </a:pathLst>
          </a:custGeom>
          <a:blipFill>
            <a:blip r:embed="rId2"/>
            <a:stretch>
              <a:fillRect l="0" t="0" r="0" b="0"/>
            </a:stretch>
          </a:blipFill>
        </p:spPr>
      </p:sp>
      <p:sp>
        <p:nvSpPr>
          <p:cNvPr name="Freeform 4" id="4"/>
          <p:cNvSpPr/>
          <p:nvPr/>
        </p:nvSpPr>
        <p:spPr>
          <a:xfrm flipH="false" flipV="false" rot="0">
            <a:off x="14999395" y="-1039548"/>
            <a:ext cx="5397011" cy="4958504"/>
          </a:xfrm>
          <a:custGeom>
            <a:avLst/>
            <a:gdLst/>
            <a:ahLst/>
            <a:cxnLst/>
            <a:rect r="r" b="b" t="t" l="l"/>
            <a:pathLst>
              <a:path h="4958504" w="5397011">
                <a:moveTo>
                  <a:pt x="0" y="0"/>
                </a:moveTo>
                <a:lnTo>
                  <a:pt x="5397011" y="0"/>
                </a:lnTo>
                <a:lnTo>
                  <a:pt x="5397011" y="4958504"/>
                </a:lnTo>
                <a:lnTo>
                  <a:pt x="0" y="4958504"/>
                </a:lnTo>
                <a:lnTo>
                  <a:pt x="0" y="0"/>
                </a:lnTo>
                <a:close/>
              </a:path>
            </a:pathLst>
          </a:custGeom>
          <a:blipFill>
            <a:blip r:embed="rId3">
              <a:alphaModFix amt="57000"/>
            </a:blip>
            <a:stretch>
              <a:fillRect l="0" t="0" r="0" b="0"/>
            </a:stretch>
          </a:blipFill>
        </p:spPr>
      </p:sp>
      <p:sp>
        <p:nvSpPr>
          <p:cNvPr name="Freeform 5" id="5"/>
          <p:cNvSpPr/>
          <p:nvPr/>
        </p:nvSpPr>
        <p:spPr>
          <a:xfrm flipH="false" flipV="false" rot="0">
            <a:off x="11395716" y="6578991"/>
            <a:ext cx="4886433" cy="4715408"/>
          </a:xfrm>
          <a:custGeom>
            <a:avLst/>
            <a:gdLst/>
            <a:ahLst/>
            <a:cxnLst/>
            <a:rect r="r" b="b" t="t" l="l"/>
            <a:pathLst>
              <a:path h="4715408" w="4886433">
                <a:moveTo>
                  <a:pt x="0" y="0"/>
                </a:moveTo>
                <a:lnTo>
                  <a:pt x="4886433" y="0"/>
                </a:lnTo>
                <a:lnTo>
                  <a:pt x="4886433" y="4715409"/>
                </a:lnTo>
                <a:lnTo>
                  <a:pt x="0" y="4715409"/>
                </a:lnTo>
                <a:lnTo>
                  <a:pt x="0" y="0"/>
                </a:lnTo>
                <a:close/>
              </a:path>
            </a:pathLst>
          </a:custGeom>
          <a:blipFill>
            <a:blip r:embed="rId4"/>
            <a:stretch>
              <a:fillRect l="0" t="0" r="0" b="0"/>
            </a:stretch>
          </a:blipFill>
        </p:spPr>
      </p:sp>
      <p:sp>
        <p:nvSpPr>
          <p:cNvPr name="Freeform 6" id="6"/>
          <p:cNvSpPr/>
          <p:nvPr/>
        </p:nvSpPr>
        <p:spPr>
          <a:xfrm flipH="false" flipV="false" rot="0">
            <a:off x="13838932" y="5475116"/>
            <a:ext cx="6557474" cy="6205010"/>
          </a:xfrm>
          <a:custGeom>
            <a:avLst/>
            <a:gdLst/>
            <a:ahLst/>
            <a:cxnLst/>
            <a:rect r="r" b="b" t="t" l="l"/>
            <a:pathLst>
              <a:path h="6205010" w="6557474">
                <a:moveTo>
                  <a:pt x="0" y="0"/>
                </a:moveTo>
                <a:lnTo>
                  <a:pt x="6557474" y="0"/>
                </a:lnTo>
                <a:lnTo>
                  <a:pt x="6557474" y="6205010"/>
                </a:lnTo>
                <a:lnTo>
                  <a:pt x="0" y="6205010"/>
                </a:lnTo>
                <a:lnTo>
                  <a:pt x="0" y="0"/>
                </a:lnTo>
                <a:close/>
              </a:path>
            </a:pathLst>
          </a:custGeom>
          <a:blipFill>
            <a:blip r:embed="rId5"/>
            <a:stretch>
              <a:fillRect l="0" t="0" r="0" b="0"/>
            </a:stretch>
          </a:blipFill>
        </p:spPr>
      </p:sp>
      <p:sp>
        <p:nvSpPr>
          <p:cNvPr name="Freeform 7" id="7"/>
          <p:cNvSpPr/>
          <p:nvPr/>
        </p:nvSpPr>
        <p:spPr>
          <a:xfrm flipH="false" flipV="false" rot="0">
            <a:off x="14687550" y="919477"/>
            <a:ext cx="7200900" cy="7200900"/>
          </a:xfrm>
          <a:custGeom>
            <a:avLst/>
            <a:gdLst/>
            <a:ahLst/>
            <a:cxnLst/>
            <a:rect r="r" b="b" t="t" l="l"/>
            <a:pathLst>
              <a:path h="7200900" w="7200900">
                <a:moveTo>
                  <a:pt x="0" y="0"/>
                </a:moveTo>
                <a:lnTo>
                  <a:pt x="7200900" y="0"/>
                </a:lnTo>
                <a:lnTo>
                  <a:pt x="7200900" y="7200900"/>
                </a:lnTo>
                <a:lnTo>
                  <a:pt x="0" y="72009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12686002" y="4519927"/>
            <a:ext cx="5601998" cy="5335903"/>
          </a:xfrm>
          <a:custGeom>
            <a:avLst/>
            <a:gdLst/>
            <a:ahLst/>
            <a:cxnLst/>
            <a:rect r="r" b="b" t="t" l="l"/>
            <a:pathLst>
              <a:path h="5335903" w="5601998">
                <a:moveTo>
                  <a:pt x="0" y="0"/>
                </a:moveTo>
                <a:lnTo>
                  <a:pt x="5601998" y="0"/>
                </a:lnTo>
                <a:lnTo>
                  <a:pt x="5601998" y="5335904"/>
                </a:lnTo>
                <a:lnTo>
                  <a:pt x="0" y="5335904"/>
                </a:lnTo>
                <a:lnTo>
                  <a:pt x="0" y="0"/>
                </a:lnTo>
                <a:close/>
              </a:path>
            </a:pathLst>
          </a:custGeom>
          <a:blipFill>
            <a:blip r:embed="rId8"/>
            <a:stretch>
              <a:fillRect l="0" t="0" r="0" b="0"/>
            </a:stretch>
          </a:blipFill>
        </p:spPr>
      </p:sp>
      <p:sp>
        <p:nvSpPr>
          <p:cNvPr name="Freeform 9" id="9"/>
          <p:cNvSpPr/>
          <p:nvPr/>
        </p:nvSpPr>
        <p:spPr>
          <a:xfrm flipH="false" flipV="false" rot="-1061263">
            <a:off x="16323471" y="3103245"/>
            <a:ext cx="2822424" cy="2222659"/>
          </a:xfrm>
          <a:custGeom>
            <a:avLst/>
            <a:gdLst/>
            <a:ahLst/>
            <a:cxnLst/>
            <a:rect r="r" b="b" t="t" l="l"/>
            <a:pathLst>
              <a:path h="2222659" w="2822424">
                <a:moveTo>
                  <a:pt x="0" y="0"/>
                </a:moveTo>
                <a:lnTo>
                  <a:pt x="2822424" y="0"/>
                </a:lnTo>
                <a:lnTo>
                  <a:pt x="2822424" y="2222658"/>
                </a:lnTo>
                <a:lnTo>
                  <a:pt x="0" y="2222658"/>
                </a:lnTo>
                <a:lnTo>
                  <a:pt x="0" y="0"/>
                </a:lnTo>
                <a:close/>
              </a:path>
            </a:pathLst>
          </a:custGeom>
          <a:blipFill>
            <a:blip r:embed="rId9"/>
            <a:stretch>
              <a:fillRect l="0" t="0" r="0" b="0"/>
            </a:stretch>
          </a:blipFill>
        </p:spPr>
      </p:sp>
      <p:sp>
        <p:nvSpPr>
          <p:cNvPr name="Freeform 10" id="10"/>
          <p:cNvSpPr/>
          <p:nvPr/>
        </p:nvSpPr>
        <p:spPr>
          <a:xfrm flipH="true" flipV="false" rot="-1962805">
            <a:off x="-254315" y="-535401"/>
            <a:ext cx="4889190" cy="3446879"/>
          </a:xfrm>
          <a:custGeom>
            <a:avLst/>
            <a:gdLst/>
            <a:ahLst/>
            <a:cxnLst/>
            <a:rect r="r" b="b" t="t" l="l"/>
            <a:pathLst>
              <a:path h="3446879" w="4889190">
                <a:moveTo>
                  <a:pt x="4889190" y="0"/>
                </a:moveTo>
                <a:lnTo>
                  <a:pt x="0" y="0"/>
                </a:lnTo>
                <a:lnTo>
                  <a:pt x="0" y="3446879"/>
                </a:lnTo>
                <a:lnTo>
                  <a:pt x="4889190" y="3446879"/>
                </a:lnTo>
                <a:lnTo>
                  <a:pt x="4889190" y="0"/>
                </a:lnTo>
                <a:close/>
              </a:path>
            </a:pathLst>
          </a:custGeom>
          <a:blipFill>
            <a:blip r:embed="rId10"/>
            <a:stretch>
              <a:fillRect l="0" t="0" r="0" b="0"/>
            </a:stretch>
          </a:blipFill>
        </p:spPr>
      </p:sp>
      <p:sp>
        <p:nvSpPr>
          <p:cNvPr name="Freeform 11" id="11"/>
          <p:cNvSpPr/>
          <p:nvPr/>
        </p:nvSpPr>
        <p:spPr>
          <a:xfrm flipH="false" flipV="false" rot="2700000">
            <a:off x="-1801439" y="737796"/>
            <a:ext cx="3602879" cy="3476778"/>
          </a:xfrm>
          <a:custGeom>
            <a:avLst/>
            <a:gdLst/>
            <a:ahLst/>
            <a:cxnLst/>
            <a:rect r="r" b="b" t="t" l="l"/>
            <a:pathLst>
              <a:path h="3476778" w="3602879">
                <a:moveTo>
                  <a:pt x="0" y="0"/>
                </a:moveTo>
                <a:lnTo>
                  <a:pt x="3602878" y="0"/>
                </a:lnTo>
                <a:lnTo>
                  <a:pt x="3602878" y="3476778"/>
                </a:lnTo>
                <a:lnTo>
                  <a:pt x="0" y="3476778"/>
                </a:lnTo>
                <a:lnTo>
                  <a:pt x="0" y="0"/>
                </a:lnTo>
                <a:close/>
              </a:path>
            </a:pathLst>
          </a:custGeom>
          <a:blipFill>
            <a:blip r:embed="rId4"/>
            <a:stretch>
              <a:fillRect l="0" t="0" r="0" b="0"/>
            </a:stretch>
          </a:blipFill>
        </p:spPr>
      </p:sp>
      <p:sp>
        <p:nvSpPr>
          <p:cNvPr name="Freeform 12" id="12"/>
          <p:cNvSpPr/>
          <p:nvPr/>
        </p:nvSpPr>
        <p:spPr>
          <a:xfrm flipH="false" flipV="false" rot="0">
            <a:off x="4017952" y="3126438"/>
            <a:ext cx="14270048" cy="5451183"/>
          </a:xfrm>
          <a:custGeom>
            <a:avLst/>
            <a:gdLst/>
            <a:ahLst/>
            <a:cxnLst/>
            <a:rect r="r" b="b" t="t" l="l"/>
            <a:pathLst>
              <a:path h="5451183" w="14270048">
                <a:moveTo>
                  <a:pt x="0" y="0"/>
                </a:moveTo>
                <a:lnTo>
                  <a:pt x="14270048" y="0"/>
                </a:lnTo>
                <a:lnTo>
                  <a:pt x="14270048" y="5451183"/>
                </a:lnTo>
                <a:lnTo>
                  <a:pt x="0" y="5451183"/>
                </a:lnTo>
                <a:lnTo>
                  <a:pt x="0" y="0"/>
                </a:lnTo>
                <a:close/>
              </a:path>
            </a:pathLst>
          </a:custGeom>
          <a:blipFill>
            <a:blip r:embed="rId11"/>
            <a:stretch>
              <a:fillRect l="0" t="-24652" r="0" b="-24652"/>
            </a:stretch>
          </a:blipFill>
        </p:spPr>
      </p:sp>
      <p:sp>
        <p:nvSpPr>
          <p:cNvPr name="TextBox 13" id="13"/>
          <p:cNvSpPr txBox="true"/>
          <p:nvPr/>
        </p:nvSpPr>
        <p:spPr>
          <a:xfrm rot="0">
            <a:off x="1644339" y="4906221"/>
            <a:ext cx="9955238" cy="1963301"/>
          </a:xfrm>
          <a:prstGeom prst="rect">
            <a:avLst/>
          </a:prstGeom>
        </p:spPr>
        <p:txBody>
          <a:bodyPr anchor="t" rtlCol="false" tIns="0" lIns="0" bIns="0" rIns="0">
            <a:spAutoFit/>
          </a:bodyPr>
          <a:lstStyle/>
          <a:p>
            <a:pPr algn="l">
              <a:lnSpc>
                <a:spcPts val="14736"/>
              </a:lnSpc>
            </a:pPr>
            <a:r>
              <a:rPr lang="en-US" sz="15350">
                <a:solidFill>
                  <a:srgbClr val="FFFFFF"/>
                </a:solidFill>
                <a:latin typeface="Margin"/>
                <a:ea typeface="Margin"/>
                <a:cs typeface="Margin"/>
                <a:sym typeface="Margin"/>
              </a:rPr>
              <a:t>THANK YOU</a:t>
            </a:r>
          </a:p>
        </p:txBody>
      </p:sp>
    </p:spTree>
  </p:cSld>
  <p:clrMapOvr>
    <a:masterClrMapping/>
  </p:clrMapOvr>
  <p:transition spd="slow">
    <p:push dir="l"/>
  </p:transition>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614B9D"/>
        </a:solidFill>
      </p:bgPr>
    </p:bg>
    <p:spTree>
      <p:nvGrpSpPr>
        <p:cNvPr id="1" name=""/>
        <p:cNvGrpSpPr/>
        <p:nvPr/>
      </p:nvGrpSpPr>
      <p:grpSpPr>
        <a:xfrm>
          <a:off x="0" y="0"/>
          <a:ext cx="0" cy="0"/>
          <a:chOff x="0" y="0"/>
          <a:chExt cx="0" cy="0"/>
        </a:xfrm>
      </p:grpSpPr>
      <p:grpSp>
        <p:nvGrpSpPr>
          <p:cNvPr name="Group 2" id="2"/>
          <p:cNvGrpSpPr/>
          <p:nvPr/>
        </p:nvGrpSpPr>
        <p:grpSpPr>
          <a:xfrm rot="0">
            <a:off x="756652" y="1028700"/>
            <a:ext cx="16774696" cy="8229600"/>
            <a:chOff x="0" y="0"/>
            <a:chExt cx="4418027" cy="2167467"/>
          </a:xfrm>
        </p:grpSpPr>
        <p:sp>
          <p:nvSpPr>
            <p:cNvPr name="Freeform 3" id="3"/>
            <p:cNvSpPr/>
            <p:nvPr/>
          </p:nvSpPr>
          <p:spPr>
            <a:xfrm flipH="false" flipV="false" rot="0">
              <a:off x="0" y="0"/>
              <a:ext cx="4418027" cy="2167467"/>
            </a:xfrm>
            <a:custGeom>
              <a:avLst/>
              <a:gdLst/>
              <a:ahLst/>
              <a:cxnLst/>
              <a:rect r="r" b="b" t="t" l="l"/>
              <a:pathLst>
                <a:path h="2167467" w="4418027">
                  <a:moveTo>
                    <a:pt x="4418027" y="0"/>
                  </a:moveTo>
                  <a:lnTo>
                    <a:pt x="0" y="0"/>
                  </a:lnTo>
                  <a:lnTo>
                    <a:pt x="101600" y="1083733"/>
                  </a:lnTo>
                  <a:lnTo>
                    <a:pt x="0" y="2167467"/>
                  </a:lnTo>
                  <a:lnTo>
                    <a:pt x="4418027" y="2167467"/>
                  </a:lnTo>
                  <a:lnTo>
                    <a:pt x="4316427" y="1083733"/>
                  </a:lnTo>
                  <a:lnTo>
                    <a:pt x="4418027" y="0"/>
                  </a:lnTo>
                  <a:close/>
                </a:path>
              </a:pathLst>
            </a:custGeom>
            <a:solidFill>
              <a:srgbClr val="2E005E">
                <a:alpha val="65882"/>
              </a:srgbClr>
            </a:solidFill>
            <a:ln w="85725" cap="sq">
              <a:solidFill>
                <a:srgbClr val="C4ABF2">
                  <a:alpha val="65882"/>
                </a:srgbClr>
              </a:solidFill>
              <a:prstDash val="solid"/>
              <a:miter/>
            </a:ln>
          </p:spPr>
        </p:sp>
        <p:sp>
          <p:nvSpPr>
            <p:cNvPr name="TextBox 4" id="4"/>
            <p:cNvSpPr txBox="true"/>
            <p:nvPr/>
          </p:nvSpPr>
          <p:spPr>
            <a:xfrm>
              <a:off x="88900" y="-38100"/>
              <a:ext cx="4240227" cy="2205567"/>
            </a:xfrm>
            <a:prstGeom prst="rect">
              <a:avLst/>
            </a:prstGeom>
          </p:spPr>
          <p:txBody>
            <a:bodyPr anchor="ctr" rtlCol="false" tIns="50800" lIns="50800" bIns="50800" rIns="50800"/>
            <a:lstStyle/>
            <a:p>
              <a:pPr algn="ctr">
                <a:lnSpc>
                  <a:spcPts val="2659"/>
                </a:lnSpc>
              </a:pPr>
              <a:r>
                <a:rPr lang="en-US" sz="1899">
                  <a:solidFill>
                    <a:srgbClr val="000000">
                      <a:alpha val="65882"/>
                    </a:srgbClr>
                  </a:solidFill>
                  <a:latin typeface="Canva Sans"/>
                  <a:ea typeface="Canva Sans"/>
                  <a:cs typeface="Canva Sans"/>
                  <a:sym typeface="Canva Sans"/>
                </a:rPr>
                <a:t>\</a:t>
              </a:r>
            </a:p>
            <a:p>
              <a:pPr algn="ctr">
                <a:lnSpc>
                  <a:spcPts val="2659"/>
                </a:lnSpc>
                <a:spcBef>
                  <a:spcPct val="0"/>
                </a:spcBef>
              </a:pPr>
            </a:p>
          </p:txBody>
        </p:sp>
      </p:grpSp>
      <p:sp>
        <p:nvSpPr>
          <p:cNvPr name="Freeform 5" id="5"/>
          <p:cNvSpPr/>
          <p:nvPr/>
        </p:nvSpPr>
        <p:spPr>
          <a:xfrm flipH="false" flipV="false" rot="2700000">
            <a:off x="-1801439" y="737796"/>
            <a:ext cx="3602879" cy="3476778"/>
          </a:xfrm>
          <a:custGeom>
            <a:avLst/>
            <a:gdLst/>
            <a:ahLst/>
            <a:cxnLst/>
            <a:rect r="r" b="b" t="t" l="l"/>
            <a:pathLst>
              <a:path h="3476778" w="3602879">
                <a:moveTo>
                  <a:pt x="0" y="0"/>
                </a:moveTo>
                <a:lnTo>
                  <a:pt x="3602878" y="0"/>
                </a:lnTo>
                <a:lnTo>
                  <a:pt x="3602878" y="3476778"/>
                </a:lnTo>
                <a:lnTo>
                  <a:pt x="0" y="3476778"/>
                </a:lnTo>
                <a:lnTo>
                  <a:pt x="0" y="0"/>
                </a:lnTo>
                <a:close/>
              </a:path>
            </a:pathLst>
          </a:custGeom>
          <a:blipFill>
            <a:blip r:embed="rId2"/>
            <a:stretch>
              <a:fillRect l="0" t="0" r="0" b="0"/>
            </a:stretch>
          </a:blipFill>
        </p:spPr>
      </p:sp>
      <p:sp>
        <p:nvSpPr>
          <p:cNvPr name="Freeform 6" id="6"/>
          <p:cNvSpPr/>
          <p:nvPr/>
        </p:nvSpPr>
        <p:spPr>
          <a:xfrm flipH="true" flipV="false" rot="-1962805">
            <a:off x="-254315" y="-535401"/>
            <a:ext cx="4889190" cy="3446879"/>
          </a:xfrm>
          <a:custGeom>
            <a:avLst/>
            <a:gdLst/>
            <a:ahLst/>
            <a:cxnLst/>
            <a:rect r="r" b="b" t="t" l="l"/>
            <a:pathLst>
              <a:path h="3446879" w="4889190">
                <a:moveTo>
                  <a:pt x="4889190" y="0"/>
                </a:moveTo>
                <a:lnTo>
                  <a:pt x="0" y="0"/>
                </a:lnTo>
                <a:lnTo>
                  <a:pt x="0" y="3446879"/>
                </a:lnTo>
                <a:lnTo>
                  <a:pt x="4889190" y="3446879"/>
                </a:lnTo>
                <a:lnTo>
                  <a:pt x="4889190" y="0"/>
                </a:lnTo>
                <a:close/>
              </a:path>
            </a:pathLst>
          </a:custGeom>
          <a:blipFill>
            <a:blip r:embed="rId3"/>
            <a:stretch>
              <a:fillRect l="0" t="0" r="0" b="0"/>
            </a:stretch>
          </a:blipFill>
        </p:spPr>
      </p:sp>
      <p:sp>
        <p:nvSpPr>
          <p:cNvPr name="Freeform 7" id="7"/>
          <p:cNvSpPr/>
          <p:nvPr/>
        </p:nvSpPr>
        <p:spPr>
          <a:xfrm flipH="false" flipV="false" rot="0">
            <a:off x="-1202125" y="7368080"/>
            <a:ext cx="3917553" cy="3780439"/>
          </a:xfrm>
          <a:custGeom>
            <a:avLst/>
            <a:gdLst/>
            <a:ahLst/>
            <a:cxnLst/>
            <a:rect r="r" b="b" t="t" l="l"/>
            <a:pathLst>
              <a:path h="3780439" w="3917553">
                <a:moveTo>
                  <a:pt x="0" y="0"/>
                </a:moveTo>
                <a:lnTo>
                  <a:pt x="3917554" y="0"/>
                </a:lnTo>
                <a:lnTo>
                  <a:pt x="3917554" y="3780440"/>
                </a:lnTo>
                <a:lnTo>
                  <a:pt x="0" y="3780440"/>
                </a:lnTo>
                <a:lnTo>
                  <a:pt x="0" y="0"/>
                </a:lnTo>
                <a:close/>
              </a:path>
            </a:pathLst>
          </a:custGeom>
          <a:blipFill>
            <a:blip r:embed="rId2"/>
            <a:stretch>
              <a:fillRect l="0" t="0" r="0" b="0"/>
            </a:stretch>
          </a:blipFill>
        </p:spPr>
      </p:sp>
      <p:sp>
        <p:nvSpPr>
          <p:cNvPr name="Freeform 8" id="8"/>
          <p:cNvSpPr/>
          <p:nvPr/>
        </p:nvSpPr>
        <p:spPr>
          <a:xfrm flipH="false" flipV="false" rot="2304156">
            <a:off x="-986709" y="7088296"/>
            <a:ext cx="2619087" cy="2062531"/>
          </a:xfrm>
          <a:custGeom>
            <a:avLst/>
            <a:gdLst/>
            <a:ahLst/>
            <a:cxnLst/>
            <a:rect r="r" b="b" t="t" l="l"/>
            <a:pathLst>
              <a:path h="2062531" w="2619087">
                <a:moveTo>
                  <a:pt x="0" y="0"/>
                </a:moveTo>
                <a:lnTo>
                  <a:pt x="2619087" y="0"/>
                </a:lnTo>
                <a:lnTo>
                  <a:pt x="2619087" y="2062531"/>
                </a:lnTo>
                <a:lnTo>
                  <a:pt x="0" y="2062531"/>
                </a:lnTo>
                <a:lnTo>
                  <a:pt x="0" y="0"/>
                </a:lnTo>
                <a:close/>
              </a:path>
            </a:pathLst>
          </a:custGeom>
          <a:blipFill>
            <a:blip r:embed="rId4"/>
            <a:stretch>
              <a:fillRect l="0" t="0" r="0" b="0"/>
            </a:stretch>
          </a:blipFill>
        </p:spPr>
      </p:sp>
      <p:sp>
        <p:nvSpPr>
          <p:cNvPr name="TextBox 9" id="9"/>
          <p:cNvSpPr txBox="true"/>
          <p:nvPr/>
        </p:nvSpPr>
        <p:spPr>
          <a:xfrm rot="0">
            <a:off x="1770392" y="2245737"/>
            <a:ext cx="4812662" cy="1201361"/>
          </a:xfrm>
          <a:prstGeom prst="rect">
            <a:avLst/>
          </a:prstGeom>
        </p:spPr>
        <p:txBody>
          <a:bodyPr anchor="t" rtlCol="false" tIns="0" lIns="0" bIns="0" rIns="0">
            <a:spAutoFit/>
          </a:bodyPr>
          <a:lstStyle/>
          <a:p>
            <a:pPr algn="l">
              <a:lnSpc>
                <a:spcPts val="9031"/>
              </a:lnSpc>
            </a:pPr>
            <a:r>
              <a:rPr lang="en-US" sz="9408">
                <a:solidFill>
                  <a:srgbClr val="FFFFFF"/>
                </a:solidFill>
                <a:latin typeface="Margin"/>
                <a:ea typeface="Margin"/>
                <a:cs typeface="Margin"/>
                <a:sym typeface="Margin"/>
              </a:rPr>
              <a:t>Overview</a:t>
            </a:r>
          </a:p>
        </p:txBody>
      </p:sp>
      <p:sp>
        <p:nvSpPr>
          <p:cNvPr name="Freeform 10" id="10"/>
          <p:cNvSpPr/>
          <p:nvPr/>
        </p:nvSpPr>
        <p:spPr>
          <a:xfrm flipH="false" flipV="false" rot="0">
            <a:off x="2097662" y="3845351"/>
            <a:ext cx="810750" cy="738445"/>
          </a:xfrm>
          <a:custGeom>
            <a:avLst/>
            <a:gdLst/>
            <a:ahLst/>
            <a:cxnLst/>
            <a:rect r="r" b="b" t="t" l="l"/>
            <a:pathLst>
              <a:path h="738445" w="810750">
                <a:moveTo>
                  <a:pt x="0" y="0"/>
                </a:moveTo>
                <a:lnTo>
                  <a:pt x="810750" y="0"/>
                </a:lnTo>
                <a:lnTo>
                  <a:pt x="810750" y="738445"/>
                </a:lnTo>
                <a:lnTo>
                  <a:pt x="0" y="738445"/>
                </a:lnTo>
                <a:lnTo>
                  <a:pt x="0" y="0"/>
                </a:lnTo>
                <a:close/>
              </a:path>
            </a:pathLst>
          </a:custGeom>
          <a:blipFill>
            <a:blip r:embed="rId5"/>
            <a:stretch>
              <a:fillRect l="0" t="-2288" r="0" b="-2288"/>
            </a:stretch>
          </a:blipFill>
        </p:spPr>
      </p:sp>
      <p:sp>
        <p:nvSpPr>
          <p:cNvPr name="Freeform 11" id="11"/>
          <p:cNvSpPr/>
          <p:nvPr/>
        </p:nvSpPr>
        <p:spPr>
          <a:xfrm flipH="false" flipV="false" rot="0">
            <a:off x="2097662" y="4959527"/>
            <a:ext cx="810750" cy="738445"/>
          </a:xfrm>
          <a:custGeom>
            <a:avLst/>
            <a:gdLst/>
            <a:ahLst/>
            <a:cxnLst/>
            <a:rect r="r" b="b" t="t" l="l"/>
            <a:pathLst>
              <a:path h="738445" w="810750">
                <a:moveTo>
                  <a:pt x="0" y="0"/>
                </a:moveTo>
                <a:lnTo>
                  <a:pt x="810750" y="0"/>
                </a:lnTo>
                <a:lnTo>
                  <a:pt x="810750" y="738445"/>
                </a:lnTo>
                <a:lnTo>
                  <a:pt x="0" y="738445"/>
                </a:lnTo>
                <a:lnTo>
                  <a:pt x="0" y="0"/>
                </a:lnTo>
                <a:close/>
              </a:path>
            </a:pathLst>
          </a:custGeom>
          <a:blipFill>
            <a:blip r:embed="rId5"/>
            <a:stretch>
              <a:fillRect l="0" t="-2288" r="0" b="-2288"/>
            </a:stretch>
          </a:blipFill>
        </p:spPr>
      </p:sp>
      <p:sp>
        <p:nvSpPr>
          <p:cNvPr name="Freeform 12" id="12"/>
          <p:cNvSpPr/>
          <p:nvPr/>
        </p:nvSpPr>
        <p:spPr>
          <a:xfrm flipH="false" flipV="false" rot="0">
            <a:off x="2097662" y="6073703"/>
            <a:ext cx="810750" cy="738445"/>
          </a:xfrm>
          <a:custGeom>
            <a:avLst/>
            <a:gdLst/>
            <a:ahLst/>
            <a:cxnLst/>
            <a:rect r="r" b="b" t="t" l="l"/>
            <a:pathLst>
              <a:path h="738445" w="810750">
                <a:moveTo>
                  <a:pt x="0" y="0"/>
                </a:moveTo>
                <a:lnTo>
                  <a:pt x="810750" y="0"/>
                </a:lnTo>
                <a:lnTo>
                  <a:pt x="810750" y="738445"/>
                </a:lnTo>
                <a:lnTo>
                  <a:pt x="0" y="738445"/>
                </a:lnTo>
                <a:lnTo>
                  <a:pt x="0" y="0"/>
                </a:lnTo>
                <a:close/>
              </a:path>
            </a:pathLst>
          </a:custGeom>
          <a:blipFill>
            <a:blip r:embed="rId5"/>
            <a:stretch>
              <a:fillRect l="0" t="-2288" r="0" b="-2288"/>
            </a:stretch>
          </a:blipFill>
        </p:spPr>
      </p:sp>
      <p:sp>
        <p:nvSpPr>
          <p:cNvPr name="TextBox 13" id="13"/>
          <p:cNvSpPr txBox="true"/>
          <p:nvPr/>
        </p:nvSpPr>
        <p:spPr>
          <a:xfrm rot="0">
            <a:off x="3121471" y="4041602"/>
            <a:ext cx="2085639" cy="538480"/>
          </a:xfrm>
          <a:prstGeom prst="rect">
            <a:avLst/>
          </a:prstGeom>
        </p:spPr>
        <p:txBody>
          <a:bodyPr anchor="t" rtlCol="false" tIns="0" lIns="0" bIns="0" rIns="0">
            <a:spAutoFit/>
          </a:bodyPr>
          <a:lstStyle/>
          <a:p>
            <a:pPr algn="l">
              <a:lnSpc>
                <a:spcPts val="3919"/>
              </a:lnSpc>
            </a:pPr>
            <a:r>
              <a:rPr lang="en-US" b="true" sz="2799">
                <a:solidFill>
                  <a:srgbClr val="FFFFFF"/>
                </a:solidFill>
                <a:latin typeface="Gill Sans Medium"/>
                <a:ea typeface="Gill Sans Medium"/>
                <a:cs typeface="Gill Sans Medium"/>
                <a:sym typeface="Gill Sans Medium"/>
              </a:rPr>
              <a:t>Introduction</a:t>
            </a:r>
          </a:p>
        </p:txBody>
      </p:sp>
      <p:sp>
        <p:nvSpPr>
          <p:cNvPr name="TextBox 14" id="14"/>
          <p:cNvSpPr txBox="true"/>
          <p:nvPr/>
        </p:nvSpPr>
        <p:spPr>
          <a:xfrm rot="0">
            <a:off x="3121471" y="5170632"/>
            <a:ext cx="2727198" cy="538480"/>
          </a:xfrm>
          <a:prstGeom prst="rect">
            <a:avLst/>
          </a:prstGeom>
        </p:spPr>
        <p:txBody>
          <a:bodyPr anchor="t" rtlCol="false" tIns="0" lIns="0" bIns="0" rIns="0">
            <a:spAutoFit/>
          </a:bodyPr>
          <a:lstStyle/>
          <a:p>
            <a:pPr algn="l">
              <a:lnSpc>
                <a:spcPts val="3919"/>
              </a:lnSpc>
            </a:pPr>
            <a:r>
              <a:rPr lang="en-US" b="true" sz="2799">
                <a:solidFill>
                  <a:srgbClr val="FFFFFF"/>
                </a:solidFill>
                <a:latin typeface="Gill Sans Medium"/>
                <a:ea typeface="Gill Sans Medium"/>
                <a:cs typeface="Gill Sans Medium"/>
                <a:sym typeface="Gill Sans Medium"/>
              </a:rPr>
              <a:t>Biological Aspects</a:t>
            </a:r>
          </a:p>
        </p:txBody>
      </p:sp>
      <p:sp>
        <p:nvSpPr>
          <p:cNvPr name="TextBox 15" id="15"/>
          <p:cNvSpPr txBox="true"/>
          <p:nvPr/>
        </p:nvSpPr>
        <p:spPr>
          <a:xfrm rot="0">
            <a:off x="3121471" y="6299662"/>
            <a:ext cx="4764308" cy="538480"/>
          </a:xfrm>
          <a:prstGeom prst="rect">
            <a:avLst/>
          </a:prstGeom>
        </p:spPr>
        <p:txBody>
          <a:bodyPr anchor="t" rtlCol="false" tIns="0" lIns="0" bIns="0" rIns="0">
            <a:spAutoFit/>
          </a:bodyPr>
          <a:lstStyle/>
          <a:p>
            <a:pPr algn="l">
              <a:lnSpc>
                <a:spcPts val="3919"/>
              </a:lnSpc>
            </a:pPr>
            <a:r>
              <a:rPr lang="en-US" b="true" sz="2799">
                <a:solidFill>
                  <a:srgbClr val="FFFFFF"/>
                </a:solidFill>
                <a:latin typeface="Gill Sans Medium"/>
                <a:ea typeface="Gill Sans Medium"/>
                <a:cs typeface="Gill Sans Medium"/>
                <a:sym typeface="Gill Sans Medium"/>
              </a:rPr>
              <a:t>Artificial Metaphor Behind BOA</a:t>
            </a:r>
          </a:p>
        </p:txBody>
      </p:sp>
      <p:sp>
        <p:nvSpPr>
          <p:cNvPr name="Freeform 16" id="16"/>
          <p:cNvSpPr/>
          <p:nvPr/>
        </p:nvSpPr>
        <p:spPr>
          <a:xfrm flipH="false" flipV="false" rot="0">
            <a:off x="2097662" y="7187879"/>
            <a:ext cx="810750" cy="738445"/>
          </a:xfrm>
          <a:custGeom>
            <a:avLst/>
            <a:gdLst/>
            <a:ahLst/>
            <a:cxnLst/>
            <a:rect r="r" b="b" t="t" l="l"/>
            <a:pathLst>
              <a:path h="738445" w="810750">
                <a:moveTo>
                  <a:pt x="0" y="0"/>
                </a:moveTo>
                <a:lnTo>
                  <a:pt x="810750" y="0"/>
                </a:lnTo>
                <a:lnTo>
                  <a:pt x="810750" y="738445"/>
                </a:lnTo>
                <a:lnTo>
                  <a:pt x="0" y="738445"/>
                </a:lnTo>
                <a:lnTo>
                  <a:pt x="0" y="0"/>
                </a:lnTo>
                <a:close/>
              </a:path>
            </a:pathLst>
          </a:custGeom>
          <a:blipFill>
            <a:blip r:embed="rId5"/>
            <a:stretch>
              <a:fillRect l="0" t="-2288" r="0" b="-2288"/>
            </a:stretch>
          </a:blipFill>
        </p:spPr>
      </p:sp>
      <p:sp>
        <p:nvSpPr>
          <p:cNvPr name="TextBox 17" id="17"/>
          <p:cNvSpPr txBox="true"/>
          <p:nvPr/>
        </p:nvSpPr>
        <p:spPr>
          <a:xfrm rot="0">
            <a:off x="3121471" y="7428692"/>
            <a:ext cx="3775551" cy="538480"/>
          </a:xfrm>
          <a:prstGeom prst="rect">
            <a:avLst/>
          </a:prstGeom>
        </p:spPr>
        <p:txBody>
          <a:bodyPr anchor="t" rtlCol="false" tIns="0" lIns="0" bIns="0" rIns="0">
            <a:spAutoFit/>
          </a:bodyPr>
          <a:lstStyle/>
          <a:p>
            <a:pPr algn="l">
              <a:lnSpc>
                <a:spcPts val="3919"/>
              </a:lnSpc>
            </a:pPr>
            <a:r>
              <a:rPr lang="en-US" b="true" sz="2799">
                <a:solidFill>
                  <a:srgbClr val="FFFFFF"/>
                </a:solidFill>
                <a:latin typeface="Gill Sans Medium"/>
                <a:ea typeface="Gill Sans Medium"/>
                <a:cs typeface="Gill Sans Medium"/>
                <a:sym typeface="Gill Sans Medium"/>
              </a:rPr>
              <a:t>Application Domains</a:t>
            </a:r>
          </a:p>
        </p:txBody>
      </p:sp>
      <p:sp>
        <p:nvSpPr>
          <p:cNvPr name="Freeform 18" id="18"/>
          <p:cNvSpPr/>
          <p:nvPr/>
        </p:nvSpPr>
        <p:spPr>
          <a:xfrm flipH="false" flipV="false" rot="0">
            <a:off x="7206897" y="8119561"/>
            <a:ext cx="810750" cy="738445"/>
          </a:xfrm>
          <a:custGeom>
            <a:avLst/>
            <a:gdLst/>
            <a:ahLst/>
            <a:cxnLst/>
            <a:rect r="r" b="b" t="t" l="l"/>
            <a:pathLst>
              <a:path h="738445" w="810750">
                <a:moveTo>
                  <a:pt x="0" y="0"/>
                </a:moveTo>
                <a:lnTo>
                  <a:pt x="810750" y="0"/>
                </a:lnTo>
                <a:lnTo>
                  <a:pt x="810750" y="738445"/>
                </a:lnTo>
                <a:lnTo>
                  <a:pt x="0" y="738445"/>
                </a:lnTo>
                <a:lnTo>
                  <a:pt x="0" y="0"/>
                </a:lnTo>
                <a:close/>
              </a:path>
            </a:pathLst>
          </a:custGeom>
          <a:blipFill>
            <a:blip r:embed="rId5"/>
            <a:stretch>
              <a:fillRect l="0" t="-2288" r="0" b="-2288"/>
            </a:stretch>
          </a:blipFill>
        </p:spPr>
      </p:sp>
      <p:sp>
        <p:nvSpPr>
          <p:cNvPr name="TextBox 19" id="19"/>
          <p:cNvSpPr txBox="true"/>
          <p:nvPr/>
        </p:nvSpPr>
        <p:spPr>
          <a:xfrm rot="0">
            <a:off x="11705303" y="5214450"/>
            <a:ext cx="4844970" cy="1033780"/>
          </a:xfrm>
          <a:prstGeom prst="rect">
            <a:avLst/>
          </a:prstGeom>
        </p:spPr>
        <p:txBody>
          <a:bodyPr anchor="t" rtlCol="false" tIns="0" lIns="0" bIns="0" rIns="0">
            <a:spAutoFit/>
          </a:bodyPr>
          <a:lstStyle/>
          <a:p>
            <a:pPr algn="l">
              <a:lnSpc>
                <a:spcPts val="3919"/>
              </a:lnSpc>
            </a:pPr>
            <a:r>
              <a:rPr lang="en-US" sz="2799" b="true">
                <a:solidFill>
                  <a:srgbClr val="FFFFFF"/>
                </a:solidFill>
                <a:latin typeface="Gill Sans Medium"/>
                <a:ea typeface="Gill Sans Medium"/>
                <a:cs typeface="Gill Sans Medium"/>
                <a:sym typeface="Gill Sans Medium"/>
              </a:rPr>
              <a:t>Details of the Basic Algorithm</a:t>
            </a:r>
          </a:p>
          <a:p>
            <a:pPr algn="l">
              <a:lnSpc>
                <a:spcPts val="3919"/>
              </a:lnSpc>
            </a:pPr>
          </a:p>
        </p:txBody>
      </p:sp>
      <p:sp>
        <p:nvSpPr>
          <p:cNvPr name="Freeform 20" id="20"/>
          <p:cNvSpPr/>
          <p:nvPr/>
        </p:nvSpPr>
        <p:spPr>
          <a:xfrm flipH="false" flipV="false" rot="0">
            <a:off x="10894553" y="3845351"/>
            <a:ext cx="810750" cy="738445"/>
          </a:xfrm>
          <a:custGeom>
            <a:avLst/>
            <a:gdLst/>
            <a:ahLst/>
            <a:cxnLst/>
            <a:rect r="r" b="b" t="t" l="l"/>
            <a:pathLst>
              <a:path h="738445" w="810750">
                <a:moveTo>
                  <a:pt x="0" y="0"/>
                </a:moveTo>
                <a:lnTo>
                  <a:pt x="810750" y="0"/>
                </a:lnTo>
                <a:lnTo>
                  <a:pt x="810750" y="738445"/>
                </a:lnTo>
                <a:lnTo>
                  <a:pt x="0" y="738445"/>
                </a:lnTo>
                <a:lnTo>
                  <a:pt x="0" y="0"/>
                </a:lnTo>
                <a:close/>
              </a:path>
            </a:pathLst>
          </a:custGeom>
          <a:blipFill>
            <a:blip r:embed="rId5"/>
            <a:stretch>
              <a:fillRect l="0" t="-2288" r="0" b="-2288"/>
            </a:stretch>
          </a:blipFill>
        </p:spPr>
      </p:sp>
      <p:sp>
        <p:nvSpPr>
          <p:cNvPr name="Freeform 21" id="21"/>
          <p:cNvSpPr/>
          <p:nvPr/>
        </p:nvSpPr>
        <p:spPr>
          <a:xfrm flipH="false" flipV="false" rot="0">
            <a:off x="10894553" y="4959527"/>
            <a:ext cx="810750" cy="738445"/>
          </a:xfrm>
          <a:custGeom>
            <a:avLst/>
            <a:gdLst/>
            <a:ahLst/>
            <a:cxnLst/>
            <a:rect r="r" b="b" t="t" l="l"/>
            <a:pathLst>
              <a:path h="738445" w="810750">
                <a:moveTo>
                  <a:pt x="0" y="0"/>
                </a:moveTo>
                <a:lnTo>
                  <a:pt x="810750" y="0"/>
                </a:lnTo>
                <a:lnTo>
                  <a:pt x="810750" y="738445"/>
                </a:lnTo>
                <a:lnTo>
                  <a:pt x="0" y="738445"/>
                </a:lnTo>
                <a:lnTo>
                  <a:pt x="0" y="0"/>
                </a:lnTo>
                <a:close/>
              </a:path>
            </a:pathLst>
          </a:custGeom>
          <a:blipFill>
            <a:blip r:embed="rId5"/>
            <a:stretch>
              <a:fillRect l="0" t="-2288" r="0" b="-2288"/>
            </a:stretch>
          </a:blipFill>
        </p:spPr>
      </p:sp>
      <p:sp>
        <p:nvSpPr>
          <p:cNvPr name="Freeform 22" id="22"/>
          <p:cNvSpPr/>
          <p:nvPr/>
        </p:nvSpPr>
        <p:spPr>
          <a:xfrm flipH="false" flipV="false" rot="0">
            <a:off x="10894553" y="6128705"/>
            <a:ext cx="810750" cy="738445"/>
          </a:xfrm>
          <a:custGeom>
            <a:avLst/>
            <a:gdLst/>
            <a:ahLst/>
            <a:cxnLst/>
            <a:rect r="r" b="b" t="t" l="l"/>
            <a:pathLst>
              <a:path h="738445" w="810750">
                <a:moveTo>
                  <a:pt x="0" y="0"/>
                </a:moveTo>
                <a:lnTo>
                  <a:pt x="810750" y="0"/>
                </a:lnTo>
                <a:lnTo>
                  <a:pt x="810750" y="738445"/>
                </a:lnTo>
                <a:lnTo>
                  <a:pt x="0" y="738445"/>
                </a:lnTo>
                <a:lnTo>
                  <a:pt x="0" y="0"/>
                </a:lnTo>
                <a:close/>
              </a:path>
            </a:pathLst>
          </a:custGeom>
          <a:blipFill>
            <a:blip r:embed="rId5"/>
            <a:stretch>
              <a:fillRect l="0" t="-2288" r="0" b="-2288"/>
            </a:stretch>
          </a:blipFill>
        </p:spPr>
      </p:sp>
      <p:sp>
        <p:nvSpPr>
          <p:cNvPr name="TextBox 23" id="23"/>
          <p:cNvSpPr txBox="true"/>
          <p:nvPr/>
        </p:nvSpPr>
        <p:spPr>
          <a:xfrm rot="0">
            <a:off x="11748037" y="4109720"/>
            <a:ext cx="4802236" cy="1033780"/>
          </a:xfrm>
          <a:prstGeom prst="rect">
            <a:avLst/>
          </a:prstGeom>
        </p:spPr>
        <p:txBody>
          <a:bodyPr anchor="t" rtlCol="false" tIns="0" lIns="0" bIns="0" rIns="0">
            <a:spAutoFit/>
          </a:bodyPr>
          <a:lstStyle/>
          <a:p>
            <a:pPr algn="l">
              <a:lnSpc>
                <a:spcPts val="3919"/>
              </a:lnSpc>
            </a:pPr>
            <a:r>
              <a:rPr lang="en-US" sz="2799" b="true">
                <a:solidFill>
                  <a:srgbClr val="FFFFFF"/>
                </a:solidFill>
                <a:latin typeface="Gill Sans Medium"/>
                <a:ea typeface="Gill Sans Medium"/>
                <a:cs typeface="Gill Sans Medium"/>
                <a:sym typeface="Gill Sans Medium"/>
              </a:rPr>
              <a:t>Existing BOA-Based Algorithms</a:t>
            </a:r>
          </a:p>
          <a:p>
            <a:pPr algn="l">
              <a:lnSpc>
                <a:spcPts val="3919"/>
              </a:lnSpc>
            </a:pPr>
          </a:p>
        </p:txBody>
      </p:sp>
      <p:sp>
        <p:nvSpPr>
          <p:cNvPr name="TextBox 24" id="24"/>
          <p:cNvSpPr txBox="true"/>
          <p:nvPr/>
        </p:nvSpPr>
        <p:spPr>
          <a:xfrm rot="0">
            <a:off x="8017647" y="8319526"/>
            <a:ext cx="1730792" cy="538480"/>
          </a:xfrm>
          <a:prstGeom prst="rect">
            <a:avLst/>
          </a:prstGeom>
        </p:spPr>
        <p:txBody>
          <a:bodyPr anchor="t" rtlCol="false" tIns="0" lIns="0" bIns="0" rIns="0">
            <a:spAutoFit/>
          </a:bodyPr>
          <a:lstStyle/>
          <a:p>
            <a:pPr algn="l">
              <a:lnSpc>
                <a:spcPts val="3919"/>
              </a:lnSpc>
            </a:pPr>
            <a:r>
              <a:rPr lang="en-US" b="true" sz="2799">
                <a:solidFill>
                  <a:srgbClr val="FFFFFF"/>
                </a:solidFill>
                <a:latin typeface="Gill Sans Medium"/>
                <a:ea typeface="Gill Sans Medium"/>
                <a:cs typeface="Gill Sans Medium"/>
                <a:sym typeface="Gill Sans Medium"/>
              </a:rPr>
              <a:t>Conclusion</a:t>
            </a:r>
          </a:p>
        </p:txBody>
      </p:sp>
      <p:sp>
        <p:nvSpPr>
          <p:cNvPr name="TextBox 25" id="25"/>
          <p:cNvSpPr txBox="true"/>
          <p:nvPr/>
        </p:nvSpPr>
        <p:spPr>
          <a:xfrm rot="0">
            <a:off x="11748037" y="6356839"/>
            <a:ext cx="5783311" cy="538480"/>
          </a:xfrm>
          <a:prstGeom prst="rect">
            <a:avLst/>
          </a:prstGeom>
        </p:spPr>
        <p:txBody>
          <a:bodyPr anchor="t" rtlCol="false" tIns="0" lIns="0" bIns="0" rIns="0">
            <a:spAutoFit/>
          </a:bodyPr>
          <a:lstStyle/>
          <a:p>
            <a:pPr algn="l">
              <a:lnSpc>
                <a:spcPts val="3919"/>
              </a:lnSpc>
            </a:pPr>
            <a:r>
              <a:rPr lang="en-US" b="true" sz="2799">
                <a:solidFill>
                  <a:srgbClr val="FFFFFF"/>
                </a:solidFill>
                <a:latin typeface="Gill Sans Medium"/>
                <a:ea typeface="Gill Sans Medium"/>
                <a:cs typeface="Gill Sans Medium"/>
                <a:sym typeface="Gill Sans Medium"/>
              </a:rPr>
              <a:t>Example UAV Trajectory Planning</a:t>
            </a:r>
          </a:p>
        </p:txBody>
      </p:sp>
      <p:sp>
        <p:nvSpPr>
          <p:cNvPr name="Freeform 26" id="26"/>
          <p:cNvSpPr/>
          <p:nvPr/>
        </p:nvSpPr>
        <p:spPr>
          <a:xfrm flipH="false" flipV="false" rot="0">
            <a:off x="10937287" y="7238625"/>
            <a:ext cx="810750" cy="738445"/>
          </a:xfrm>
          <a:custGeom>
            <a:avLst/>
            <a:gdLst/>
            <a:ahLst/>
            <a:cxnLst/>
            <a:rect r="r" b="b" t="t" l="l"/>
            <a:pathLst>
              <a:path h="738445" w="810750">
                <a:moveTo>
                  <a:pt x="0" y="0"/>
                </a:moveTo>
                <a:lnTo>
                  <a:pt x="810750" y="0"/>
                </a:lnTo>
                <a:lnTo>
                  <a:pt x="810750" y="738445"/>
                </a:lnTo>
                <a:lnTo>
                  <a:pt x="0" y="738445"/>
                </a:lnTo>
                <a:lnTo>
                  <a:pt x="0" y="0"/>
                </a:lnTo>
                <a:close/>
              </a:path>
            </a:pathLst>
          </a:custGeom>
          <a:blipFill>
            <a:blip r:embed="rId5"/>
            <a:stretch>
              <a:fillRect l="0" t="-2288" r="0" b="-2288"/>
            </a:stretch>
          </a:blipFill>
        </p:spPr>
      </p:sp>
      <p:sp>
        <p:nvSpPr>
          <p:cNvPr name="Freeform 27" id="27"/>
          <p:cNvSpPr/>
          <p:nvPr/>
        </p:nvSpPr>
        <p:spPr>
          <a:xfrm flipH="false" flipV="false" rot="-2242457">
            <a:off x="15163535" y="-349770"/>
            <a:ext cx="3594357" cy="3477541"/>
          </a:xfrm>
          <a:custGeom>
            <a:avLst/>
            <a:gdLst/>
            <a:ahLst/>
            <a:cxnLst/>
            <a:rect r="r" b="b" t="t" l="l"/>
            <a:pathLst>
              <a:path h="3477541" w="3594357">
                <a:moveTo>
                  <a:pt x="0" y="0"/>
                </a:moveTo>
                <a:lnTo>
                  <a:pt x="3594357" y="0"/>
                </a:lnTo>
                <a:lnTo>
                  <a:pt x="3594357" y="3477541"/>
                </a:lnTo>
                <a:lnTo>
                  <a:pt x="0" y="3477541"/>
                </a:lnTo>
                <a:lnTo>
                  <a:pt x="0" y="0"/>
                </a:lnTo>
                <a:close/>
              </a:path>
            </a:pathLst>
          </a:custGeom>
          <a:blipFill>
            <a:blip r:embed="rId6"/>
            <a:stretch>
              <a:fillRect l="0" t="0" r="0" b="0"/>
            </a:stretch>
          </a:blipFill>
        </p:spPr>
      </p:sp>
      <p:sp>
        <p:nvSpPr>
          <p:cNvPr name="Freeform 28" id="28"/>
          <p:cNvSpPr/>
          <p:nvPr/>
        </p:nvSpPr>
        <p:spPr>
          <a:xfrm flipH="false" flipV="false" rot="0">
            <a:off x="14278480" y="7707399"/>
            <a:ext cx="2957130" cy="2853631"/>
          </a:xfrm>
          <a:custGeom>
            <a:avLst/>
            <a:gdLst/>
            <a:ahLst/>
            <a:cxnLst/>
            <a:rect r="r" b="b" t="t" l="l"/>
            <a:pathLst>
              <a:path h="2853631" w="2957130">
                <a:moveTo>
                  <a:pt x="0" y="0"/>
                </a:moveTo>
                <a:lnTo>
                  <a:pt x="2957130" y="0"/>
                </a:lnTo>
                <a:lnTo>
                  <a:pt x="2957130" y="2853631"/>
                </a:lnTo>
                <a:lnTo>
                  <a:pt x="0" y="2853631"/>
                </a:lnTo>
                <a:lnTo>
                  <a:pt x="0" y="0"/>
                </a:lnTo>
                <a:close/>
              </a:path>
            </a:pathLst>
          </a:custGeom>
          <a:blipFill>
            <a:blip r:embed="rId2"/>
            <a:stretch>
              <a:fillRect l="0" t="0" r="0" b="0"/>
            </a:stretch>
          </a:blipFill>
        </p:spPr>
      </p:sp>
      <p:sp>
        <p:nvSpPr>
          <p:cNvPr name="TextBox 29" id="29"/>
          <p:cNvSpPr txBox="true"/>
          <p:nvPr/>
        </p:nvSpPr>
        <p:spPr>
          <a:xfrm rot="0">
            <a:off x="11705303" y="7552544"/>
            <a:ext cx="4051742" cy="538480"/>
          </a:xfrm>
          <a:prstGeom prst="rect">
            <a:avLst/>
          </a:prstGeom>
        </p:spPr>
        <p:txBody>
          <a:bodyPr anchor="t" rtlCol="false" tIns="0" lIns="0" bIns="0" rIns="0">
            <a:spAutoFit/>
          </a:bodyPr>
          <a:lstStyle/>
          <a:p>
            <a:pPr algn="l">
              <a:lnSpc>
                <a:spcPts val="3919"/>
              </a:lnSpc>
            </a:pPr>
            <a:r>
              <a:rPr lang="en-US" b="true" sz="2799">
                <a:solidFill>
                  <a:srgbClr val="FFFFFF"/>
                </a:solidFill>
                <a:latin typeface="Gill Sans Medium"/>
                <a:ea typeface="Gill Sans Medium"/>
                <a:cs typeface="Gill Sans Medium"/>
                <a:sym typeface="Gill Sans Medium"/>
              </a:rPr>
              <a:t>Strengths &amp; Weaknesses</a:t>
            </a:r>
          </a:p>
        </p:txBody>
      </p:sp>
      <p:sp>
        <p:nvSpPr>
          <p:cNvPr name="Freeform 30" id="30"/>
          <p:cNvSpPr/>
          <p:nvPr/>
        </p:nvSpPr>
        <p:spPr>
          <a:xfrm flipH="false" flipV="false" rot="0">
            <a:off x="16432260" y="4776714"/>
            <a:ext cx="3029132" cy="2930685"/>
          </a:xfrm>
          <a:custGeom>
            <a:avLst/>
            <a:gdLst/>
            <a:ahLst/>
            <a:cxnLst/>
            <a:rect r="r" b="b" t="t" l="l"/>
            <a:pathLst>
              <a:path h="2930685" w="3029132">
                <a:moveTo>
                  <a:pt x="0" y="0"/>
                </a:moveTo>
                <a:lnTo>
                  <a:pt x="3029132" y="0"/>
                </a:lnTo>
                <a:lnTo>
                  <a:pt x="3029132" y="2930685"/>
                </a:lnTo>
                <a:lnTo>
                  <a:pt x="0" y="2930685"/>
                </a:lnTo>
                <a:lnTo>
                  <a:pt x="0" y="0"/>
                </a:lnTo>
                <a:close/>
              </a:path>
            </a:pathLst>
          </a:custGeom>
          <a:blipFill>
            <a:blip r:embed="rId6"/>
            <a:stretch>
              <a:fillRect l="0" t="0" r="0" b="0"/>
            </a:stretch>
          </a:blipFill>
        </p:spPr>
      </p:sp>
      <p:sp>
        <p:nvSpPr>
          <p:cNvPr name="Freeform 31" id="31"/>
          <p:cNvSpPr/>
          <p:nvPr/>
        </p:nvSpPr>
        <p:spPr>
          <a:xfrm flipH="false" flipV="false" rot="0">
            <a:off x="16716330" y="4776714"/>
            <a:ext cx="2427898" cy="2230631"/>
          </a:xfrm>
          <a:custGeom>
            <a:avLst/>
            <a:gdLst/>
            <a:ahLst/>
            <a:cxnLst/>
            <a:rect r="r" b="b" t="t" l="l"/>
            <a:pathLst>
              <a:path h="2230631" w="2427898">
                <a:moveTo>
                  <a:pt x="0" y="0"/>
                </a:moveTo>
                <a:lnTo>
                  <a:pt x="2427898" y="0"/>
                </a:lnTo>
                <a:lnTo>
                  <a:pt x="2427898" y="2230631"/>
                </a:lnTo>
                <a:lnTo>
                  <a:pt x="0" y="2230631"/>
                </a:lnTo>
                <a:lnTo>
                  <a:pt x="0" y="0"/>
                </a:lnTo>
                <a:close/>
              </a:path>
            </a:pathLst>
          </a:custGeom>
          <a:blipFill>
            <a:blip r:embed="rId7">
              <a:alphaModFix amt="57000"/>
            </a:blip>
            <a:stretch>
              <a:fillRect l="0" t="0" r="0" b="0"/>
            </a:stretch>
          </a:blipFill>
        </p:spPr>
      </p:sp>
      <p:sp>
        <p:nvSpPr>
          <p:cNvPr name="Freeform 32" id="32"/>
          <p:cNvSpPr/>
          <p:nvPr/>
        </p:nvSpPr>
        <p:spPr>
          <a:xfrm flipH="false" flipV="false" rot="0">
            <a:off x="16339465" y="6419724"/>
            <a:ext cx="3239395" cy="3239395"/>
          </a:xfrm>
          <a:custGeom>
            <a:avLst/>
            <a:gdLst/>
            <a:ahLst/>
            <a:cxnLst/>
            <a:rect r="r" b="b" t="t" l="l"/>
            <a:pathLst>
              <a:path h="3239395" w="3239395">
                <a:moveTo>
                  <a:pt x="0" y="0"/>
                </a:moveTo>
                <a:lnTo>
                  <a:pt x="3239395" y="0"/>
                </a:lnTo>
                <a:lnTo>
                  <a:pt x="3239395" y="3239394"/>
                </a:lnTo>
                <a:lnTo>
                  <a:pt x="0" y="323939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33" id="33"/>
          <p:cNvSpPr/>
          <p:nvPr/>
        </p:nvSpPr>
        <p:spPr>
          <a:xfrm flipH="false" flipV="false" rot="-1061263">
            <a:off x="17311979" y="6640390"/>
            <a:ext cx="1269695" cy="999885"/>
          </a:xfrm>
          <a:custGeom>
            <a:avLst/>
            <a:gdLst/>
            <a:ahLst/>
            <a:cxnLst/>
            <a:rect r="r" b="b" t="t" l="l"/>
            <a:pathLst>
              <a:path h="999885" w="1269695">
                <a:moveTo>
                  <a:pt x="0" y="0"/>
                </a:moveTo>
                <a:lnTo>
                  <a:pt x="1269694" y="0"/>
                </a:lnTo>
                <a:lnTo>
                  <a:pt x="1269694" y="999884"/>
                </a:lnTo>
                <a:lnTo>
                  <a:pt x="0" y="999884"/>
                </a:lnTo>
                <a:lnTo>
                  <a:pt x="0" y="0"/>
                </a:lnTo>
                <a:close/>
              </a:path>
            </a:pathLst>
          </a:custGeom>
          <a:blipFill>
            <a:blip r:embed="rId4"/>
            <a:stretch>
              <a:fillRect l="0" t="0" r="0" b="0"/>
            </a:stretch>
          </a:blipFill>
        </p:spPr>
      </p:sp>
      <p:sp>
        <p:nvSpPr>
          <p:cNvPr name="Freeform 34" id="34"/>
          <p:cNvSpPr/>
          <p:nvPr/>
        </p:nvSpPr>
        <p:spPr>
          <a:xfrm flipH="false" flipV="false" rot="-2242457">
            <a:off x="16878535" y="7768822"/>
            <a:ext cx="2822515" cy="2730784"/>
          </a:xfrm>
          <a:custGeom>
            <a:avLst/>
            <a:gdLst/>
            <a:ahLst/>
            <a:cxnLst/>
            <a:rect r="r" b="b" t="t" l="l"/>
            <a:pathLst>
              <a:path h="2730784" w="2822515">
                <a:moveTo>
                  <a:pt x="0" y="0"/>
                </a:moveTo>
                <a:lnTo>
                  <a:pt x="2822515" y="0"/>
                </a:lnTo>
                <a:lnTo>
                  <a:pt x="2822515" y="2730784"/>
                </a:lnTo>
                <a:lnTo>
                  <a:pt x="0" y="2730784"/>
                </a:lnTo>
                <a:lnTo>
                  <a:pt x="0" y="0"/>
                </a:lnTo>
                <a:close/>
              </a:path>
            </a:pathLst>
          </a:custGeom>
          <a:blipFill>
            <a:blip r:embed="rId6"/>
            <a:stretch>
              <a:fillRect l="0" t="0" r="0" b="0"/>
            </a:stretch>
          </a:blipFill>
        </p:spPr>
      </p:sp>
      <p:sp>
        <p:nvSpPr>
          <p:cNvPr name="Freeform 35" id="35"/>
          <p:cNvSpPr/>
          <p:nvPr/>
        </p:nvSpPr>
        <p:spPr>
          <a:xfrm flipH="false" flipV="false" rot="0">
            <a:off x="15561659" y="7421855"/>
            <a:ext cx="2635446" cy="2400408"/>
          </a:xfrm>
          <a:custGeom>
            <a:avLst/>
            <a:gdLst/>
            <a:ahLst/>
            <a:cxnLst/>
            <a:rect r="r" b="b" t="t" l="l"/>
            <a:pathLst>
              <a:path h="2400408" w="2635446">
                <a:moveTo>
                  <a:pt x="0" y="0"/>
                </a:moveTo>
                <a:lnTo>
                  <a:pt x="2635446" y="0"/>
                </a:lnTo>
                <a:lnTo>
                  <a:pt x="2635446" y="2400408"/>
                </a:lnTo>
                <a:lnTo>
                  <a:pt x="0" y="2400408"/>
                </a:lnTo>
                <a:lnTo>
                  <a:pt x="0" y="0"/>
                </a:lnTo>
                <a:close/>
              </a:path>
            </a:pathLst>
          </a:custGeom>
          <a:blipFill>
            <a:blip r:embed="rId5"/>
            <a:stretch>
              <a:fillRect l="0" t="-2288" r="0" b="-2288"/>
            </a:stretch>
          </a:blipFill>
        </p:spPr>
      </p:sp>
    </p:spTree>
  </p:cSld>
  <p:clrMapOvr>
    <a:masterClrMapping/>
  </p:clrMapOvr>
  <p:transition spd="slow">
    <p:push dir="l"/>
  </p:transition>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614B9D"/>
        </a:solidFill>
      </p:bgPr>
    </p:bg>
    <p:spTree>
      <p:nvGrpSpPr>
        <p:cNvPr id="1" name=""/>
        <p:cNvGrpSpPr/>
        <p:nvPr/>
      </p:nvGrpSpPr>
      <p:grpSpPr>
        <a:xfrm>
          <a:off x="0" y="0"/>
          <a:ext cx="0" cy="0"/>
          <a:chOff x="0" y="0"/>
          <a:chExt cx="0" cy="0"/>
        </a:xfrm>
      </p:grpSpPr>
      <p:grpSp>
        <p:nvGrpSpPr>
          <p:cNvPr name="Group 2" id="2"/>
          <p:cNvGrpSpPr/>
          <p:nvPr/>
        </p:nvGrpSpPr>
        <p:grpSpPr>
          <a:xfrm rot="0">
            <a:off x="756652" y="1028700"/>
            <a:ext cx="16774696" cy="8229600"/>
            <a:chOff x="0" y="0"/>
            <a:chExt cx="4418027" cy="2167467"/>
          </a:xfrm>
        </p:grpSpPr>
        <p:sp>
          <p:nvSpPr>
            <p:cNvPr name="Freeform 3" id="3"/>
            <p:cNvSpPr/>
            <p:nvPr/>
          </p:nvSpPr>
          <p:spPr>
            <a:xfrm flipH="false" flipV="false" rot="0">
              <a:off x="0" y="0"/>
              <a:ext cx="4418027" cy="2167467"/>
            </a:xfrm>
            <a:custGeom>
              <a:avLst/>
              <a:gdLst/>
              <a:ahLst/>
              <a:cxnLst/>
              <a:rect r="r" b="b" t="t" l="l"/>
              <a:pathLst>
                <a:path h="2167467" w="4418027">
                  <a:moveTo>
                    <a:pt x="4418027" y="0"/>
                  </a:moveTo>
                  <a:lnTo>
                    <a:pt x="0" y="0"/>
                  </a:lnTo>
                  <a:lnTo>
                    <a:pt x="101600" y="1083733"/>
                  </a:lnTo>
                  <a:lnTo>
                    <a:pt x="0" y="2167467"/>
                  </a:lnTo>
                  <a:lnTo>
                    <a:pt x="4418027" y="2167467"/>
                  </a:lnTo>
                  <a:lnTo>
                    <a:pt x="4316427" y="1083733"/>
                  </a:lnTo>
                  <a:lnTo>
                    <a:pt x="4418027" y="0"/>
                  </a:lnTo>
                  <a:close/>
                </a:path>
              </a:pathLst>
            </a:custGeom>
            <a:solidFill>
              <a:srgbClr val="2E005E">
                <a:alpha val="65882"/>
              </a:srgbClr>
            </a:solidFill>
            <a:ln w="85725" cap="sq">
              <a:solidFill>
                <a:srgbClr val="C4ABF2">
                  <a:alpha val="65882"/>
                </a:srgbClr>
              </a:solidFill>
              <a:prstDash val="solid"/>
              <a:miter/>
            </a:ln>
          </p:spPr>
        </p:sp>
        <p:sp>
          <p:nvSpPr>
            <p:cNvPr name="TextBox 4" id="4"/>
            <p:cNvSpPr txBox="true"/>
            <p:nvPr/>
          </p:nvSpPr>
          <p:spPr>
            <a:xfrm>
              <a:off x="88900" y="-38100"/>
              <a:ext cx="4240227" cy="2205567"/>
            </a:xfrm>
            <a:prstGeom prst="rect">
              <a:avLst/>
            </a:prstGeom>
          </p:spPr>
          <p:txBody>
            <a:bodyPr anchor="ctr" rtlCol="false" tIns="50800" lIns="50800" bIns="50800" rIns="50800"/>
            <a:lstStyle/>
            <a:p>
              <a:pPr algn="ctr">
                <a:lnSpc>
                  <a:spcPts val="2659"/>
                </a:lnSpc>
              </a:pPr>
            </a:p>
            <a:p>
              <a:pPr algn="ctr">
                <a:lnSpc>
                  <a:spcPts val="2659"/>
                </a:lnSpc>
                <a:spcBef>
                  <a:spcPct val="0"/>
                </a:spcBef>
              </a:pPr>
            </a:p>
          </p:txBody>
        </p:sp>
      </p:grpSp>
      <p:sp>
        <p:nvSpPr>
          <p:cNvPr name="Freeform 5" id="5"/>
          <p:cNvSpPr/>
          <p:nvPr/>
        </p:nvSpPr>
        <p:spPr>
          <a:xfrm flipH="false" flipV="false" rot="2700000">
            <a:off x="-1801439" y="737796"/>
            <a:ext cx="3602879" cy="3476778"/>
          </a:xfrm>
          <a:custGeom>
            <a:avLst/>
            <a:gdLst/>
            <a:ahLst/>
            <a:cxnLst/>
            <a:rect r="r" b="b" t="t" l="l"/>
            <a:pathLst>
              <a:path h="3476778" w="3602879">
                <a:moveTo>
                  <a:pt x="0" y="0"/>
                </a:moveTo>
                <a:lnTo>
                  <a:pt x="3602878" y="0"/>
                </a:lnTo>
                <a:lnTo>
                  <a:pt x="3602878" y="3476778"/>
                </a:lnTo>
                <a:lnTo>
                  <a:pt x="0" y="3476778"/>
                </a:lnTo>
                <a:lnTo>
                  <a:pt x="0" y="0"/>
                </a:lnTo>
                <a:close/>
              </a:path>
            </a:pathLst>
          </a:custGeom>
          <a:blipFill>
            <a:blip r:embed="rId2"/>
            <a:stretch>
              <a:fillRect l="0" t="0" r="0" b="0"/>
            </a:stretch>
          </a:blipFill>
        </p:spPr>
      </p:sp>
      <p:sp>
        <p:nvSpPr>
          <p:cNvPr name="Freeform 6" id="6"/>
          <p:cNvSpPr/>
          <p:nvPr/>
        </p:nvSpPr>
        <p:spPr>
          <a:xfrm flipH="true" flipV="false" rot="-1962805">
            <a:off x="-254315" y="-535401"/>
            <a:ext cx="4889190" cy="3446879"/>
          </a:xfrm>
          <a:custGeom>
            <a:avLst/>
            <a:gdLst/>
            <a:ahLst/>
            <a:cxnLst/>
            <a:rect r="r" b="b" t="t" l="l"/>
            <a:pathLst>
              <a:path h="3446879" w="4889190">
                <a:moveTo>
                  <a:pt x="4889190" y="0"/>
                </a:moveTo>
                <a:lnTo>
                  <a:pt x="0" y="0"/>
                </a:lnTo>
                <a:lnTo>
                  <a:pt x="0" y="3446879"/>
                </a:lnTo>
                <a:lnTo>
                  <a:pt x="4889190" y="3446879"/>
                </a:lnTo>
                <a:lnTo>
                  <a:pt x="4889190" y="0"/>
                </a:lnTo>
                <a:close/>
              </a:path>
            </a:pathLst>
          </a:custGeom>
          <a:blipFill>
            <a:blip r:embed="rId3"/>
            <a:stretch>
              <a:fillRect l="0" t="0" r="0" b="0"/>
            </a:stretch>
          </a:blipFill>
        </p:spPr>
      </p:sp>
      <p:sp>
        <p:nvSpPr>
          <p:cNvPr name="Freeform 7" id="7"/>
          <p:cNvSpPr/>
          <p:nvPr/>
        </p:nvSpPr>
        <p:spPr>
          <a:xfrm flipH="false" flipV="false" rot="0">
            <a:off x="-1202125" y="7368080"/>
            <a:ext cx="3917553" cy="3780439"/>
          </a:xfrm>
          <a:custGeom>
            <a:avLst/>
            <a:gdLst/>
            <a:ahLst/>
            <a:cxnLst/>
            <a:rect r="r" b="b" t="t" l="l"/>
            <a:pathLst>
              <a:path h="3780439" w="3917553">
                <a:moveTo>
                  <a:pt x="0" y="0"/>
                </a:moveTo>
                <a:lnTo>
                  <a:pt x="3917554" y="0"/>
                </a:lnTo>
                <a:lnTo>
                  <a:pt x="3917554" y="3780440"/>
                </a:lnTo>
                <a:lnTo>
                  <a:pt x="0" y="3780440"/>
                </a:lnTo>
                <a:lnTo>
                  <a:pt x="0" y="0"/>
                </a:lnTo>
                <a:close/>
              </a:path>
            </a:pathLst>
          </a:custGeom>
          <a:blipFill>
            <a:blip r:embed="rId2"/>
            <a:stretch>
              <a:fillRect l="0" t="0" r="0" b="0"/>
            </a:stretch>
          </a:blipFill>
        </p:spPr>
      </p:sp>
      <p:sp>
        <p:nvSpPr>
          <p:cNvPr name="Freeform 8" id="8"/>
          <p:cNvSpPr/>
          <p:nvPr/>
        </p:nvSpPr>
        <p:spPr>
          <a:xfrm flipH="false" flipV="false" rot="2304156">
            <a:off x="-1010213" y="7155784"/>
            <a:ext cx="2446803" cy="1926857"/>
          </a:xfrm>
          <a:custGeom>
            <a:avLst/>
            <a:gdLst/>
            <a:ahLst/>
            <a:cxnLst/>
            <a:rect r="r" b="b" t="t" l="l"/>
            <a:pathLst>
              <a:path h="1926857" w="2446803">
                <a:moveTo>
                  <a:pt x="0" y="0"/>
                </a:moveTo>
                <a:lnTo>
                  <a:pt x="2446803" y="0"/>
                </a:lnTo>
                <a:lnTo>
                  <a:pt x="2446803" y="1926857"/>
                </a:lnTo>
                <a:lnTo>
                  <a:pt x="0" y="1926857"/>
                </a:lnTo>
                <a:lnTo>
                  <a:pt x="0" y="0"/>
                </a:lnTo>
                <a:close/>
              </a:path>
            </a:pathLst>
          </a:custGeom>
          <a:blipFill>
            <a:blip r:embed="rId4"/>
            <a:stretch>
              <a:fillRect l="0" t="0" r="0" b="0"/>
            </a:stretch>
          </a:blipFill>
        </p:spPr>
      </p:sp>
      <p:sp>
        <p:nvSpPr>
          <p:cNvPr name="TextBox 9" id="9"/>
          <p:cNvSpPr txBox="true"/>
          <p:nvPr/>
        </p:nvSpPr>
        <p:spPr>
          <a:xfrm rot="0">
            <a:off x="1770392" y="3533374"/>
            <a:ext cx="9625324" cy="5067935"/>
          </a:xfrm>
          <a:prstGeom prst="rect">
            <a:avLst/>
          </a:prstGeom>
        </p:spPr>
        <p:txBody>
          <a:bodyPr anchor="t" rtlCol="false" tIns="0" lIns="0" bIns="0" rIns="0">
            <a:spAutoFit/>
          </a:bodyPr>
          <a:lstStyle/>
          <a:p>
            <a:pPr algn="l">
              <a:lnSpc>
                <a:spcPts val="3640"/>
              </a:lnSpc>
              <a:spcBef>
                <a:spcPct val="0"/>
              </a:spcBef>
            </a:pPr>
            <a:r>
              <a:rPr lang="en-US" b="true" sz="2600">
                <a:solidFill>
                  <a:srgbClr val="FFFFFF"/>
                </a:solidFill>
                <a:latin typeface="Gill Sans Medium"/>
                <a:ea typeface="Gill Sans Medium"/>
                <a:cs typeface="Gill Sans Medium"/>
                <a:sym typeface="Gill Sans Medium"/>
              </a:rPr>
              <a:t>Opti</a:t>
            </a:r>
            <a:r>
              <a:rPr lang="en-US" b="true" sz="2600">
                <a:solidFill>
                  <a:srgbClr val="FFFFFF"/>
                </a:solidFill>
                <a:latin typeface="Gill Sans Medium"/>
                <a:ea typeface="Gill Sans Medium"/>
                <a:cs typeface="Gill Sans Medium"/>
                <a:sym typeface="Gill Sans Medium"/>
              </a:rPr>
              <a:t>mization is a key challenge in many fields. Some problems—like scheduling or path planning—are too complex for traditional methods. This led to the creation of nature-inspired algorithms that mimic smart behaviors found in nature to find good solutions.</a:t>
            </a:r>
          </a:p>
          <a:p>
            <a:pPr algn="l">
              <a:lnSpc>
                <a:spcPts val="3640"/>
              </a:lnSpc>
              <a:spcBef>
                <a:spcPct val="0"/>
              </a:spcBef>
            </a:pPr>
          </a:p>
          <a:p>
            <a:pPr algn="l">
              <a:lnSpc>
                <a:spcPts val="3640"/>
              </a:lnSpc>
              <a:spcBef>
                <a:spcPct val="0"/>
              </a:spcBef>
            </a:pPr>
            <a:r>
              <a:rPr lang="en-US" b="true" sz="2600">
                <a:solidFill>
                  <a:srgbClr val="FFFFFF"/>
                </a:solidFill>
                <a:latin typeface="Gill Sans Medium"/>
                <a:ea typeface="Gill Sans Medium"/>
                <a:cs typeface="Gill Sans Medium"/>
                <a:sym typeface="Gill Sans Medium"/>
              </a:rPr>
              <a:t> The Butterfly Optimization Algorithm (BOA) is a recent metaheuristic inspired by how butterflies use fragrant pheromones to communicate and locate resources. BOA models this behavior to perform efficient global search and local exploration, making it useful for a wide range of real-world optimization tasks.</a:t>
            </a:r>
          </a:p>
          <a:p>
            <a:pPr algn="l">
              <a:lnSpc>
                <a:spcPts val="3640"/>
              </a:lnSpc>
              <a:spcBef>
                <a:spcPct val="0"/>
              </a:spcBef>
            </a:pPr>
          </a:p>
        </p:txBody>
      </p:sp>
      <p:sp>
        <p:nvSpPr>
          <p:cNvPr name="Freeform 10" id="10"/>
          <p:cNvSpPr/>
          <p:nvPr/>
        </p:nvSpPr>
        <p:spPr>
          <a:xfrm flipH="false" flipV="false" rot="-2242457">
            <a:off x="15163535" y="-349770"/>
            <a:ext cx="3594357" cy="3477541"/>
          </a:xfrm>
          <a:custGeom>
            <a:avLst/>
            <a:gdLst/>
            <a:ahLst/>
            <a:cxnLst/>
            <a:rect r="r" b="b" t="t" l="l"/>
            <a:pathLst>
              <a:path h="3477541" w="3594357">
                <a:moveTo>
                  <a:pt x="0" y="0"/>
                </a:moveTo>
                <a:lnTo>
                  <a:pt x="3594357" y="0"/>
                </a:lnTo>
                <a:lnTo>
                  <a:pt x="3594357" y="3477541"/>
                </a:lnTo>
                <a:lnTo>
                  <a:pt x="0" y="3477541"/>
                </a:lnTo>
                <a:lnTo>
                  <a:pt x="0" y="0"/>
                </a:lnTo>
                <a:close/>
              </a:path>
            </a:pathLst>
          </a:custGeom>
          <a:blipFill>
            <a:blip r:embed="rId5"/>
            <a:stretch>
              <a:fillRect l="0" t="0" r="0" b="0"/>
            </a:stretch>
          </a:blipFill>
        </p:spPr>
      </p:sp>
      <p:sp>
        <p:nvSpPr>
          <p:cNvPr name="Freeform 11" id="11"/>
          <p:cNvSpPr/>
          <p:nvPr/>
        </p:nvSpPr>
        <p:spPr>
          <a:xfrm flipH="false" flipV="false" rot="0">
            <a:off x="13713207" y="7893541"/>
            <a:ext cx="3048262" cy="2941573"/>
          </a:xfrm>
          <a:custGeom>
            <a:avLst/>
            <a:gdLst/>
            <a:ahLst/>
            <a:cxnLst/>
            <a:rect r="r" b="b" t="t" l="l"/>
            <a:pathLst>
              <a:path h="2941573" w="3048262">
                <a:moveTo>
                  <a:pt x="0" y="0"/>
                </a:moveTo>
                <a:lnTo>
                  <a:pt x="3048262" y="0"/>
                </a:lnTo>
                <a:lnTo>
                  <a:pt x="3048262" y="2941572"/>
                </a:lnTo>
                <a:lnTo>
                  <a:pt x="0" y="2941572"/>
                </a:lnTo>
                <a:lnTo>
                  <a:pt x="0" y="0"/>
                </a:lnTo>
                <a:close/>
              </a:path>
            </a:pathLst>
          </a:custGeom>
          <a:blipFill>
            <a:blip r:embed="rId2"/>
            <a:stretch>
              <a:fillRect l="0" t="0" r="0" b="0"/>
            </a:stretch>
          </a:blipFill>
        </p:spPr>
      </p:sp>
      <p:sp>
        <p:nvSpPr>
          <p:cNvPr name="Freeform 12" id="12"/>
          <p:cNvSpPr/>
          <p:nvPr/>
        </p:nvSpPr>
        <p:spPr>
          <a:xfrm flipH="false" flipV="false" rot="0">
            <a:off x="15933362" y="4872539"/>
            <a:ext cx="3122482" cy="3021001"/>
          </a:xfrm>
          <a:custGeom>
            <a:avLst/>
            <a:gdLst/>
            <a:ahLst/>
            <a:cxnLst/>
            <a:rect r="r" b="b" t="t" l="l"/>
            <a:pathLst>
              <a:path h="3021001" w="3122482">
                <a:moveTo>
                  <a:pt x="0" y="0"/>
                </a:moveTo>
                <a:lnTo>
                  <a:pt x="3122482" y="0"/>
                </a:lnTo>
                <a:lnTo>
                  <a:pt x="3122482" y="3021002"/>
                </a:lnTo>
                <a:lnTo>
                  <a:pt x="0" y="3021002"/>
                </a:lnTo>
                <a:lnTo>
                  <a:pt x="0" y="0"/>
                </a:lnTo>
                <a:close/>
              </a:path>
            </a:pathLst>
          </a:custGeom>
          <a:blipFill>
            <a:blip r:embed="rId5"/>
            <a:stretch>
              <a:fillRect l="0" t="0" r="0" b="0"/>
            </a:stretch>
          </a:blipFill>
        </p:spPr>
      </p:sp>
      <p:sp>
        <p:nvSpPr>
          <p:cNvPr name="Freeform 13" id="13"/>
          <p:cNvSpPr/>
          <p:nvPr/>
        </p:nvSpPr>
        <p:spPr>
          <a:xfrm flipH="false" flipV="false" rot="0">
            <a:off x="16226186" y="4872539"/>
            <a:ext cx="2502720" cy="2299374"/>
          </a:xfrm>
          <a:custGeom>
            <a:avLst/>
            <a:gdLst/>
            <a:ahLst/>
            <a:cxnLst/>
            <a:rect r="r" b="b" t="t" l="l"/>
            <a:pathLst>
              <a:path h="2299374" w="2502720">
                <a:moveTo>
                  <a:pt x="0" y="0"/>
                </a:moveTo>
                <a:lnTo>
                  <a:pt x="2502720" y="0"/>
                </a:lnTo>
                <a:lnTo>
                  <a:pt x="2502720" y="2299374"/>
                </a:lnTo>
                <a:lnTo>
                  <a:pt x="0" y="2299374"/>
                </a:lnTo>
                <a:lnTo>
                  <a:pt x="0" y="0"/>
                </a:lnTo>
                <a:close/>
              </a:path>
            </a:pathLst>
          </a:custGeom>
          <a:blipFill>
            <a:blip r:embed="rId6">
              <a:alphaModFix amt="57000"/>
            </a:blip>
            <a:stretch>
              <a:fillRect l="0" t="0" r="0" b="0"/>
            </a:stretch>
          </a:blipFill>
        </p:spPr>
      </p:sp>
      <p:sp>
        <p:nvSpPr>
          <p:cNvPr name="Freeform 14" id="14"/>
          <p:cNvSpPr/>
          <p:nvPr/>
        </p:nvSpPr>
        <p:spPr>
          <a:xfrm flipH="false" flipV="false" rot="0">
            <a:off x="15837707" y="6566183"/>
            <a:ext cx="3339225" cy="3339225"/>
          </a:xfrm>
          <a:custGeom>
            <a:avLst/>
            <a:gdLst/>
            <a:ahLst/>
            <a:cxnLst/>
            <a:rect r="r" b="b" t="t" l="l"/>
            <a:pathLst>
              <a:path h="3339225" w="3339225">
                <a:moveTo>
                  <a:pt x="0" y="0"/>
                </a:moveTo>
                <a:lnTo>
                  <a:pt x="3339225" y="0"/>
                </a:lnTo>
                <a:lnTo>
                  <a:pt x="3339225" y="3339225"/>
                </a:lnTo>
                <a:lnTo>
                  <a:pt x="0" y="33392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15" id="15"/>
          <p:cNvGrpSpPr/>
          <p:nvPr/>
        </p:nvGrpSpPr>
        <p:grpSpPr>
          <a:xfrm rot="0">
            <a:off x="11395716" y="2017137"/>
            <a:ext cx="5318833" cy="5981677"/>
            <a:chOff x="0" y="0"/>
            <a:chExt cx="932721" cy="1048959"/>
          </a:xfrm>
        </p:grpSpPr>
        <p:sp>
          <p:nvSpPr>
            <p:cNvPr name="Freeform 16" id="16"/>
            <p:cNvSpPr/>
            <p:nvPr/>
          </p:nvSpPr>
          <p:spPr>
            <a:xfrm flipH="false" flipV="false" rot="0">
              <a:off x="0" y="0"/>
              <a:ext cx="932721" cy="1048959"/>
            </a:xfrm>
            <a:custGeom>
              <a:avLst/>
              <a:gdLst/>
              <a:ahLst/>
              <a:cxnLst/>
              <a:rect r="r" b="b" t="t" l="l"/>
              <a:pathLst>
                <a:path h="1048959" w="932721">
                  <a:moveTo>
                    <a:pt x="466361" y="0"/>
                  </a:moveTo>
                  <a:lnTo>
                    <a:pt x="932721" y="400666"/>
                  </a:lnTo>
                  <a:lnTo>
                    <a:pt x="754588" y="1048959"/>
                  </a:lnTo>
                  <a:lnTo>
                    <a:pt x="178134" y="1048959"/>
                  </a:lnTo>
                  <a:lnTo>
                    <a:pt x="0" y="400666"/>
                  </a:lnTo>
                  <a:lnTo>
                    <a:pt x="466361" y="0"/>
                  </a:lnTo>
                  <a:close/>
                </a:path>
              </a:pathLst>
            </a:custGeom>
            <a:blipFill>
              <a:blip r:embed="rId9"/>
              <a:stretch>
                <a:fillRect l="0" t="-6737" r="0" b="-26641"/>
              </a:stretch>
            </a:blipFill>
            <a:ln w="38100" cap="sq">
              <a:solidFill>
                <a:srgbClr val="C4ABF2"/>
              </a:solidFill>
              <a:prstDash val="solid"/>
              <a:miter/>
            </a:ln>
          </p:spPr>
        </p:sp>
      </p:grpSp>
      <p:sp>
        <p:nvSpPr>
          <p:cNvPr name="Freeform 17" id="17"/>
          <p:cNvSpPr/>
          <p:nvPr/>
        </p:nvSpPr>
        <p:spPr>
          <a:xfrm flipH="false" flipV="false" rot="-1061263">
            <a:off x="16840191" y="6793649"/>
            <a:ext cx="1308824" cy="1030699"/>
          </a:xfrm>
          <a:custGeom>
            <a:avLst/>
            <a:gdLst/>
            <a:ahLst/>
            <a:cxnLst/>
            <a:rect r="r" b="b" t="t" l="l"/>
            <a:pathLst>
              <a:path h="1030699" w="1308824">
                <a:moveTo>
                  <a:pt x="0" y="0"/>
                </a:moveTo>
                <a:lnTo>
                  <a:pt x="1308823" y="0"/>
                </a:lnTo>
                <a:lnTo>
                  <a:pt x="1308823" y="1030698"/>
                </a:lnTo>
                <a:lnTo>
                  <a:pt x="0" y="1030698"/>
                </a:lnTo>
                <a:lnTo>
                  <a:pt x="0" y="0"/>
                </a:lnTo>
                <a:close/>
              </a:path>
            </a:pathLst>
          </a:custGeom>
          <a:blipFill>
            <a:blip r:embed="rId4"/>
            <a:stretch>
              <a:fillRect l="0" t="0" r="0" b="0"/>
            </a:stretch>
          </a:blipFill>
        </p:spPr>
      </p:sp>
      <p:sp>
        <p:nvSpPr>
          <p:cNvPr name="Freeform 18" id="18"/>
          <p:cNvSpPr/>
          <p:nvPr/>
        </p:nvSpPr>
        <p:spPr>
          <a:xfrm flipH="false" flipV="false" rot="-2242457">
            <a:off x="16393389" y="7956857"/>
            <a:ext cx="2909499" cy="2814940"/>
          </a:xfrm>
          <a:custGeom>
            <a:avLst/>
            <a:gdLst/>
            <a:ahLst/>
            <a:cxnLst/>
            <a:rect r="r" b="b" t="t" l="l"/>
            <a:pathLst>
              <a:path h="2814940" w="2909499">
                <a:moveTo>
                  <a:pt x="0" y="0"/>
                </a:moveTo>
                <a:lnTo>
                  <a:pt x="2909499" y="0"/>
                </a:lnTo>
                <a:lnTo>
                  <a:pt x="2909499" y="2814940"/>
                </a:lnTo>
                <a:lnTo>
                  <a:pt x="0" y="2814940"/>
                </a:lnTo>
                <a:lnTo>
                  <a:pt x="0" y="0"/>
                </a:lnTo>
                <a:close/>
              </a:path>
            </a:pathLst>
          </a:custGeom>
          <a:blipFill>
            <a:blip r:embed="rId5"/>
            <a:stretch>
              <a:fillRect l="0" t="0" r="0" b="0"/>
            </a:stretch>
          </a:blipFill>
        </p:spPr>
      </p:sp>
      <p:sp>
        <p:nvSpPr>
          <p:cNvPr name="Freeform 19" id="19"/>
          <p:cNvSpPr/>
          <p:nvPr/>
        </p:nvSpPr>
        <p:spPr>
          <a:xfrm flipH="false" flipV="false" rot="0">
            <a:off x="15035931" y="7599197"/>
            <a:ext cx="2716664" cy="2474383"/>
          </a:xfrm>
          <a:custGeom>
            <a:avLst/>
            <a:gdLst/>
            <a:ahLst/>
            <a:cxnLst/>
            <a:rect r="r" b="b" t="t" l="l"/>
            <a:pathLst>
              <a:path h="2474383" w="2716664">
                <a:moveTo>
                  <a:pt x="0" y="0"/>
                </a:moveTo>
                <a:lnTo>
                  <a:pt x="2716663" y="0"/>
                </a:lnTo>
                <a:lnTo>
                  <a:pt x="2716663" y="2474383"/>
                </a:lnTo>
                <a:lnTo>
                  <a:pt x="0" y="2474383"/>
                </a:lnTo>
                <a:lnTo>
                  <a:pt x="0" y="0"/>
                </a:lnTo>
                <a:close/>
              </a:path>
            </a:pathLst>
          </a:custGeom>
          <a:blipFill>
            <a:blip r:embed="rId10"/>
            <a:stretch>
              <a:fillRect l="0" t="-2288" r="0" b="-2288"/>
            </a:stretch>
          </a:blipFill>
        </p:spPr>
      </p:sp>
      <p:sp>
        <p:nvSpPr>
          <p:cNvPr name="TextBox 20" id="20"/>
          <p:cNvSpPr txBox="true"/>
          <p:nvPr/>
        </p:nvSpPr>
        <p:spPr>
          <a:xfrm rot="0">
            <a:off x="1770392" y="2245737"/>
            <a:ext cx="6202889" cy="1201361"/>
          </a:xfrm>
          <a:prstGeom prst="rect">
            <a:avLst/>
          </a:prstGeom>
        </p:spPr>
        <p:txBody>
          <a:bodyPr anchor="t" rtlCol="false" tIns="0" lIns="0" bIns="0" rIns="0">
            <a:spAutoFit/>
          </a:bodyPr>
          <a:lstStyle/>
          <a:p>
            <a:pPr algn="l">
              <a:lnSpc>
                <a:spcPts val="9031"/>
              </a:lnSpc>
            </a:pPr>
            <a:r>
              <a:rPr lang="en-US" sz="9408">
                <a:solidFill>
                  <a:srgbClr val="FFFFFF"/>
                </a:solidFill>
                <a:latin typeface="Margin"/>
                <a:ea typeface="Margin"/>
                <a:cs typeface="Margin"/>
                <a:sym typeface="Margin"/>
              </a:rPr>
              <a:t>Introduction</a:t>
            </a:r>
          </a:p>
        </p:txBody>
      </p:sp>
    </p:spTree>
  </p:cSld>
  <p:clrMapOvr>
    <a:masterClrMapping/>
  </p:clrMapOvr>
  <p:transition spd="slow">
    <p:push dir="l"/>
  </p:transition>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614B9D"/>
        </a:solidFill>
      </p:bgPr>
    </p:bg>
    <p:spTree>
      <p:nvGrpSpPr>
        <p:cNvPr id="1" name=""/>
        <p:cNvGrpSpPr/>
        <p:nvPr/>
      </p:nvGrpSpPr>
      <p:grpSpPr>
        <a:xfrm>
          <a:off x="0" y="0"/>
          <a:ext cx="0" cy="0"/>
          <a:chOff x="0" y="0"/>
          <a:chExt cx="0" cy="0"/>
        </a:xfrm>
      </p:grpSpPr>
      <p:grpSp>
        <p:nvGrpSpPr>
          <p:cNvPr name="Group 2" id="2"/>
          <p:cNvGrpSpPr/>
          <p:nvPr/>
        </p:nvGrpSpPr>
        <p:grpSpPr>
          <a:xfrm rot="0">
            <a:off x="756652" y="1028700"/>
            <a:ext cx="16774696" cy="8229600"/>
            <a:chOff x="0" y="0"/>
            <a:chExt cx="4418027" cy="2167467"/>
          </a:xfrm>
        </p:grpSpPr>
        <p:sp>
          <p:nvSpPr>
            <p:cNvPr name="Freeform 3" id="3"/>
            <p:cNvSpPr/>
            <p:nvPr/>
          </p:nvSpPr>
          <p:spPr>
            <a:xfrm flipH="false" flipV="false" rot="0">
              <a:off x="0" y="0"/>
              <a:ext cx="4418027" cy="2167467"/>
            </a:xfrm>
            <a:custGeom>
              <a:avLst/>
              <a:gdLst/>
              <a:ahLst/>
              <a:cxnLst/>
              <a:rect r="r" b="b" t="t" l="l"/>
              <a:pathLst>
                <a:path h="2167467" w="4418027">
                  <a:moveTo>
                    <a:pt x="4418027" y="0"/>
                  </a:moveTo>
                  <a:lnTo>
                    <a:pt x="0" y="0"/>
                  </a:lnTo>
                  <a:lnTo>
                    <a:pt x="101600" y="1083733"/>
                  </a:lnTo>
                  <a:lnTo>
                    <a:pt x="0" y="2167467"/>
                  </a:lnTo>
                  <a:lnTo>
                    <a:pt x="4418027" y="2167467"/>
                  </a:lnTo>
                  <a:lnTo>
                    <a:pt x="4316427" y="1083733"/>
                  </a:lnTo>
                  <a:lnTo>
                    <a:pt x="4418027" y="0"/>
                  </a:lnTo>
                  <a:close/>
                </a:path>
              </a:pathLst>
            </a:custGeom>
            <a:solidFill>
              <a:srgbClr val="2E005E">
                <a:alpha val="65882"/>
              </a:srgbClr>
            </a:solidFill>
            <a:ln w="85725" cap="sq">
              <a:solidFill>
                <a:srgbClr val="C4ABF2">
                  <a:alpha val="65882"/>
                </a:srgbClr>
              </a:solidFill>
              <a:prstDash val="solid"/>
              <a:miter/>
            </a:ln>
          </p:spPr>
        </p:sp>
        <p:sp>
          <p:nvSpPr>
            <p:cNvPr name="TextBox 4" id="4"/>
            <p:cNvSpPr txBox="true"/>
            <p:nvPr/>
          </p:nvSpPr>
          <p:spPr>
            <a:xfrm>
              <a:off x="88900" y="-38100"/>
              <a:ext cx="4240227" cy="2205567"/>
            </a:xfrm>
            <a:prstGeom prst="rect">
              <a:avLst/>
            </a:prstGeom>
          </p:spPr>
          <p:txBody>
            <a:bodyPr anchor="ctr" rtlCol="false" tIns="50800" lIns="50800" bIns="50800" rIns="50800"/>
            <a:lstStyle/>
            <a:p>
              <a:pPr algn="ctr">
                <a:lnSpc>
                  <a:spcPts val="2659"/>
                </a:lnSpc>
              </a:pPr>
            </a:p>
            <a:p>
              <a:pPr algn="ctr">
                <a:lnSpc>
                  <a:spcPts val="2659"/>
                </a:lnSpc>
                <a:spcBef>
                  <a:spcPct val="0"/>
                </a:spcBef>
              </a:pPr>
              <a:r>
                <a:rPr lang="en-US" sz="1899">
                  <a:solidFill>
                    <a:srgbClr val="000000">
                      <a:alpha val="65882"/>
                    </a:srgbClr>
                  </a:solidFill>
                  <a:latin typeface="Canva Sans"/>
                  <a:ea typeface="Canva Sans"/>
                  <a:cs typeface="Canva Sans"/>
                  <a:sym typeface="Canva Sans"/>
                </a:rPr>
                <a:t>t</a:t>
              </a:r>
            </a:p>
          </p:txBody>
        </p:sp>
      </p:grpSp>
      <p:sp>
        <p:nvSpPr>
          <p:cNvPr name="Freeform 5" id="5"/>
          <p:cNvSpPr/>
          <p:nvPr/>
        </p:nvSpPr>
        <p:spPr>
          <a:xfrm flipH="false" flipV="false" rot="2700000">
            <a:off x="-1343889" y="849713"/>
            <a:ext cx="3233417" cy="3120248"/>
          </a:xfrm>
          <a:custGeom>
            <a:avLst/>
            <a:gdLst/>
            <a:ahLst/>
            <a:cxnLst/>
            <a:rect r="r" b="b" t="t" l="l"/>
            <a:pathLst>
              <a:path h="3120248" w="3233417">
                <a:moveTo>
                  <a:pt x="0" y="0"/>
                </a:moveTo>
                <a:lnTo>
                  <a:pt x="3233417" y="0"/>
                </a:lnTo>
                <a:lnTo>
                  <a:pt x="3233417" y="3120247"/>
                </a:lnTo>
                <a:lnTo>
                  <a:pt x="0" y="3120247"/>
                </a:lnTo>
                <a:lnTo>
                  <a:pt x="0" y="0"/>
                </a:lnTo>
                <a:close/>
              </a:path>
            </a:pathLst>
          </a:custGeom>
          <a:blipFill>
            <a:blip r:embed="rId2"/>
            <a:stretch>
              <a:fillRect l="0" t="0" r="0" b="0"/>
            </a:stretch>
          </a:blipFill>
        </p:spPr>
      </p:sp>
      <p:sp>
        <p:nvSpPr>
          <p:cNvPr name="Freeform 6" id="6"/>
          <p:cNvSpPr/>
          <p:nvPr/>
        </p:nvSpPr>
        <p:spPr>
          <a:xfrm flipH="true" flipV="false" rot="-1962805">
            <a:off x="-249870" y="-504807"/>
            <a:ext cx="4040522" cy="2848568"/>
          </a:xfrm>
          <a:custGeom>
            <a:avLst/>
            <a:gdLst/>
            <a:ahLst/>
            <a:cxnLst/>
            <a:rect r="r" b="b" t="t" l="l"/>
            <a:pathLst>
              <a:path h="2848568" w="4040522">
                <a:moveTo>
                  <a:pt x="4040523" y="0"/>
                </a:moveTo>
                <a:lnTo>
                  <a:pt x="0" y="0"/>
                </a:lnTo>
                <a:lnTo>
                  <a:pt x="0" y="2848569"/>
                </a:lnTo>
                <a:lnTo>
                  <a:pt x="4040523" y="2848569"/>
                </a:lnTo>
                <a:lnTo>
                  <a:pt x="4040523" y="0"/>
                </a:lnTo>
                <a:close/>
              </a:path>
            </a:pathLst>
          </a:custGeom>
          <a:blipFill>
            <a:blip r:embed="rId3"/>
            <a:stretch>
              <a:fillRect l="0" t="0" r="0" b="0"/>
            </a:stretch>
          </a:blipFill>
        </p:spPr>
      </p:sp>
      <p:sp>
        <p:nvSpPr>
          <p:cNvPr name="Freeform 7" id="7"/>
          <p:cNvSpPr/>
          <p:nvPr/>
        </p:nvSpPr>
        <p:spPr>
          <a:xfrm flipH="false" flipV="false" rot="0">
            <a:off x="-1202125" y="7368080"/>
            <a:ext cx="3917553" cy="3780439"/>
          </a:xfrm>
          <a:custGeom>
            <a:avLst/>
            <a:gdLst/>
            <a:ahLst/>
            <a:cxnLst/>
            <a:rect r="r" b="b" t="t" l="l"/>
            <a:pathLst>
              <a:path h="3780439" w="3917553">
                <a:moveTo>
                  <a:pt x="0" y="0"/>
                </a:moveTo>
                <a:lnTo>
                  <a:pt x="3917554" y="0"/>
                </a:lnTo>
                <a:lnTo>
                  <a:pt x="3917554" y="3780440"/>
                </a:lnTo>
                <a:lnTo>
                  <a:pt x="0" y="3780440"/>
                </a:lnTo>
                <a:lnTo>
                  <a:pt x="0" y="0"/>
                </a:lnTo>
                <a:close/>
              </a:path>
            </a:pathLst>
          </a:custGeom>
          <a:blipFill>
            <a:blip r:embed="rId2"/>
            <a:stretch>
              <a:fillRect l="0" t="0" r="0" b="0"/>
            </a:stretch>
          </a:blipFill>
        </p:spPr>
      </p:sp>
      <p:sp>
        <p:nvSpPr>
          <p:cNvPr name="Freeform 8" id="8"/>
          <p:cNvSpPr/>
          <p:nvPr/>
        </p:nvSpPr>
        <p:spPr>
          <a:xfrm flipH="false" flipV="false" rot="2304156">
            <a:off x="-986709" y="7088296"/>
            <a:ext cx="2619087" cy="2062531"/>
          </a:xfrm>
          <a:custGeom>
            <a:avLst/>
            <a:gdLst/>
            <a:ahLst/>
            <a:cxnLst/>
            <a:rect r="r" b="b" t="t" l="l"/>
            <a:pathLst>
              <a:path h="2062531" w="2619087">
                <a:moveTo>
                  <a:pt x="0" y="0"/>
                </a:moveTo>
                <a:lnTo>
                  <a:pt x="2619087" y="0"/>
                </a:lnTo>
                <a:lnTo>
                  <a:pt x="2619087" y="2062531"/>
                </a:lnTo>
                <a:lnTo>
                  <a:pt x="0" y="2062531"/>
                </a:lnTo>
                <a:lnTo>
                  <a:pt x="0" y="0"/>
                </a:lnTo>
                <a:close/>
              </a:path>
            </a:pathLst>
          </a:custGeom>
          <a:blipFill>
            <a:blip r:embed="rId4"/>
            <a:stretch>
              <a:fillRect l="0" t="0" r="0" b="0"/>
            </a:stretch>
          </a:blipFill>
        </p:spPr>
      </p:sp>
      <p:grpSp>
        <p:nvGrpSpPr>
          <p:cNvPr name="Group 9" id="9"/>
          <p:cNvGrpSpPr/>
          <p:nvPr/>
        </p:nvGrpSpPr>
        <p:grpSpPr>
          <a:xfrm rot="0">
            <a:off x="8430836" y="6224445"/>
            <a:ext cx="1058993" cy="910898"/>
            <a:chOff x="0" y="0"/>
            <a:chExt cx="1328651" cy="1142846"/>
          </a:xfrm>
        </p:grpSpPr>
        <p:sp>
          <p:nvSpPr>
            <p:cNvPr name="Freeform 10" id="10"/>
            <p:cNvSpPr/>
            <p:nvPr/>
          </p:nvSpPr>
          <p:spPr>
            <a:xfrm flipH="false" flipV="false" rot="0">
              <a:off x="0" y="0"/>
              <a:ext cx="1328651" cy="1142846"/>
            </a:xfrm>
            <a:custGeom>
              <a:avLst/>
              <a:gdLst/>
              <a:ahLst/>
              <a:cxnLst/>
              <a:rect r="r" b="b" t="t" l="l"/>
              <a:pathLst>
                <a:path h="1142846" w="1328651">
                  <a:moveTo>
                    <a:pt x="1328651" y="0"/>
                  </a:moveTo>
                  <a:lnTo>
                    <a:pt x="0" y="0"/>
                  </a:lnTo>
                  <a:lnTo>
                    <a:pt x="101600" y="571423"/>
                  </a:lnTo>
                  <a:lnTo>
                    <a:pt x="0" y="1142846"/>
                  </a:lnTo>
                  <a:lnTo>
                    <a:pt x="1328651" y="1142846"/>
                  </a:lnTo>
                  <a:lnTo>
                    <a:pt x="1227051" y="571423"/>
                  </a:lnTo>
                  <a:lnTo>
                    <a:pt x="1328651" y="0"/>
                  </a:lnTo>
                  <a:close/>
                </a:path>
              </a:pathLst>
            </a:custGeom>
            <a:solidFill>
              <a:srgbClr val="D4BFFA"/>
            </a:solidFill>
            <a:ln cap="sq">
              <a:noFill/>
              <a:prstDash val="solid"/>
              <a:miter/>
            </a:ln>
          </p:spPr>
        </p:sp>
        <p:sp>
          <p:nvSpPr>
            <p:cNvPr name="TextBox 11" id="11"/>
            <p:cNvSpPr txBox="true"/>
            <p:nvPr/>
          </p:nvSpPr>
          <p:spPr>
            <a:xfrm>
              <a:off x="88900" y="-200025"/>
              <a:ext cx="1150851" cy="1342871"/>
            </a:xfrm>
            <a:prstGeom prst="rect">
              <a:avLst/>
            </a:prstGeom>
          </p:spPr>
          <p:txBody>
            <a:bodyPr anchor="ctr" rtlCol="false" tIns="50800" lIns="50800" bIns="50800" rIns="50800"/>
            <a:lstStyle/>
            <a:p>
              <a:pPr algn="ctr">
                <a:lnSpc>
                  <a:spcPts val="7000"/>
                </a:lnSpc>
                <a:spcBef>
                  <a:spcPct val="0"/>
                </a:spcBef>
              </a:pPr>
            </a:p>
          </p:txBody>
        </p:sp>
      </p:grpSp>
      <p:grpSp>
        <p:nvGrpSpPr>
          <p:cNvPr name="Group 12" id="12"/>
          <p:cNvGrpSpPr/>
          <p:nvPr/>
        </p:nvGrpSpPr>
        <p:grpSpPr>
          <a:xfrm rot="0">
            <a:off x="1460186" y="3488925"/>
            <a:ext cx="1058993" cy="910898"/>
            <a:chOff x="0" y="0"/>
            <a:chExt cx="1328651" cy="1142846"/>
          </a:xfrm>
        </p:grpSpPr>
        <p:sp>
          <p:nvSpPr>
            <p:cNvPr name="Freeform 13" id="13"/>
            <p:cNvSpPr/>
            <p:nvPr/>
          </p:nvSpPr>
          <p:spPr>
            <a:xfrm flipH="false" flipV="false" rot="0">
              <a:off x="0" y="0"/>
              <a:ext cx="1328651" cy="1142846"/>
            </a:xfrm>
            <a:custGeom>
              <a:avLst/>
              <a:gdLst/>
              <a:ahLst/>
              <a:cxnLst/>
              <a:rect r="r" b="b" t="t" l="l"/>
              <a:pathLst>
                <a:path h="1142846" w="1328651">
                  <a:moveTo>
                    <a:pt x="1328651" y="0"/>
                  </a:moveTo>
                  <a:lnTo>
                    <a:pt x="0" y="0"/>
                  </a:lnTo>
                  <a:lnTo>
                    <a:pt x="101600" y="571423"/>
                  </a:lnTo>
                  <a:lnTo>
                    <a:pt x="0" y="1142846"/>
                  </a:lnTo>
                  <a:lnTo>
                    <a:pt x="1328651" y="1142846"/>
                  </a:lnTo>
                  <a:lnTo>
                    <a:pt x="1227051" y="571423"/>
                  </a:lnTo>
                  <a:lnTo>
                    <a:pt x="1328651" y="0"/>
                  </a:lnTo>
                  <a:close/>
                </a:path>
              </a:pathLst>
            </a:custGeom>
            <a:solidFill>
              <a:srgbClr val="D4BFFA"/>
            </a:solidFill>
            <a:ln cap="sq">
              <a:noFill/>
              <a:prstDash val="solid"/>
              <a:miter/>
            </a:ln>
          </p:spPr>
        </p:sp>
        <p:sp>
          <p:nvSpPr>
            <p:cNvPr name="TextBox 14" id="14"/>
            <p:cNvSpPr txBox="true"/>
            <p:nvPr/>
          </p:nvSpPr>
          <p:spPr>
            <a:xfrm>
              <a:off x="88900" y="-200025"/>
              <a:ext cx="1150851" cy="1342871"/>
            </a:xfrm>
            <a:prstGeom prst="rect">
              <a:avLst/>
            </a:prstGeom>
          </p:spPr>
          <p:txBody>
            <a:bodyPr anchor="ctr" rtlCol="false" tIns="50800" lIns="50800" bIns="50800" rIns="50800"/>
            <a:lstStyle/>
            <a:p>
              <a:pPr algn="ctr">
                <a:lnSpc>
                  <a:spcPts val="7000"/>
                </a:lnSpc>
                <a:spcBef>
                  <a:spcPct val="0"/>
                </a:spcBef>
              </a:pPr>
            </a:p>
          </p:txBody>
        </p:sp>
      </p:grpSp>
      <p:grpSp>
        <p:nvGrpSpPr>
          <p:cNvPr name="Group 15" id="15"/>
          <p:cNvGrpSpPr/>
          <p:nvPr/>
        </p:nvGrpSpPr>
        <p:grpSpPr>
          <a:xfrm rot="0">
            <a:off x="2715429" y="6224445"/>
            <a:ext cx="4988860" cy="2607014"/>
            <a:chOff x="0" y="0"/>
            <a:chExt cx="6737337" cy="3520711"/>
          </a:xfrm>
        </p:grpSpPr>
        <p:sp>
          <p:nvSpPr>
            <p:cNvPr name="Freeform 16" id="16"/>
            <p:cNvSpPr/>
            <p:nvPr/>
          </p:nvSpPr>
          <p:spPr>
            <a:xfrm flipH="false" flipV="false" rot="0">
              <a:off x="0" y="0"/>
              <a:ext cx="6737337" cy="3520711"/>
            </a:xfrm>
            <a:custGeom>
              <a:avLst/>
              <a:gdLst/>
              <a:ahLst/>
              <a:cxnLst/>
              <a:rect r="r" b="b" t="t" l="l"/>
              <a:pathLst>
                <a:path h="3520711" w="6737337">
                  <a:moveTo>
                    <a:pt x="6737337" y="3520711"/>
                  </a:moveTo>
                  <a:lnTo>
                    <a:pt x="0" y="3073100"/>
                  </a:lnTo>
                  <a:lnTo>
                    <a:pt x="0" y="0"/>
                  </a:lnTo>
                  <a:lnTo>
                    <a:pt x="6737337" y="447611"/>
                  </a:lnTo>
                  <a:close/>
                </a:path>
              </a:pathLst>
            </a:custGeom>
            <a:blipFill>
              <a:blip r:embed="rId5"/>
              <a:stretch>
                <a:fillRect l="-5747" t="0" r="-5747" b="-20015"/>
              </a:stretch>
            </a:blipFill>
          </p:spPr>
        </p:sp>
      </p:grpSp>
      <p:sp>
        <p:nvSpPr>
          <p:cNvPr name="Freeform 17" id="17"/>
          <p:cNvSpPr/>
          <p:nvPr/>
        </p:nvSpPr>
        <p:spPr>
          <a:xfrm flipH="false" flipV="false" rot="-2242457">
            <a:off x="15163535" y="-349770"/>
            <a:ext cx="3594357" cy="3477541"/>
          </a:xfrm>
          <a:custGeom>
            <a:avLst/>
            <a:gdLst/>
            <a:ahLst/>
            <a:cxnLst/>
            <a:rect r="r" b="b" t="t" l="l"/>
            <a:pathLst>
              <a:path h="3477541" w="3594357">
                <a:moveTo>
                  <a:pt x="0" y="0"/>
                </a:moveTo>
                <a:lnTo>
                  <a:pt x="3594357" y="0"/>
                </a:lnTo>
                <a:lnTo>
                  <a:pt x="3594357" y="3477541"/>
                </a:lnTo>
                <a:lnTo>
                  <a:pt x="0" y="3477541"/>
                </a:lnTo>
                <a:lnTo>
                  <a:pt x="0" y="0"/>
                </a:lnTo>
                <a:close/>
              </a:path>
            </a:pathLst>
          </a:custGeom>
          <a:blipFill>
            <a:blip r:embed="rId6"/>
            <a:stretch>
              <a:fillRect l="0" t="0" r="0" b="0"/>
            </a:stretch>
          </a:blipFill>
        </p:spPr>
      </p:sp>
      <p:grpSp>
        <p:nvGrpSpPr>
          <p:cNvPr name="Group 18" id="18"/>
          <p:cNvGrpSpPr/>
          <p:nvPr/>
        </p:nvGrpSpPr>
        <p:grpSpPr>
          <a:xfrm rot="0">
            <a:off x="10585941" y="2230136"/>
            <a:ext cx="5029247" cy="3994309"/>
            <a:chOff x="0" y="0"/>
            <a:chExt cx="6159500" cy="4891975"/>
          </a:xfrm>
        </p:grpSpPr>
        <p:sp>
          <p:nvSpPr>
            <p:cNvPr name="Freeform 19" id="19"/>
            <p:cNvSpPr/>
            <p:nvPr/>
          </p:nvSpPr>
          <p:spPr>
            <a:xfrm flipH="false" flipV="false" rot="0">
              <a:off x="0" y="0"/>
              <a:ext cx="6159500" cy="4891975"/>
            </a:xfrm>
            <a:custGeom>
              <a:avLst/>
              <a:gdLst/>
              <a:ahLst/>
              <a:cxnLst/>
              <a:rect r="r" b="b" t="t" l="l"/>
              <a:pathLst>
                <a:path h="4891975" w="6159500">
                  <a:moveTo>
                    <a:pt x="6159500" y="4891975"/>
                  </a:moveTo>
                  <a:lnTo>
                    <a:pt x="0" y="4270027"/>
                  </a:lnTo>
                  <a:lnTo>
                    <a:pt x="0" y="0"/>
                  </a:lnTo>
                  <a:lnTo>
                    <a:pt x="6159500" y="621948"/>
                  </a:lnTo>
                  <a:close/>
                </a:path>
              </a:pathLst>
            </a:custGeom>
            <a:blipFill>
              <a:blip r:embed="rId7"/>
              <a:stretch>
                <a:fillRect l="0" t="-55489" r="0" b="-12391"/>
              </a:stretch>
            </a:blipFill>
          </p:spPr>
        </p:sp>
      </p:grpSp>
      <p:sp>
        <p:nvSpPr>
          <p:cNvPr name="Freeform 20" id="20"/>
          <p:cNvSpPr/>
          <p:nvPr/>
        </p:nvSpPr>
        <p:spPr>
          <a:xfrm flipH="false" flipV="false" rot="0">
            <a:off x="14725087" y="8333620"/>
            <a:ext cx="2249040" cy="2170323"/>
          </a:xfrm>
          <a:custGeom>
            <a:avLst/>
            <a:gdLst/>
            <a:ahLst/>
            <a:cxnLst/>
            <a:rect r="r" b="b" t="t" l="l"/>
            <a:pathLst>
              <a:path h="2170323" w="2249040">
                <a:moveTo>
                  <a:pt x="0" y="0"/>
                </a:moveTo>
                <a:lnTo>
                  <a:pt x="2249040" y="0"/>
                </a:lnTo>
                <a:lnTo>
                  <a:pt x="2249040" y="2170323"/>
                </a:lnTo>
                <a:lnTo>
                  <a:pt x="0" y="2170323"/>
                </a:lnTo>
                <a:lnTo>
                  <a:pt x="0" y="0"/>
                </a:lnTo>
                <a:close/>
              </a:path>
            </a:pathLst>
          </a:custGeom>
          <a:blipFill>
            <a:blip r:embed="rId2"/>
            <a:stretch>
              <a:fillRect l="0" t="0" r="0" b="0"/>
            </a:stretch>
          </a:blipFill>
        </p:spPr>
      </p:sp>
      <p:sp>
        <p:nvSpPr>
          <p:cNvPr name="Freeform 21" id="21"/>
          <p:cNvSpPr/>
          <p:nvPr/>
        </p:nvSpPr>
        <p:spPr>
          <a:xfrm flipH="false" flipV="false" rot="0">
            <a:off x="16363140" y="6104693"/>
            <a:ext cx="2303800" cy="2228927"/>
          </a:xfrm>
          <a:custGeom>
            <a:avLst/>
            <a:gdLst/>
            <a:ahLst/>
            <a:cxnLst/>
            <a:rect r="r" b="b" t="t" l="l"/>
            <a:pathLst>
              <a:path h="2228927" w="2303800">
                <a:moveTo>
                  <a:pt x="0" y="0"/>
                </a:moveTo>
                <a:lnTo>
                  <a:pt x="2303800" y="0"/>
                </a:lnTo>
                <a:lnTo>
                  <a:pt x="2303800" y="2228927"/>
                </a:lnTo>
                <a:lnTo>
                  <a:pt x="0" y="2228927"/>
                </a:lnTo>
                <a:lnTo>
                  <a:pt x="0" y="0"/>
                </a:lnTo>
                <a:close/>
              </a:path>
            </a:pathLst>
          </a:custGeom>
          <a:blipFill>
            <a:blip r:embed="rId6"/>
            <a:stretch>
              <a:fillRect l="0" t="0" r="0" b="0"/>
            </a:stretch>
          </a:blipFill>
        </p:spPr>
      </p:sp>
      <p:sp>
        <p:nvSpPr>
          <p:cNvPr name="Freeform 22" id="22"/>
          <p:cNvSpPr/>
          <p:nvPr/>
        </p:nvSpPr>
        <p:spPr>
          <a:xfrm flipH="false" flipV="false" rot="0">
            <a:off x="16579189" y="6104693"/>
            <a:ext cx="1846533" cy="1696502"/>
          </a:xfrm>
          <a:custGeom>
            <a:avLst/>
            <a:gdLst/>
            <a:ahLst/>
            <a:cxnLst/>
            <a:rect r="r" b="b" t="t" l="l"/>
            <a:pathLst>
              <a:path h="1696502" w="1846533">
                <a:moveTo>
                  <a:pt x="0" y="0"/>
                </a:moveTo>
                <a:lnTo>
                  <a:pt x="1846533" y="0"/>
                </a:lnTo>
                <a:lnTo>
                  <a:pt x="1846533" y="1696502"/>
                </a:lnTo>
                <a:lnTo>
                  <a:pt x="0" y="1696502"/>
                </a:lnTo>
                <a:lnTo>
                  <a:pt x="0" y="0"/>
                </a:lnTo>
                <a:close/>
              </a:path>
            </a:pathLst>
          </a:custGeom>
          <a:blipFill>
            <a:blip r:embed="rId8">
              <a:alphaModFix amt="57000"/>
            </a:blip>
            <a:stretch>
              <a:fillRect l="0" t="0" r="0" b="0"/>
            </a:stretch>
          </a:blipFill>
        </p:spPr>
      </p:sp>
      <p:sp>
        <p:nvSpPr>
          <p:cNvPr name="Freeform 23" id="23"/>
          <p:cNvSpPr/>
          <p:nvPr/>
        </p:nvSpPr>
        <p:spPr>
          <a:xfrm flipH="false" flipV="false" rot="0">
            <a:off x="16292565" y="7354281"/>
            <a:ext cx="2463715" cy="2463715"/>
          </a:xfrm>
          <a:custGeom>
            <a:avLst/>
            <a:gdLst/>
            <a:ahLst/>
            <a:cxnLst/>
            <a:rect r="r" b="b" t="t" l="l"/>
            <a:pathLst>
              <a:path h="2463715" w="2463715">
                <a:moveTo>
                  <a:pt x="0" y="0"/>
                </a:moveTo>
                <a:lnTo>
                  <a:pt x="2463715" y="0"/>
                </a:lnTo>
                <a:lnTo>
                  <a:pt x="2463715" y="2463715"/>
                </a:lnTo>
                <a:lnTo>
                  <a:pt x="0" y="246371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4" id="24"/>
          <p:cNvSpPr/>
          <p:nvPr/>
        </p:nvSpPr>
        <p:spPr>
          <a:xfrm flipH="false" flipV="false" rot="-1061263">
            <a:off x="17032208" y="7522108"/>
            <a:ext cx="965664" cy="760460"/>
          </a:xfrm>
          <a:custGeom>
            <a:avLst/>
            <a:gdLst/>
            <a:ahLst/>
            <a:cxnLst/>
            <a:rect r="r" b="b" t="t" l="l"/>
            <a:pathLst>
              <a:path h="760460" w="965664">
                <a:moveTo>
                  <a:pt x="0" y="0"/>
                </a:moveTo>
                <a:lnTo>
                  <a:pt x="965664" y="0"/>
                </a:lnTo>
                <a:lnTo>
                  <a:pt x="965664" y="760460"/>
                </a:lnTo>
                <a:lnTo>
                  <a:pt x="0" y="760460"/>
                </a:lnTo>
                <a:lnTo>
                  <a:pt x="0" y="0"/>
                </a:lnTo>
                <a:close/>
              </a:path>
            </a:pathLst>
          </a:custGeom>
          <a:blipFill>
            <a:blip r:embed="rId4"/>
            <a:stretch>
              <a:fillRect l="0" t="0" r="0" b="0"/>
            </a:stretch>
          </a:blipFill>
        </p:spPr>
      </p:sp>
      <p:sp>
        <p:nvSpPr>
          <p:cNvPr name="Freeform 25" id="25"/>
          <p:cNvSpPr/>
          <p:nvPr/>
        </p:nvSpPr>
        <p:spPr>
          <a:xfrm flipH="false" flipV="false" rot="-2242457">
            <a:off x="16702554" y="8380335"/>
            <a:ext cx="2146659" cy="2076892"/>
          </a:xfrm>
          <a:custGeom>
            <a:avLst/>
            <a:gdLst/>
            <a:ahLst/>
            <a:cxnLst/>
            <a:rect r="r" b="b" t="t" l="l"/>
            <a:pathLst>
              <a:path h="2076892" w="2146659">
                <a:moveTo>
                  <a:pt x="0" y="0"/>
                </a:moveTo>
                <a:lnTo>
                  <a:pt x="2146658" y="0"/>
                </a:lnTo>
                <a:lnTo>
                  <a:pt x="2146658" y="2076893"/>
                </a:lnTo>
                <a:lnTo>
                  <a:pt x="0" y="2076893"/>
                </a:lnTo>
                <a:lnTo>
                  <a:pt x="0" y="0"/>
                </a:lnTo>
                <a:close/>
              </a:path>
            </a:pathLst>
          </a:custGeom>
          <a:blipFill>
            <a:blip r:embed="rId6"/>
            <a:stretch>
              <a:fillRect l="0" t="0" r="0" b="0"/>
            </a:stretch>
          </a:blipFill>
        </p:spPr>
      </p:sp>
      <p:sp>
        <p:nvSpPr>
          <p:cNvPr name="Freeform 26" id="26"/>
          <p:cNvSpPr/>
          <p:nvPr/>
        </p:nvSpPr>
        <p:spPr>
          <a:xfrm flipH="false" flipV="false" rot="0">
            <a:off x="15701006" y="8116450"/>
            <a:ext cx="2004383" cy="1825625"/>
          </a:xfrm>
          <a:custGeom>
            <a:avLst/>
            <a:gdLst/>
            <a:ahLst/>
            <a:cxnLst/>
            <a:rect r="r" b="b" t="t" l="l"/>
            <a:pathLst>
              <a:path h="1825625" w="2004383">
                <a:moveTo>
                  <a:pt x="0" y="0"/>
                </a:moveTo>
                <a:lnTo>
                  <a:pt x="2004383" y="0"/>
                </a:lnTo>
                <a:lnTo>
                  <a:pt x="2004383" y="1825626"/>
                </a:lnTo>
                <a:lnTo>
                  <a:pt x="0" y="1825626"/>
                </a:lnTo>
                <a:lnTo>
                  <a:pt x="0" y="0"/>
                </a:lnTo>
                <a:close/>
              </a:path>
            </a:pathLst>
          </a:custGeom>
          <a:blipFill>
            <a:blip r:embed="rId11"/>
            <a:stretch>
              <a:fillRect l="0" t="-2288" r="0" b="-2288"/>
            </a:stretch>
          </a:blipFill>
        </p:spPr>
      </p:sp>
      <p:sp>
        <p:nvSpPr>
          <p:cNvPr name="Freeform 27" id="27"/>
          <p:cNvSpPr/>
          <p:nvPr/>
        </p:nvSpPr>
        <p:spPr>
          <a:xfrm flipH="false" flipV="false" rot="0">
            <a:off x="8554957" y="6310672"/>
            <a:ext cx="810750" cy="738445"/>
          </a:xfrm>
          <a:custGeom>
            <a:avLst/>
            <a:gdLst/>
            <a:ahLst/>
            <a:cxnLst/>
            <a:rect r="r" b="b" t="t" l="l"/>
            <a:pathLst>
              <a:path h="738445" w="810750">
                <a:moveTo>
                  <a:pt x="0" y="0"/>
                </a:moveTo>
                <a:lnTo>
                  <a:pt x="810751" y="0"/>
                </a:lnTo>
                <a:lnTo>
                  <a:pt x="810751" y="738445"/>
                </a:lnTo>
                <a:lnTo>
                  <a:pt x="0" y="738445"/>
                </a:lnTo>
                <a:lnTo>
                  <a:pt x="0" y="0"/>
                </a:lnTo>
                <a:close/>
              </a:path>
            </a:pathLst>
          </a:custGeom>
          <a:blipFill>
            <a:blip r:embed="rId11"/>
            <a:stretch>
              <a:fillRect l="0" t="-2288" r="0" b="-2288"/>
            </a:stretch>
          </a:blipFill>
        </p:spPr>
      </p:sp>
      <p:sp>
        <p:nvSpPr>
          <p:cNvPr name="Freeform 28" id="28"/>
          <p:cNvSpPr/>
          <p:nvPr/>
        </p:nvSpPr>
        <p:spPr>
          <a:xfrm flipH="false" flipV="false" rot="0">
            <a:off x="1584308" y="3575151"/>
            <a:ext cx="810750" cy="738445"/>
          </a:xfrm>
          <a:custGeom>
            <a:avLst/>
            <a:gdLst/>
            <a:ahLst/>
            <a:cxnLst/>
            <a:rect r="r" b="b" t="t" l="l"/>
            <a:pathLst>
              <a:path h="738445" w="810750">
                <a:moveTo>
                  <a:pt x="0" y="0"/>
                </a:moveTo>
                <a:lnTo>
                  <a:pt x="810750" y="0"/>
                </a:lnTo>
                <a:lnTo>
                  <a:pt x="810750" y="738445"/>
                </a:lnTo>
                <a:lnTo>
                  <a:pt x="0" y="738445"/>
                </a:lnTo>
                <a:lnTo>
                  <a:pt x="0" y="0"/>
                </a:lnTo>
                <a:close/>
              </a:path>
            </a:pathLst>
          </a:custGeom>
          <a:blipFill>
            <a:blip r:embed="rId11"/>
            <a:stretch>
              <a:fillRect l="0" t="-2288" r="0" b="-2288"/>
            </a:stretch>
          </a:blipFill>
        </p:spPr>
      </p:sp>
      <p:sp>
        <p:nvSpPr>
          <p:cNvPr name="TextBox 29" id="29"/>
          <p:cNvSpPr txBox="true"/>
          <p:nvPr/>
        </p:nvSpPr>
        <p:spPr>
          <a:xfrm rot="0">
            <a:off x="1770392" y="2144214"/>
            <a:ext cx="7919461" cy="1125294"/>
          </a:xfrm>
          <a:prstGeom prst="rect">
            <a:avLst/>
          </a:prstGeom>
        </p:spPr>
        <p:txBody>
          <a:bodyPr anchor="t" rtlCol="false" tIns="0" lIns="0" bIns="0" rIns="0">
            <a:spAutoFit/>
          </a:bodyPr>
          <a:lstStyle/>
          <a:p>
            <a:pPr algn="l">
              <a:lnSpc>
                <a:spcPts val="8279"/>
              </a:lnSpc>
            </a:pPr>
            <a:r>
              <a:rPr lang="en-US" sz="9408">
                <a:solidFill>
                  <a:srgbClr val="FFFFFF"/>
                </a:solidFill>
                <a:latin typeface="Margin"/>
                <a:ea typeface="Margin"/>
                <a:cs typeface="Margin"/>
                <a:sym typeface="Margin"/>
              </a:rPr>
              <a:t>Biological Aspects</a:t>
            </a:r>
          </a:p>
        </p:txBody>
      </p:sp>
      <p:sp>
        <p:nvSpPr>
          <p:cNvPr name="TextBox 30" id="30"/>
          <p:cNvSpPr txBox="true"/>
          <p:nvPr/>
        </p:nvSpPr>
        <p:spPr>
          <a:xfrm rot="0">
            <a:off x="2715429" y="3417311"/>
            <a:ext cx="6774400" cy="1991809"/>
          </a:xfrm>
          <a:prstGeom prst="rect">
            <a:avLst/>
          </a:prstGeom>
        </p:spPr>
        <p:txBody>
          <a:bodyPr anchor="t" rtlCol="false" tIns="0" lIns="0" bIns="0" rIns="0">
            <a:spAutoFit/>
          </a:bodyPr>
          <a:lstStyle/>
          <a:p>
            <a:pPr algn="l">
              <a:lnSpc>
                <a:spcPts val="3079"/>
              </a:lnSpc>
              <a:spcBef>
                <a:spcPct val="0"/>
              </a:spcBef>
            </a:pPr>
            <a:r>
              <a:rPr lang="en-US" b="true" sz="2199">
                <a:solidFill>
                  <a:srgbClr val="FFFFFF"/>
                </a:solidFill>
                <a:latin typeface="Gill Sans Medium"/>
                <a:ea typeface="Gill Sans Medium"/>
                <a:cs typeface="Gill Sans Medium"/>
                <a:sym typeface="Gill Sans Medium"/>
              </a:rPr>
              <a:t>Butte</a:t>
            </a:r>
            <a:r>
              <a:rPr lang="en-US" b="true" sz="2199">
                <a:solidFill>
                  <a:srgbClr val="FFFFFF"/>
                </a:solidFill>
                <a:latin typeface="Gill Sans Medium"/>
                <a:ea typeface="Gill Sans Medium"/>
                <a:cs typeface="Gill Sans Medium"/>
                <a:sym typeface="Gill Sans Medium"/>
              </a:rPr>
              <a:t>rflies interact using scents (pheromones).</a:t>
            </a:r>
          </a:p>
          <a:p>
            <a:pPr algn="l">
              <a:lnSpc>
                <a:spcPts val="3079"/>
              </a:lnSpc>
              <a:spcBef>
                <a:spcPct val="0"/>
              </a:spcBef>
            </a:pPr>
            <a:r>
              <a:rPr lang="en-US" b="true" sz="2199">
                <a:solidFill>
                  <a:srgbClr val="FFFFFF"/>
                </a:solidFill>
                <a:latin typeface="Gill Sans Medium"/>
                <a:ea typeface="Gill Sans Medium"/>
                <a:cs typeface="Gill Sans Medium"/>
                <a:sym typeface="Gill Sans Medium"/>
              </a:rPr>
              <a:t> The intensity of the scent depends on:</a:t>
            </a:r>
          </a:p>
          <a:p>
            <a:pPr algn="l">
              <a:lnSpc>
                <a:spcPts val="3079"/>
              </a:lnSpc>
              <a:spcBef>
                <a:spcPct val="0"/>
              </a:spcBef>
            </a:pPr>
            <a:r>
              <a:rPr lang="en-US" b="true" sz="2199">
                <a:solidFill>
                  <a:srgbClr val="FFFFFF"/>
                </a:solidFill>
                <a:latin typeface="Gill Sans Medium"/>
                <a:ea typeface="Gill Sans Medium"/>
                <a:cs typeface="Gill Sans Medium"/>
                <a:sym typeface="Gill Sans Medium"/>
              </a:rPr>
              <a:t> • environment conditions,</a:t>
            </a:r>
          </a:p>
          <a:p>
            <a:pPr algn="l">
              <a:lnSpc>
                <a:spcPts val="3079"/>
              </a:lnSpc>
              <a:spcBef>
                <a:spcPct val="0"/>
              </a:spcBef>
            </a:pPr>
            <a:r>
              <a:rPr lang="en-US" b="true" sz="2199">
                <a:solidFill>
                  <a:srgbClr val="FFFFFF"/>
                </a:solidFill>
                <a:latin typeface="Gill Sans Medium"/>
                <a:ea typeface="Gill Sans Medium"/>
                <a:cs typeface="Gill Sans Medium"/>
                <a:sym typeface="Gill Sans Medium"/>
              </a:rPr>
              <a:t> • the butterfly’s energy,</a:t>
            </a:r>
          </a:p>
          <a:p>
            <a:pPr algn="l">
              <a:lnSpc>
                <a:spcPts val="3079"/>
              </a:lnSpc>
              <a:spcBef>
                <a:spcPct val="0"/>
              </a:spcBef>
            </a:pPr>
            <a:r>
              <a:rPr lang="en-US" b="true" sz="2199">
                <a:solidFill>
                  <a:srgbClr val="FFFFFF"/>
                </a:solidFill>
                <a:latin typeface="Gill Sans Medium"/>
                <a:ea typeface="Gill Sans Medium"/>
                <a:cs typeface="Gill Sans Medium"/>
                <a:sym typeface="Gill Sans Medium"/>
              </a:rPr>
              <a:t> • the distance from others.</a:t>
            </a:r>
          </a:p>
        </p:txBody>
      </p:sp>
      <p:sp>
        <p:nvSpPr>
          <p:cNvPr name="TextBox 31" id="31"/>
          <p:cNvSpPr txBox="true"/>
          <p:nvPr/>
        </p:nvSpPr>
        <p:spPr>
          <a:xfrm rot="0">
            <a:off x="9689852" y="6129195"/>
            <a:ext cx="6774400" cy="1991995"/>
          </a:xfrm>
          <a:prstGeom prst="rect">
            <a:avLst/>
          </a:prstGeom>
        </p:spPr>
        <p:txBody>
          <a:bodyPr anchor="t" rtlCol="false" tIns="0" lIns="0" bIns="0" rIns="0">
            <a:spAutoFit/>
          </a:bodyPr>
          <a:lstStyle/>
          <a:p>
            <a:pPr algn="l">
              <a:lnSpc>
                <a:spcPts val="3079"/>
              </a:lnSpc>
              <a:spcBef>
                <a:spcPct val="0"/>
              </a:spcBef>
            </a:pPr>
            <a:r>
              <a:rPr lang="en-US" b="true" sz="2199">
                <a:solidFill>
                  <a:srgbClr val="FFFFFF"/>
                </a:solidFill>
                <a:latin typeface="Gill Sans Medium"/>
                <a:ea typeface="Gill Sans Medium"/>
                <a:cs typeface="Gill Sans Medium"/>
                <a:sym typeface="Gill Sans Medium"/>
              </a:rPr>
              <a:t>B</a:t>
            </a:r>
            <a:r>
              <a:rPr lang="en-US" b="true" sz="2199">
                <a:solidFill>
                  <a:srgbClr val="FFFFFF"/>
                </a:solidFill>
                <a:latin typeface="Gill Sans Medium"/>
                <a:ea typeface="Gill Sans Medium"/>
                <a:cs typeface="Gill Sans Medium"/>
                <a:sym typeface="Gill Sans Medium"/>
              </a:rPr>
              <a:t>utterflies exhibit two behaviors:</a:t>
            </a:r>
          </a:p>
          <a:p>
            <a:pPr algn="l">
              <a:lnSpc>
                <a:spcPts val="3079"/>
              </a:lnSpc>
              <a:spcBef>
                <a:spcPct val="0"/>
              </a:spcBef>
            </a:pPr>
            <a:r>
              <a:rPr lang="en-US" b="true" sz="2199">
                <a:solidFill>
                  <a:srgbClr val="FFFFFF"/>
                </a:solidFill>
                <a:latin typeface="Gill Sans Medium"/>
                <a:ea typeface="Gill Sans Medium"/>
                <a:cs typeface="Gill Sans Medium"/>
                <a:sym typeface="Gill Sans Medium"/>
              </a:rPr>
              <a:t> • moving toward stronger scents,</a:t>
            </a:r>
          </a:p>
          <a:p>
            <a:pPr algn="l">
              <a:lnSpc>
                <a:spcPts val="3079"/>
              </a:lnSpc>
              <a:spcBef>
                <a:spcPct val="0"/>
              </a:spcBef>
            </a:pPr>
            <a:r>
              <a:rPr lang="en-US" b="true" sz="2199">
                <a:solidFill>
                  <a:srgbClr val="FFFFFF"/>
                </a:solidFill>
                <a:latin typeface="Gill Sans Medium"/>
                <a:ea typeface="Gill Sans Medium"/>
                <a:cs typeface="Gill Sans Medium"/>
                <a:sym typeface="Gill Sans Medium"/>
              </a:rPr>
              <a:t> • or performing random movements when no strong scent is detected.</a:t>
            </a:r>
          </a:p>
          <a:p>
            <a:pPr algn="l">
              <a:lnSpc>
                <a:spcPts val="3079"/>
              </a:lnSpc>
              <a:spcBef>
                <a:spcPct val="0"/>
              </a:spcBef>
            </a:pPr>
          </a:p>
        </p:txBody>
      </p:sp>
    </p:spTree>
  </p:cSld>
  <p:clrMapOvr>
    <a:masterClrMapping/>
  </p:clrMapOvr>
  <p:transition spd="slow">
    <p:push dir="l"/>
  </p:transition>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614B9D"/>
        </a:solidFill>
      </p:bgPr>
    </p:bg>
    <p:spTree>
      <p:nvGrpSpPr>
        <p:cNvPr id="1" name=""/>
        <p:cNvGrpSpPr/>
        <p:nvPr/>
      </p:nvGrpSpPr>
      <p:grpSpPr>
        <a:xfrm>
          <a:off x="0" y="0"/>
          <a:ext cx="0" cy="0"/>
          <a:chOff x="0" y="0"/>
          <a:chExt cx="0" cy="0"/>
        </a:xfrm>
      </p:grpSpPr>
      <p:grpSp>
        <p:nvGrpSpPr>
          <p:cNvPr name="Group 2" id="2"/>
          <p:cNvGrpSpPr/>
          <p:nvPr/>
        </p:nvGrpSpPr>
        <p:grpSpPr>
          <a:xfrm rot="0">
            <a:off x="756652" y="1028700"/>
            <a:ext cx="16774696" cy="8229600"/>
            <a:chOff x="0" y="0"/>
            <a:chExt cx="4418027" cy="2167467"/>
          </a:xfrm>
        </p:grpSpPr>
        <p:sp>
          <p:nvSpPr>
            <p:cNvPr name="Freeform 3" id="3"/>
            <p:cNvSpPr/>
            <p:nvPr/>
          </p:nvSpPr>
          <p:spPr>
            <a:xfrm flipH="false" flipV="false" rot="0">
              <a:off x="0" y="0"/>
              <a:ext cx="4418027" cy="2167467"/>
            </a:xfrm>
            <a:custGeom>
              <a:avLst/>
              <a:gdLst/>
              <a:ahLst/>
              <a:cxnLst/>
              <a:rect r="r" b="b" t="t" l="l"/>
              <a:pathLst>
                <a:path h="2167467" w="4418027">
                  <a:moveTo>
                    <a:pt x="4418027" y="0"/>
                  </a:moveTo>
                  <a:lnTo>
                    <a:pt x="0" y="0"/>
                  </a:lnTo>
                  <a:lnTo>
                    <a:pt x="101600" y="1083733"/>
                  </a:lnTo>
                  <a:lnTo>
                    <a:pt x="0" y="2167467"/>
                  </a:lnTo>
                  <a:lnTo>
                    <a:pt x="4418027" y="2167467"/>
                  </a:lnTo>
                  <a:lnTo>
                    <a:pt x="4316427" y="1083733"/>
                  </a:lnTo>
                  <a:lnTo>
                    <a:pt x="4418027" y="0"/>
                  </a:lnTo>
                  <a:close/>
                </a:path>
              </a:pathLst>
            </a:custGeom>
            <a:solidFill>
              <a:srgbClr val="2E005E">
                <a:alpha val="65882"/>
              </a:srgbClr>
            </a:solidFill>
            <a:ln w="85725" cap="sq">
              <a:solidFill>
                <a:srgbClr val="C4ABF2">
                  <a:alpha val="65882"/>
                </a:srgbClr>
              </a:solidFill>
              <a:prstDash val="solid"/>
              <a:miter/>
            </a:ln>
          </p:spPr>
        </p:sp>
        <p:sp>
          <p:nvSpPr>
            <p:cNvPr name="TextBox 4" id="4"/>
            <p:cNvSpPr txBox="true"/>
            <p:nvPr/>
          </p:nvSpPr>
          <p:spPr>
            <a:xfrm>
              <a:off x="88900" y="-38100"/>
              <a:ext cx="4240227" cy="2205567"/>
            </a:xfrm>
            <a:prstGeom prst="rect">
              <a:avLst/>
            </a:prstGeom>
          </p:spPr>
          <p:txBody>
            <a:bodyPr anchor="ctr" rtlCol="false" tIns="50800" lIns="50800" bIns="50800" rIns="50800"/>
            <a:lstStyle/>
            <a:p>
              <a:pPr algn="ctr">
                <a:lnSpc>
                  <a:spcPts val="2659"/>
                </a:lnSpc>
              </a:pPr>
            </a:p>
            <a:p>
              <a:pPr algn="ctr">
                <a:lnSpc>
                  <a:spcPts val="2659"/>
                </a:lnSpc>
                <a:spcBef>
                  <a:spcPct val="0"/>
                </a:spcBef>
              </a:pPr>
              <a:r>
                <a:rPr lang="en-US" sz="1899">
                  <a:solidFill>
                    <a:srgbClr val="000000">
                      <a:alpha val="65882"/>
                    </a:srgbClr>
                  </a:solidFill>
                  <a:latin typeface="Canva Sans"/>
                  <a:ea typeface="Canva Sans"/>
                  <a:cs typeface="Canva Sans"/>
                  <a:sym typeface="Canva Sans"/>
                </a:rPr>
                <a:t>t</a:t>
              </a:r>
            </a:p>
          </p:txBody>
        </p:sp>
      </p:grpSp>
      <p:sp>
        <p:nvSpPr>
          <p:cNvPr name="Freeform 5" id="5"/>
          <p:cNvSpPr/>
          <p:nvPr/>
        </p:nvSpPr>
        <p:spPr>
          <a:xfrm flipH="false" flipV="false" rot="2700000">
            <a:off x="-1801439" y="737796"/>
            <a:ext cx="3602879" cy="3476778"/>
          </a:xfrm>
          <a:custGeom>
            <a:avLst/>
            <a:gdLst/>
            <a:ahLst/>
            <a:cxnLst/>
            <a:rect r="r" b="b" t="t" l="l"/>
            <a:pathLst>
              <a:path h="3476778" w="3602879">
                <a:moveTo>
                  <a:pt x="0" y="0"/>
                </a:moveTo>
                <a:lnTo>
                  <a:pt x="3602878" y="0"/>
                </a:lnTo>
                <a:lnTo>
                  <a:pt x="3602878" y="3476778"/>
                </a:lnTo>
                <a:lnTo>
                  <a:pt x="0" y="3476778"/>
                </a:lnTo>
                <a:lnTo>
                  <a:pt x="0" y="0"/>
                </a:lnTo>
                <a:close/>
              </a:path>
            </a:pathLst>
          </a:custGeom>
          <a:blipFill>
            <a:blip r:embed="rId2"/>
            <a:stretch>
              <a:fillRect l="0" t="0" r="0" b="0"/>
            </a:stretch>
          </a:blipFill>
        </p:spPr>
      </p:sp>
      <p:sp>
        <p:nvSpPr>
          <p:cNvPr name="Freeform 6" id="6"/>
          <p:cNvSpPr/>
          <p:nvPr/>
        </p:nvSpPr>
        <p:spPr>
          <a:xfrm flipH="true" flipV="false" rot="-1962805">
            <a:off x="-331311" y="-309577"/>
            <a:ext cx="4196756" cy="2958713"/>
          </a:xfrm>
          <a:custGeom>
            <a:avLst/>
            <a:gdLst/>
            <a:ahLst/>
            <a:cxnLst/>
            <a:rect r="r" b="b" t="t" l="l"/>
            <a:pathLst>
              <a:path h="2958713" w="4196756">
                <a:moveTo>
                  <a:pt x="4196756" y="0"/>
                </a:moveTo>
                <a:lnTo>
                  <a:pt x="0" y="0"/>
                </a:lnTo>
                <a:lnTo>
                  <a:pt x="0" y="2958713"/>
                </a:lnTo>
                <a:lnTo>
                  <a:pt x="4196756" y="2958713"/>
                </a:lnTo>
                <a:lnTo>
                  <a:pt x="4196756" y="0"/>
                </a:lnTo>
                <a:close/>
              </a:path>
            </a:pathLst>
          </a:custGeom>
          <a:blipFill>
            <a:blip r:embed="rId3"/>
            <a:stretch>
              <a:fillRect l="0" t="0" r="0" b="0"/>
            </a:stretch>
          </a:blipFill>
        </p:spPr>
      </p:sp>
      <p:sp>
        <p:nvSpPr>
          <p:cNvPr name="Freeform 7" id="7"/>
          <p:cNvSpPr/>
          <p:nvPr/>
        </p:nvSpPr>
        <p:spPr>
          <a:xfrm flipH="false" flipV="false" rot="0">
            <a:off x="-1202125" y="7368080"/>
            <a:ext cx="3917553" cy="3780439"/>
          </a:xfrm>
          <a:custGeom>
            <a:avLst/>
            <a:gdLst/>
            <a:ahLst/>
            <a:cxnLst/>
            <a:rect r="r" b="b" t="t" l="l"/>
            <a:pathLst>
              <a:path h="3780439" w="3917553">
                <a:moveTo>
                  <a:pt x="0" y="0"/>
                </a:moveTo>
                <a:lnTo>
                  <a:pt x="3917554" y="0"/>
                </a:lnTo>
                <a:lnTo>
                  <a:pt x="3917554" y="3780440"/>
                </a:lnTo>
                <a:lnTo>
                  <a:pt x="0" y="3780440"/>
                </a:lnTo>
                <a:lnTo>
                  <a:pt x="0" y="0"/>
                </a:lnTo>
                <a:close/>
              </a:path>
            </a:pathLst>
          </a:custGeom>
          <a:blipFill>
            <a:blip r:embed="rId2"/>
            <a:stretch>
              <a:fillRect l="0" t="0" r="0" b="0"/>
            </a:stretch>
          </a:blipFill>
        </p:spPr>
      </p:sp>
      <p:sp>
        <p:nvSpPr>
          <p:cNvPr name="Freeform 8" id="8"/>
          <p:cNvSpPr/>
          <p:nvPr/>
        </p:nvSpPr>
        <p:spPr>
          <a:xfrm flipH="false" flipV="false" rot="835047">
            <a:off x="59247" y="5357488"/>
            <a:ext cx="7419937" cy="5104571"/>
          </a:xfrm>
          <a:custGeom>
            <a:avLst/>
            <a:gdLst/>
            <a:ahLst/>
            <a:cxnLst/>
            <a:rect r="r" b="b" t="t" l="l"/>
            <a:pathLst>
              <a:path h="5104571" w="7419937">
                <a:moveTo>
                  <a:pt x="0" y="0"/>
                </a:moveTo>
                <a:lnTo>
                  <a:pt x="7419936" y="0"/>
                </a:lnTo>
                <a:lnTo>
                  <a:pt x="7419936" y="5104571"/>
                </a:lnTo>
                <a:lnTo>
                  <a:pt x="0" y="5104571"/>
                </a:lnTo>
                <a:lnTo>
                  <a:pt x="0" y="0"/>
                </a:lnTo>
                <a:close/>
              </a:path>
            </a:pathLst>
          </a:custGeom>
          <a:blipFill>
            <a:blip r:embed="rId4"/>
            <a:stretch>
              <a:fillRect l="0" t="-7234" r="0" b="-7234"/>
            </a:stretch>
          </a:blipFill>
        </p:spPr>
      </p:sp>
      <p:sp>
        <p:nvSpPr>
          <p:cNvPr name="TextBox 9" id="9"/>
          <p:cNvSpPr txBox="true"/>
          <p:nvPr/>
        </p:nvSpPr>
        <p:spPr>
          <a:xfrm rot="0">
            <a:off x="1770392" y="2144214"/>
            <a:ext cx="15760957" cy="1125294"/>
          </a:xfrm>
          <a:prstGeom prst="rect">
            <a:avLst/>
          </a:prstGeom>
        </p:spPr>
        <p:txBody>
          <a:bodyPr anchor="t" rtlCol="false" tIns="0" lIns="0" bIns="0" rIns="0">
            <a:spAutoFit/>
          </a:bodyPr>
          <a:lstStyle/>
          <a:p>
            <a:pPr algn="l">
              <a:lnSpc>
                <a:spcPts val="8279"/>
              </a:lnSpc>
            </a:pPr>
            <a:r>
              <a:rPr lang="en-US" sz="9408">
                <a:solidFill>
                  <a:srgbClr val="FFFFFF"/>
                </a:solidFill>
                <a:latin typeface="Margin"/>
                <a:ea typeface="Margin"/>
                <a:cs typeface="Margin"/>
                <a:sym typeface="Margin"/>
              </a:rPr>
              <a:t>Artificial Metaphor Behind BOA</a:t>
            </a:r>
          </a:p>
        </p:txBody>
      </p:sp>
      <p:sp>
        <p:nvSpPr>
          <p:cNvPr name="Freeform 10" id="10"/>
          <p:cNvSpPr/>
          <p:nvPr/>
        </p:nvSpPr>
        <p:spPr>
          <a:xfrm flipH="false" flipV="false" rot="0">
            <a:off x="14104303" y="7909773"/>
            <a:ext cx="2833709" cy="2734529"/>
          </a:xfrm>
          <a:custGeom>
            <a:avLst/>
            <a:gdLst/>
            <a:ahLst/>
            <a:cxnLst/>
            <a:rect r="r" b="b" t="t" l="l"/>
            <a:pathLst>
              <a:path h="2734529" w="2833709">
                <a:moveTo>
                  <a:pt x="0" y="0"/>
                </a:moveTo>
                <a:lnTo>
                  <a:pt x="2833710" y="0"/>
                </a:lnTo>
                <a:lnTo>
                  <a:pt x="2833710" y="2734530"/>
                </a:lnTo>
                <a:lnTo>
                  <a:pt x="0" y="2734530"/>
                </a:lnTo>
                <a:lnTo>
                  <a:pt x="0" y="0"/>
                </a:lnTo>
                <a:close/>
              </a:path>
            </a:pathLst>
          </a:custGeom>
          <a:blipFill>
            <a:blip r:embed="rId2"/>
            <a:stretch>
              <a:fillRect l="0" t="0" r="0" b="0"/>
            </a:stretch>
          </a:blipFill>
        </p:spPr>
      </p:sp>
      <p:sp>
        <p:nvSpPr>
          <p:cNvPr name="Freeform 11" id="11"/>
          <p:cNvSpPr/>
          <p:nvPr/>
        </p:nvSpPr>
        <p:spPr>
          <a:xfrm flipH="false" flipV="false" rot="0">
            <a:off x="16168192" y="5101406"/>
            <a:ext cx="2902705" cy="2808368"/>
          </a:xfrm>
          <a:custGeom>
            <a:avLst/>
            <a:gdLst/>
            <a:ahLst/>
            <a:cxnLst/>
            <a:rect r="r" b="b" t="t" l="l"/>
            <a:pathLst>
              <a:path h="2808368" w="2902705">
                <a:moveTo>
                  <a:pt x="0" y="0"/>
                </a:moveTo>
                <a:lnTo>
                  <a:pt x="2902705" y="0"/>
                </a:lnTo>
                <a:lnTo>
                  <a:pt x="2902705" y="2808367"/>
                </a:lnTo>
                <a:lnTo>
                  <a:pt x="0" y="2808367"/>
                </a:lnTo>
                <a:lnTo>
                  <a:pt x="0" y="0"/>
                </a:lnTo>
                <a:close/>
              </a:path>
            </a:pathLst>
          </a:custGeom>
          <a:blipFill>
            <a:blip r:embed="rId5"/>
            <a:stretch>
              <a:fillRect l="0" t="0" r="0" b="0"/>
            </a:stretch>
          </a:blipFill>
        </p:spPr>
      </p:sp>
      <p:sp>
        <p:nvSpPr>
          <p:cNvPr name="Freeform 12" id="12"/>
          <p:cNvSpPr/>
          <p:nvPr/>
        </p:nvSpPr>
        <p:spPr>
          <a:xfrm flipH="false" flipV="false" rot="0">
            <a:off x="16440406" y="5101406"/>
            <a:ext cx="2326565" cy="2137532"/>
          </a:xfrm>
          <a:custGeom>
            <a:avLst/>
            <a:gdLst/>
            <a:ahLst/>
            <a:cxnLst/>
            <a:rect r="r" b="b" t="t" l="l"/>
            <a:pathLst>
              <a:path h="2137532" w="2326565">
                <a:moveTo>
                  <a:pt x="0" y="0"/>
                </a:moveTo>
                <a:lnTo>
                  <a:pt x="2326565" y="0"/>
                </a:lnTo>
                <a:lnTo>
                  <a:pt x="2326565" y="2137532"/>
                </a:lnTo>
                <a:lnTo>
                  <a:pt x="0" y="2137532"/>
                </a:lnTo>
                <a:lnTo>
                  <a:pt x="0" y="0"/>
                </a:lnTo>
                <a:close/>
              </a:path>
            </a:pathLst>
          </a:custGeom>
          <a:blipFill>
            <a:blip r:embed="rId6">
              <a:alphaModFix amt="57000"/>
            </a:blip>
            <a:stretch>
              <a:fillRect l="0" t="0" r="0" b="0"/>
            </a:stretch>
          </a:blipFill>
        </p:spPr>
      </p:sp>
      <p:sp>
        <p:nvSpPr>
          <p:cNvPr name="Freeform 13" id="13"/>
          <p:cNvSpPr/>
          <p:nvPr/>
        </p:nvSpPr>
        <p:spPr>
          <a:xfrm flipH="false" flipV="false" rot="0">
            <a:off x="16079270" y="6675842"/>
            <a:ext cx="3104193" cy="3104193"/>
          </a:xfrm>
          <a:custGeom>
            <a:avLst/>
            <a:gdLst/>
            <a:ahLst/>
            <a:cxnLst/>
            <a:rect r="r" b="b" t="t" l="l"/>
            <a:pathLst>
              <a:path h="3104193" w="3104193">
                <a:moveTo>
                  <a:pt x="0" y="0"/>
                </a:moveTo>
                <a:lnTo>
                  <a:pt x="3104192" y="0"/>
                </a:lnTo>
                <a:lnTo>
                  <a:pt x="3104192" y="3104192"/>
                </a:lnTo>
                <a:lnTo>
                  <a:pt x="0" y="310419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p:cNvSpPr/>
          <p:nvPr/>
        </p:nvSpPr>
        <p:spPr>
          <a:xfrm flipH="false" flipV="false" rot="-1061263">
            <a:off x="17011194" y="6887298"/>
            <a:ext cx="1216702" cy="958153"/>
          </a:xfrm>
          <a:custGeom>
            <a:avLst/>
            <a:gdLst/>
            <a:ahLst/>
            <a:cxnLst/>
            <a:rect r="r" b="b" t="t" l="l"/>
            <a:pathLst>
              <a:path h="958153" w="1216702">
                <a:moveTo>
                  <a:pt x="0" y="0"/>
                </a:moveTo>
                <a:lnTo>
                  <a:pt x="1216701" y="0"/>
                </a:lnTo>
                <a:lnTo>
                  <a:pt x="1216701" y="958152"/>
                </a:lnTo>
                <a:lnTo>
                  <a:pt x="0" y="958152"/>
                </a:lnTo>
                <a:lnTo>
                  <a:pt x="0" y="0"/>
                </a:lnTo>
                <a:close/>
              </a:path>
            </a:pathLst>
          </a:custGeom>
          <a:blipFill>
            <a:blip r:embed="rId4"/>
            <a:stretch>
              <a:fillRect l="0" t="0" r="0" b="0"/>
            </a:stretch>
          </a:blipFill>
        </p:spPr>
      </p:sp>
      <p:sp>
        <p:nvSpPr>
          <p:cNvPr name="Freeform 15" id="15"/>
          <p:cNvSpPr/>
          <p:nvPr/>
        </p:nvSpPr>
        <p:spPr>
          <a:xfrm flipH="false" flipV="false" rot="-2242457">
            <a:off x="16595840" y="7968633"/>
            <a:ext cx="2704713" cy="2616810"/>
          </a:xfrm>
          <a:custGeom>
            <a:avLst/>
            <a:gdLst/>
            <a:ahLst/>
            <a:cxnLst/>
            <a:rect r="r" b="b" t="t" l="l"/>
            <a:pathLst>
              <a:path h="2616810" w="2704713">
                <a:moveTo>
                  <a:pt x="0" y="0"/>
                </a:moveTo>
                <a:lnTo>
                  <a:pt x="2704713" y="0"/>
                </a:lnTo>
                <a:lnTo>
                  <a:pt x="2704713" y="2616810"/>
                </a:lnTo>
                <a:lnTo>
                  <a:pt x="0" y="2616810"/>
                </a:lnTo>
                <a:lnTo>
                  <a:pt x="0" y="0"/>
                </a:lnTo>
                <a:close/>
              </a:path>
            </a:pathLst>
          </a:custGeom>
          <a:blipFill>
            <a:blip r:embed="rId5"/>
            <a:stretch>
              <a:fillRect l="0" t="0" r="0" b="0"/>
            </a:stretch>
          </a:blipFill>
        </p:spPr>
      </p:sp>
      <p:sp>
        <p:nvSpPr>
          <p:cNvPr name="Freeform 16" id="16"/>
          <p:cNvSpPr/>
          <p:nvPr/>
        </p:nvSpPr>
        <p:spPr>
          <a:xfrm flipH="false" flipV="false" rot="0">
            <a:off x="15333927" y="7636147"/>
            <a:ext cx="2525451" cy="2300223"/>
          </a:xfrm>
          <a:custGeom>
            <a:avLst/>
            <a:gdLst/>
            <a:ahLst/>
            <a:cxnLst/>
            <a:rect r="r" b="b" t="t" l="l"/>
            <a:pathLst>
              <a:path h="2300223" w="2525451">
                <a:moveTo>
                  <a:pt x="0" y="0"/>
                </a:moveTo>
                <a:lnTo>
                  <a:pt x="2525450" y="0"/>
                </a:lnTo>
                <a:lnTo>
                  <a:pt x="2525450" y="2300223"/>
                </a:lnTo>
                <a:lnTo>
                  <a:pt x="0" y="2300223"/>
                </a:lnTo>
                <a:lnTo>
                  <a:pt x="0" y="0"/>
                </a:lnTo>
                <a:close/>
              </a:path>
            </a:pathLst>
          </a:custGeom>
          <a:blipFill>
            <a:blip r:embed="rId9"/>
            <a:stretch>
              <a:fillRect l="0" t="-2288" r="0" b="-2288"/>
            </a:stretch>
          </a:blipFill>
        </p:spPr>
      </p:sp>
      <p:sp>
        <p:nvSpPr>
          <p:cNvPr name="Freeform 17" id="17"/>
          <p:cNvSpPr/>
          <p:nvPr/>
        </p:nvSpPr>
        <p:spPr>
          <a:xfrm flipH="false" flipV="false" rot="-2242457">
            <a:off x="15163535" y="-349770"/>
            <a:ext cx="3594357" cy="3477541"/>
          </a:xfrm>
          <a:custGeom>
            <a:avLst/>
            <a:gdLst/>
            <a:ahLst/>
            <a:cxnLst/>
            <a:rect r="r" b="b" t="t" l="l"/>
            <a:pathLst>
              <a:path h="3477541" w="3594357">
                <a:moveTo>
                  <a:pt x="0" y="0"/>
                </a:moveTo>
                <a:lnTo>
                  <a:pt x="3594357" y="0"/>
                </a:lnTo>
                <a:lnTo>
                  <a:pt x="3594357" y="3477541"/>
                </a:lnTo>
                <a:lnTo>
                  <a:pt x="0" y="3477541"/>
                </a:lnTo>
                <a:lnTo>
                  <a:pt x="0" y="0"/>
                </a:lnTo>
                <a:close/>
              </a:path>
            </a:pathLst>
          </a:custGeom>
          <a:blipFill>
            <a:blip r:embed="rId5"/>
            <a:stretch>
              <a:fillRect l="0" t="0" r="0" b="0"/>
            </a:stretch>
          </a:blipFill>
        </p:spPr>
      </p:sp>
      <p:sp>
        <p:nvSpPr>
          <p:cNvPr name="Freeform 18" id="18"/>
          <p:cNvSpPr/>
          <p:nvPr/>
        </p:nvSpPr>
        <p:spPr>
          <a:xfrm flipH="false" flipV="false" rot="0">
            <a:off x="1325013" y="2905893"/>
            <a:ext cx="6014190" cy="5720529"/>
          </a:xfrm>
          <a:custGeom>
            <a:avLst/>
            <a:gdLst/>
            <a:ahLst/>
            <a:cxnLst/>
            <a:rect r="r" b="b" t="t" l="l"/>
            <a:pathLst>
              <a:path h="5720529" w="6014190">
                <a:moveTo>
                  <a:pt x="0" y="0"/>
                </a:moveTo>
                <a:lnTo>
                  <a:pt x="6014191" y="0"/>
                </a:lnTo>
                <a:lnTo>
                  <a:pt x="6014191" y="5720529"/>
                </a:lnTo>
                <a:lnTo>
                  <a:pt x="0" y="5720529"/>
                </a:lnTo>
                <a:lnTo>
                  <a:pt x="0" y="0"/>
                </a:lnTo>
                <a:close/>
              </a:path>
            </a:pathLst>
          </a:custGeom>
          <a:blipFill>
            <a:blip r:embed="rId10"/>
            <a:stretch>
              <a:fillRect l="0" t="0" r="0" b="0"/>
            </a:stretch>
          </a:blipFill>
        </p:spPr>
      </p:sp>
      <p:sp>
        <p:nvSpPr>
          <p:cNvPr name="TextBox 19" id="19"/>
          <p:cNvSpPr txBox="true"/>
          <p:nvPr/>
        </p:nvSpPr>
        <p:spPr>
          <a:xfrm rot="0">
            <a:off x="7540862" y="2928863"/>
            <a:ext cx="8899544" cy="6613525"/>
          </a:xfrm>
          <a:prstGeom prst="rect">
            <a:avLst/>
          </a:prstGeom>
        </p:spPr>
        <p:txBody>
          <a:bodyPr anchor="t" rtlCol="false" tIns="0" lIns="0" bIns="0" rIns="0">
            <a:spAutoFit/>
          </a:bodyPr>
          <a:lstStyle/>
          <a:p>
            <a:pPr algn="l">
              <a:lnSpc>
                <a:spcPts val="3500"/>
              </a:lnSpc>
              <a:spcBef>
                <a:spcPct val="0"/>
              </a:spcBef>
            </a:pPr>
            <a:r>
              <a:rPr lang="en-US" b="true" sz="2500">
                <a:solidFill>
                  <a:srgbClr val="FFFFFF"/>
                </a:solidFill>
                <a:latin typeface="Gill Sans Medium"/>
                <a:ea typeface="Gill Sans Medium"/>
                <a:cs typeface="Gill Sans Medium"/>
                <a:sym typeface="Gill Sans Medium"/>
              </a:rPr>
              <a:t>In th</a:t>
            </a:r>
            <a:r>
              <a:rPr lang="en-US" b="true" sz="2500">
                <a:solidFill>
                  <a:srgbClr val="FFFFFF"/>
                </a:solidFill>
                <a:latin typeface="Gill Sans Medium"/>
                <a:ea typeface="Gill Sans Medium"/>
                <a:cs typeface="Gill Sans Medium"/>
                <a:sym typeface="Gill Sans Medium"/>
              </a:rPr>
              <a:t>e Butterfly Optimization Algorithm (BOA), the biological behavior of butterflies is translated into an artificial search mechanism:</a:t>
            </a:r>
          </a:p>
          <a:p>
            <a:pPr algn="l">
              <a:lnSpc>
                <a:spcPts val="3500"/>
              </a:lnSpc>
              <a:spcBef>
                <a:spcPct val="0"/>
              </a:spcBef>
            </a:pPr>
            <a:r>
              <a:rPr lang="en-US" b="true" sz="2500">
                <a:solidFill>
                  <a:srgbClr val="FFFFFF"/>
                </a:solidFill>
                <a:latin typeface="Gill Sans Medium"/>
                <a:ea typeface="Gill Sans Medium"/>
                <a:cs typeface="Gill Sans Medium"/>
                <a:sym typeface="Gill Sans Medium"/>
              </a:rPr>
              <a:t>• Each butterfly represents a candidate solution.</a:t>
            </a:r>
          </a:p>
          <a:p>
            <a:pPr algn="l">
              <a:lnSpc>
                <a:spcPts val="3500"/>
              </a:lnSpc>
              <a:spcBef>
                <a:spcPct val="0"/>
              </a:spcBef>
            </a:pPr>
            <a:r>
              <a:rPr lang="en-US" b="true" sz="2500">
                <a:solidFill>
                  <a:srgbClr val="FFFFFF"/>
                </a:solidFill>
                <a:latin typeface="Gill Sans Medium"/>
                <a:ea typeface="Gill Sans Medium"/>
                <a:cs typeface="Gill Sans Medium"/>
                <a:sym typeface="Gill Sans Medium"/>
              </a:rPr>
              <a:t> • The fragrance emitted by a butterfly corresponds to the fitness value of that solution.</a:t>
            </a:r>
          </a:p>
          <a:p>
            <a:pPr algn="l">
              <a:lnSpc>
                <a:spcPts val="3500"/>
              </a:lnSpc>
              <a:spcBef>
                <a:spcPct val="0"/>
              </a:spcBef>
            </a:pPr>
            <a:r>
              <a:rPr lang="en-US" b="true" sz="2500">
                <a:solidFill>
                  <a:srgbClr val="FFFFFF"/>
                </a:solidFill>
                <a:latin typeface="Gill Sans Medium"/>
                <a:ea typeface="Gill Sans Medium"/>
                <a:cs typeface="Gill Sans Medium"/>
                <a:sym typeface="Gill Sans Medium"/>
              </a:rPr>
              <a:t> • Moving toward the best butterfly models exploitation, where the algorithm intensively searches around promising areas.</a:t>
            </a:r>
          </a:p>
          <a:p>
            <a:pPr algn="l">
              <a:lnSpc>
                <a:spcPts val="3500"/>
              </a:lnSpc>
              <a:spcBef>
                <a:spcPct val="0"/>
              </a:spcBef>
            </a:pPr>
            <a:r>
              <a:rPr lang="en-US" b="true" sz="2500">
                <a:solidFill>
                  <a:srgbClr val="FFFFFF"/>
                </a:solidFill>
                <a:latin typeface="Gill Sans Medium"/>
                <a:ea typeface="Gill Sans Medium"/>
                <a:cs typeface="Gill Sans Medium"/>
                <a:sym typeface="Gill Sans Medium"/>
              </a:rPr>
              <a:t> • Random movement represents exploration, allowing the search to escape local optima and discover new regions of the solution space.</a:t>
            </a:r>
          </a:p>
          <a:p>
            <a:pPr algn="l">
              <a:lnSpc>
                <a:spcPts val="3500"/>
              </a:lnSpc>
              <a:spcBef>
                <a:spcPct val="0"/>
              </a:spcBef>
            </a:pPr>
            <a:r>
              <a:rPr lang="en-US" b="true" sz="2500">
                <a:solidFill>
                  <a:srgbClr val="FFFFFF"/>
                </a:solidFill>
                <a:latin typeface="Gill Sans Medium"/>
                <a:ea typeface="Gill Sans Medium"/>
                <a:cs typeface="Gill Sans Medium"/>
                <a:sym typeface="Gill Sans Medium"/>
              </a:rPr>
              <a:t>A switching probability p controls the balance between global and local search. At each iteration, the algorithm decides based on p whether butterflies perform a global exploration step or a local exploitation step.</a:t>
            </a:r>
          </a:p>
          <a:p>
            <a:pPr algn="l">
              <a:lnSpc>
                <a:spcPts val="3500"/>
              </a:lnSpc>
              <a:spcBef>
                <a:spcPct val="0"/>
              </a:spcBef>
            </a:pPr>
          </a:p>
        </p:txBody>
      </p:sp>
    </p:spTree>
  </p:cSld>
  <p:clrMapOvr>
    <a:masterClrMapping/>
  </p:clrMapOvr>
  <p:transition spd="slow">
    <p:push dir="l"/>
  </p:transition>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614B9D"/>
        </a:solidFill>
      </p:bgPr>
    </p:bg>
    <p:spTree>
      <p:nvGrpSpPr>
        <p:cNvPr id="1" name=""/>
        <p:cNvGrpSpPr/>
        <p:nvPr/>
      </p:nvGrpSpPr>
      <p:grpSpPr>
        <a:xfrm>
          <a:off x="0" y="0"/>
          <a:ext cx="0" cy="0"/>
          <a:chOff x="0" y="0"/>
          <a:chExt cx="0" cy="0"/>
        </a:xfrm>
      </p:grpSpPr>
      <p:grpSp>
        <p:nvGrpSpPr>
          <p:cNvPr name="Group 2" id="2"/>
          <p:cNvGrpSpPr/>
          <p:nvPr/>
        </p:nvGrpSpPr>
        <p:grpSpPr>
          <a:xfrm rot="0">
            <a:off x="756652" y="1028700"/>
            <a:ext cx="16774696" cy="8229600"/>
            <a:chOff x="0" y="0"/>
            <a:chExt cx="4418027" cy="2167467"/>
          </a:xfrm>
        </p:grpSpPr>
        <p:sp>
          <p:nvSpPr>
            <p:cNvPr name="Freeform 3" id="3"/>
            <p:cNvSpPr/>
            <p:nvPr/>
          </p:nvSpPr>
          <p:spPr>
            <a:xfrm flipH="false" flipV="false" rot="0">
              <a:off x="0" y="0"/>
              <a:ext cx="4418027" cy="2167467"/>
            </a:xfrm>
            <a:custGeom>
              <a:avLst/>
              <a:gdLst/>
              <a:ahLst/>
              <a:cxnLst/>
              <a:rect r="r" b="b" t="t" l="l"/>
              <a:pathLst>
                <a:path h="2167467" w="4418027">
                  <a:moveTo>
                    <a:pt x="4418027" y="0"/>
                  </a:moveTo>
                  <a:lnTo>
                    <a:pt x="0" y="0"/>
                  </a:lnTo>
                  <a:lnTo>
                    <a:pt x="101600" y="1083733"/>
                  </a:lnTo>
                  <a:lnTo>
                    <a:pt x="0" y="2167467"/>
                  </a:lnTo>
                  <a:lnTo>
                    <a:pt x="4418027" y="2167467"/>
                  </a:lnTo>
                  <a:lnTo>
                    <a:pt x="4316427" y="1083733"/>
                  </a:lnTo>
                  <a:lnTo>
                    <a:pt x="4418027" y="0"/>
                  </a:lnTo>
                  <a:close/>
                </a:path>
              </a:pathLst>
            </a:custGeom>
            <a:solidFill>
              <a:srgbClr val="2E005E">
                <a:alpha val="65882"/>
              </a:srgbClr>
            </a:solidFill>
            <a:ln w="85725" cap="sq">
              <a:solidFill>
                <a:srgbClr val="C4ABF2">
                  <a:alpha val="65882"/>
                </a:srgbClr>
              </a:solidFill>
              <a:prstDash val="solid"/>
              <a:miter/>
            </a:ln>
          </p:spPr>
        </p:sp>
        <p:sp>
          <p:nvSpPr>
            <p:cNvPr name="TextBox 4" id="4"/>
            <p:cNvSpPr txBox="true"/>
            <p:nvPr/>
          </p:nvSpPr>
          <p:spPr>
            <a:xfrm>
              <a:off x="88900" y="-38100"/>
              <a:ext cx="4240227" cy="2205567"/>
            </a:xfrm>
            <a:prstGeom prst="rect">
              <a:avLst/>
            </a:prstGeom>
          </p:spPr>
          <p:txBody>
            <a:bodyPr anchor="ctr" rtlCol="false" tIns="50800" lIns="50800" bIns="50800" rIns="50800"/>
            <a:lstStyle/>
            <a:p>
              <a:pPr algn="ctr">
                <a:lnSpc>
                  <a:spcPts val="2659"/>
                </a:lnSpc>
              </a:pPr>
            </a:p>
            <a:p>
              <a:pPr algn="ctr">
                <a:lnSpc>
                  <a:spcPts val="2659"/>
                </a:lnSpc>
                <a:spcBef>
                  <a:spcPct val="0"/>
                </a:spcBef>
              </a:pPr>
              <a:r>
                <a:rPr lang="en-US" sz="1899">
                  <a:solidFill>
                    <a:srgbClr val="000000">
                      <a:alpha val="65882"/>
                    </a:srgbClr>
                  </a:solidFill>
                  <a:latin typeface="Canva Sans"/>
                  <a:ea typeface="Canva Sans"/>
                  <a:cs typeface="Canva Sans"/>
                  <a:sym typeface="Canva Sans"/>
                </a:rPr>
                <a:t>t</a:t>
              </a:r>
            </a:p>
          </p:txBody>
        </p:sp>
      </p:grpSp>
      <p:sp>
        <p:nvSpPr>
          <p:cNvPr name="Freeform 5" id="5"/>
          <p:cNvSpPr/>
          <p:nvPr/>
        </p:nvSpPr>
        <p:spPr>
          <a:xfrm flipH="false" flipV="false" rot="2700000">
            <a:off x="-1801439" y="737796"/>
            <a:ext cx="3602879" cy="3476778"/>
          </a:xfrm>
          <a:custGeom>
            <a:avLst/>
            <a:gdLst/>
            <a:ahLst/>
            <a:cxnLst/>
            <a:rect r="r" b="b" t="t" l="l"/>
            <a:pathLst>
              <a:path h="3476778" w="3602879">
                <a:moveTo>
                  <a:pt x="0" y="0"/>
                </a:moveTo>
                <a:lnTo>
                  <a:pt x="3602878" y="0"/>
                </a:lnTo>
                <a:lnTo>
                  <a:pt x="3602878" y="3476778"/>
                </a:lnTo>
                <a:lnTo>
                  <a:pt x="0" y="3476778"/>
                </a:lnTo>
                <a:lnTo>
                  <a:pt x="0" y="0"/>
                </a:lnTo>
                <a:close/>
              </a:path>
            </a:pathLst>
          </a:custGeom>
          <a:blipFill>
            <a:blip r:embed="rId2"/>
            <a:stretch>
              <a:fillRect l="0" t="0" r="0" b="0"/>
            </a:stretch>
          </a:blipFill>
        </p:spPr>
      </p:sp>
      <p:sp>
        <p:nvSpPr>
          <p:cNvPr name="Freeform 6" id="6"/>
          <p:cNvSpPr/>
          <p:nvPr/>
        </p:nvSpPr>
        <p:spPr>
          <a:xfrm flipH="true" flipV="false" rot="-1962805">
            <a:off x="-358603" y="-229530"/>
            <a:ext cx="3951313" cy="2785676"/>
          </a:xfrm>
          <a:custGeom>
            <a:avLst/>
            <a:gdLst/>
            <a:ahLst/>
            <a:cxnLst/>
            <a:rect r="r" b="b" t="t" l="l"/>
            <a:pathLst>
              <a:path h="2785676" w="3951313">
                <a:moveTo>
                  <a:pt x="3951313" y="0"/>
                </a:moveTo>
                <a:lnTo>
                  <a:pt x="0" y="0"/>
                </a:lnTo>
                <a:lnTo>
                  <a:pt x="0" y="2785675"/>
                </a:lnTo>
                <a:lnTo>
                  <a:pt x="3951313" y="2785675"/>
                </a:lnTo>
                <a:lnTo>
                  <a:pt x="3951313" y="0"/>
                </a:lnTo>
                <a:close/>
              </a:path>
            </a:pathLst>
          </a:custGeom>
          <a:blipFill>
            <a:blip r:embed="rId3"/>
            <a:stretch>
              <a:fillRect l="0" t="0" r="0" b="0"/>
            </a:stretch>
          </a:blipFill>
        </p:spPr>
      </p:sp>
      <p:sp>
        <p:nvSpPr>
          <p:cNvPr name="Freeform 7" id="7"/>
          <p:cNvSpPr/>
          <p:nvPr/>
        </p:nvSpPr>
        <p:spPr>
          <a:xfrm flipH="false" flipV="false" rot="0">
            <a:off x="-1202125" y="7573039"/>
            <a:ext cx="3705162" cy="3575481"/>
          </a:xfrm>
          <a:custGeom>
            <a:avLst/>
            <a:gdLst/>
            <a:ahLst/>
            <a:cxnLst/>
            <a:rect r="r" b="b" t="t" l="l"/>
            <a:pathLst>
              <a:path h="3575481" w="3705162">
                <a:moveTo>
                  <a:pt x="0" y="0"/>
                </a:moveTo>
                <a:lnTo>
                  <a:pt x="3705162" y="0"/>
                </a:lnTo>
                <a:lnTo>
                  <a:pt x="3705162" y="3575481"/>
                </a:lnTo>
                <a:lnTo>
                  <a:pt x="0" y="3575481"/>
                </a:lnTo>
                <a:lnTo>
                  <a:pt x="0" y="0"/>
                </a:lnTo>
                <a:close/>
              </a:path>
            </a:pathLst>
          </a:custGeom>
          <a:blipFill>
            <a:blip r:embed="rId2"/>
            <a:stretch>
              <a:fillRect l="0" t="0" r="0" b="0"/>
            </a:stretch>
          </a:blipFill>
        </p:spPr>
      </p:sp>
      <p:sp>
        <p:nvSpPr>
          <p:cNvPr name="Freeform 8" id="8"/>
          <p:cNvSpPr/>
          <p:nvPr/>
        </p:nvSpPr>
        <p:spPr>
          <a:xfrm flipH="false" flipV="false" rot="2304156">
            <a:off x="-905779" y="7058008"/>
            <a:ext cx="2172248" cy="1710646"/>
          </a:xfrm>
          <a:custGeom>
            <a:avLst/>
            <a:gdLst/>
            <a:ahLst/>
            <a:cxnLst/>
            <a:rect r="r" b="b" t="t" l="l"/>
            <a:pathLst>
              <a:path h="1710646" w="2172248">
                <a:moveTo>
                  <a:pt x="0" y="0"/>
                </a:moveTo>
                <a:lnTo>
                  <a:pt x="2172249" y="0"/>
                </a:lnTo>
                <a:lnTo>
                  <a:pt x="2172249" y="1710646"/>
                </a:lnTo>
                <a:lnTo>
                  <a:pt x="0" y="1710646"/>
                </a:lnTo>
                <a:lnTo>
                  <a:pt x="0" y="0"/>
                </a:lnTo>
                <a:close/>
              </a:path>
            </a:pathLst>
          </a:custGeom>
          <a:blipFill>
            <a:blip r:embed="rId4"/>
            <a:stretch>
              <a:fillRect l="0" t="0" r="0" b="0"/>
            </a:stretch>
          </a:blipFill>
        </p:spPr>
      </p:sp>
      <p:sp>
        <p:nvSpPr>
          <p:cNvPr name="Freeform 9" id="9"/>
          <p:cNvSpPr/>
          <p:nvPr/>
        </p:nvSpPr>
        <p:spPr>
          <a:xfrm flipH="false" flipV="false" rot="-2242457">
            <a:off x="15163535" y="-349770"/>
            <a:ext cx="3594357" cy="3477541"/>
          </a:xfrm>
          <a:custGeom>
            <a:avLst/>
            <a:gdLst/>
            <a:ahLst/>
            <a:cxnLst/>
            <a:rect r="r" b="b" t="t" l="l"/>
            <a:pathLst>
              <a:path h="3477541" w="3594357">
                <a:moveTo>
                  <a:pt x="0" y="0"/>
                </a:moveTo>
                <a:lnTo>
                  <a:pt x="3594357" y="0"/>
                </a:lnTo>
                <a:lnTo>
                  <a:pt x="3594357" y="3477541"/>
                </a:lnTo>
                <a:lnTo>
                  <a:pt x="0" y="3477541"/>
                </a:lnTo>
                <a:lnTo>
                  <a:pt x="0" y="0"/>
                </a:lnTo>
                <a:close/>
              </a:path>
            </a:pathLst>
          </a:custGeom>
          <a:blipFill>
            <a:blip r:embed="rId5"/>
            <a:stretch>
              <a:fillRect l="0" t="0" r="0" b="0"/>
            </a:stretch>
          </a:blipFill>
        </p:spPr>
      </p:sp>
      <p:sp>
        <p:nvSpPr>
          <p:cNvPr name="Freeform 10" id="10"/>
          <p:cNvSpPr/>
          <p:nvPr/>
        </p:nvSpPr>
        <p:spPr>
          <a:xfrm flipH="false" flipV="false" rot="0">
            <a:off x="14725087" y="8333620"/>
            <a:ext cx="2249040" cy="2170323"/>
          </a:xfrm>
          <a:custGeom>
            <a:avLst/>
            <a:gdLst/>
            <a:ahLst/>
            <a:cxnLst/>
            <a:rect r="r" b="b" t="t" l="l"/>
            <a:pathLst>
              <a:path h="2170323" w="2249040">
                <a:moveTo>
                  <a:pt x="0" y="0"/>
                </a:moveTo>
                <a:lnTo>
                  <a:pt x="2249040" y="0"/>
                </a:lnTo>
                <a:lnTo>
                  <a:pt x="2249040" y="2170323"/>
                </a:lnTo>
                <a:lnTo>
                  <a:pt x="0" y="2170323"/>
                </a:lnTo>
                <a:lnTo>
                  <a:pt x="0" y="0"/>
                </a:lnTo>
                <a:close/>
              </a:path>
            </a:pathLst>
          </a:custGeom>
          <a:blipFill>
            <a:blip r:embed="rId2"/>
            <a:stretch>
              <a:fillRect l="0" t="0" r="0" b="0"/>
            </a:stretch>
          </a:blipFill>
        </p:spPr>
      </p:sp>
      <p:sp>
        <p:nvSpPr>
          <p:cNvPr name="Freeform 11" id="11"/>
          <p:cNvSpPr/>
          <p:nvPr/>
        </p:nvSpPr>
        <p:spPr>
          <a:xfrm flipH="false" flipV="false" rot="0">
            <a:off x="16363140" y="6104693"/>
            <a:ext cx="2303800" cy="2228927"/>
          </a:xfrm>
          <a:custGeom>
            <a:avLst/>
            <a:gdLst/>
            <a:ahLst/>
            <a:cxnLst/>
            <a:rect r="r" b="b" t="t" l="l"/>
            <a:pathLst>
              <a:path h="2228927" w="2303800">
                <a:moveTo>
                  <a:pt x="0" y="0"/>
                </a:moveTo>
                <a:lnTo>
                  <a:pt x="2303800" y="0"/>
                </a:lnTo>
                <a:lnTo>
                  <a:pt x="2303800" y="2228927"/>
                </a:lnTo>
                <a:lnTo>
                  <a:pt x="0" y="2228927"/>
                </a:lnTo>
                <a:lnTo>
                  <a:pt x="0" y="0"/>
                </a:lnTo>
                <a:close/>
              </a:path>
            </a:pathLst>
          </a:custGeom>
          <a:blipFill>
            <a:blip r:embed="rId5"/>
            <a:stretch>
              <a:fillRect l="0" t="0" r="0" b="0"/>
            </a:stretch>
          </a:blipFill>
        </p:spPr>
      </p:sp>
      <p:sp>
        <p:nvSpPr>
          <p:cNvPr name="Freeform 12" id="12"/>
          <p:cNvSpPr/>
          <p:nvPr/>
        </p:nvSpPr>
        <p:spPr>
          <a:xfrm flipH="false" flipV="false" rot="0">
            <a:off x="16579189" y="6104693"/>
            <a:ext cx="1846533" cy="1696502"/>
          </a:xfrm>
          <a:custGeom>
            <a:avLst/>
            <a:gdLst/>
            <a:ahLst/>
            <a:cxnLst/>
            <a:rect r="r" b="b" t="t" l="l"/>
            <a:pathLst>
              <a:path h="1696502" w="1846533">
                <a:moveTo>
                  <a:pt x="0" y="0"/>
                </a:moveTo>
                <a:lnTo>
                  <a:pt x="1846533" y="0"/>
                </a:lnTo>
                <a:lnTo>
                  <a:pt x="1846533" y="1696502"/>
                </a:lnTo>
                <a:lnTo>
                  <a:pt x="0" y="1696502"/>
                </a:lnTo>
                <a:lnTo>
                  <a:pt x="0" y="0"/>
                </a:lnTo>
                <a:close/>
              </a:path>
            </a:pathLst>
          </a:custGeom>
          <a:blipFill>
            <a:blip r:embed="rId6">
              <a:alphaModFix amt="57000"/>
            </a:blip>
            <a:stretch>
              <a:fillRect l="0" t="0" r="0" b="0"/>
            </a:stretch>
          </a:blipFill>
        </p:spPr>
      </p:sp>
      <p:sp>
        <p:nvSpPr>
          <p:cNvPr name="Freeform 13" id="13"/>
          <p:cNvSpPr/>
          <p:nvPr/>
        </p:nvSpPr>
        <p:spPr>
          <a:xfrm flipH="false" flipV="false" rot="0">
            <a:off x="16292565" y="7354281"/>
            <a:ext cx="2463715" cy="2463715"/>
          </a:xfrm>
          <a:custGeom>
            <a:avLst/>
            <a:gdLst/>
            <a:ahLst/>
            <a:cxnLst/>
            <a:rect r="r" b="b" t="t" l="l"/>
            <a:pathLst>
              <a:path h="2463715" w="2463715">
                <a:moveTo>
                  <a:pt x="0" y="0"/>
                </a:moveTo>
                <a:lnTo>
                  <a:pt x="2463715" y="0"/>
                </a:lnTo>
                <a:lnTo>
                  <a:pt x="2463715" y="2463715"/>
                </a:lnTo>
                <a:lnTo>
                  <a:pt x="0" y="246371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p:cNvSpPr/>
          <p:nvPr/>
        </p:nvSpPr>
        <p:spPr>
          <a:xfrm flipH="false" flipV="false" rot="-1061263">
            <a:off x="17032208" y="7522108"/>
            <a:ext cx="965664" cy="760460"/>
          </a:xfrm>
          <a:custGeom>
            <a:avLst/>
            <a:gdLst/>
            <a:ahLst/>
            <a:cxnLst/>
            <a:rect r="r" b="b" t="t" l="l"/>
            <a:pathLst>
              <a:path h="760460" w="965664">
                <a:moveTo>
                  <a:pt x="0" y="0"/>
                </a:moveTo>
                <a:lnTo>
                  <a:pt x="965664" y="0"/>
                </a:lnTo>
                <a:lnTo>
                  <a:pt x="965664" y="760460"/>
                </a:lnTo>
                <a:lnTo>
                  <a:pt x="0" y="760460"/>
                </a:lnTo>
                <a:lnTo>
                  <a:pt x="0" y="0"/>
                </a:lnTo>
                <a:close/>
              </a:path>
            </a:pathLst>
          </a:custGeom>
          <a:blipFill>
            <a:blip r:embed="rId4"/>
            <a:stretch>
              <a:fillRect l="0" t="0" r="0" b="0"/>
            </a:stretch>
          </a:blipFill>
        </p:spPr>
      </p:sp>
      <p:sp>
        <p:nvSpPr>
          <p:cNvPr name="Freeform 15" id="15"/>
          <p:cNvSpPr/>
          <p:nvPr/>
        </p:nvSpPr>
        <p:spPr>
          <a:xfrm flipH="false" flipV="false" rot="-2242457">
            <a:off x="16702554" y="8380335"/>
            <a:ext cx="2146659" cy="2076892"/>
          </a:xfrm>
          <a:custGeom>
            <a:avLst/>
            <a:gdLst/>
            <a:ahLst/>
            <a:cxnLst/>
            <a:rect r="r" b="b" t="t" l="l"/>
            <a:pathLst>
              <a:path h="2076892" w="2146659">
                <a:moveTo>
                  <a:pt x="0" y="0"/>
                </a:moveTo>
                <a:lnTo>
                  <a:pt x="2146658" y="0"/>
                </a:lnTo>
                <a:lnTo>
                  <a:pt x="2146658" y="2076893"/>
                </a:lnTo>
                <a:lnTo>
                  <a:pt x="0" y="2076893"/>
                </a:lnTo>
                <a:lnTo>
                  <a:pt x="0" y="0"/>
                </a:lnTo>
                <a:close/>
              </a:path>
            </a:pathLst>
          </a:custGeom>
          <a:blipFill>
            <a:blip r:embed="rId5"/>
            <a:stretch>
              <a:fillRect l="0" t="0" r="0" b="0"/>
            </a:stretch>
          </a:blipFill>
        </p:spPr>
      </p:sp>
      <p:sp>
        <p:nvSpPr>
          <p:cNvPr name="Freeform 16" id="16"/>
          <p:cNvSpPr/>
          <p:nvPr/>
        </p:nvSpPr>
        <p:spPr>
          <a:xfrm flipH="false" flipV="false" rot="0">
            <a:off x="15701006" y="8116450"/>
            <a:ext cx="2004383" cy="1825625"/>
          </a:xfrm>
          <a:custGeom>
            <a:avLst/>
            <a:gdLst/>
            <a:ahLst/>
            <a:cxnLst/>
            <a:rect r="r" b="b" t="t" l="l"/>
            <a:pathLst>
              <a:path h="1825625" w="2004383">
                <a:moveTo>
                  <a:pt x="0" y="0"/>
                </a:moveTo>
                <a:lnTo>
                  <a:pt x="2004383" y="0"/>
                </a:lnTo>
                <a:lnTo>
                  <a:pt x="2004383" y="1825626"/>
                </a:lnTo>
                <a:lnTo>
                  <a:pt x="0" y="1825626"/>
                </a:lnTo>
                <a:lnTo>
                  <a:pt x="0" y="0"/>
                </a:lnTo>
                <a:close/>
              </a:path>
            </a:pathLst>
          </a:custGeom>
          <a:blipFill>
            <a:blip r:embed="rId9"/>
            <a:stretch>
              <a:fillRect l="0" t="-2288" r="0" b="-2288"/>
            </a:stretch>
          </a:blipFill>
        </p:spPr>
      </p:sp>
      <p:sp>
        <p:nvSpPr>
          <p:cNvPr name="Freeform 17" id="17"/>
          <p:cNvSpPr/>
          <p:nvPr/>
        </p:nvSpPr>
        <p:spPr>
          <a:xfrm flipH="false" flipV="false" rot="0">
            <a:off x="9609846" y="2826351"/>
            <a:ext cx="6542469" cy="5507269"/>
          </a:xfrm>
          <a:custGeom>
            <a:avLst/>
            <a:gdLst/>
            <a:ahLst/>
            <a:cxnLst/>
            <a:rect r="r" b="b" t="t" l="l"/>
            <a:pathLst>
              <a:path h="5507269" w="6542469">
                <a:moveTo>
                  <a:pt x="0" y="0"/>
                </a:moveTo>
                <a:lnTo>
                  <a:pt x="6542470" y="0"/>
                </a:lnTo>
                <a:lnTo>
                  <a:pt x="6542470" y="5507269"/>
                </a:lnTo>
                <a:lnTo>
                  <a:pt x="0" y="5507269"/>
                </a:lnTo>
                <a:lnTo>
                  <a:pt x="0" y="0"/>
                </a:lnTo>
                <a:close/>
              </a:path>
            </a:pathLst>
          </a:custGeom>
          <a:blipFill>
            <a:blip r:embed="rId10"/>
            <a:stretch>
              <a:fillRect l="0" t="0" r="0" b="0"/>
            </a:stretch>
          </a:blipFill>
        </p:spPr>
      </p:sp>
      <p:sp>
        <p:nvSpPr>
          <p:cNvPr name="TextBox 18" id="18"/>
          <p:cNvSpPr txBox="true"/>
          <p:nvPr/>
        </p:nvSpPr>
        <p:spPr>
          <a:xfrm rot="0">
            <a:off x="1770392" y="2144214"/>
            <a:ext cx="9911885" cy="1125294"/>
          </a:xfrm>
          <a:prstGeom prst="rect">
            <a:avLst/>
          </a:prstGeom>
        </p:spPr>
        <p:txBody>
          <a:bodyPr anchor="t" rtlCol="false" tIns="0" lIns="0" bIns="0" rIns="0">
            <a:spAutoFit/>
          </a:bodyPr>
          <a:lstStyle/>
          <a:p>
            <a:pPr algn="l">
              <a:lnSpc>
                <a:spcPts val="8279"/>
              </a:lnSpc>
            </a:pPr>
            <a:r>
              <a:rPr lang="en-US" sz="9408">
                <a:solidFill>
                  <a:srgbClr val="FFFFFF"/>
                </a:solidFill>
                <a:latin typeface="Margin"/>
                <a:ea typeface="Margin"/>
                <a:cs typeface="Margin"/>
                <a:sym typeface="Margin"/>
              </a:rPr>
              <a:t>Application Domains</a:t>
            </a:r>
          </a:p>
        </p:txBody>
      </p:sp>
      <p:sp>
        <p:nvSpPr>
          <p:cNvPr name="TextBox 19" id="19"/>
          <p:cNvSpPr txBox="true"/>
          <p:nvPr/>
        </p:nvSpPr>
        <p:spPr>
          <a:xfrm rot="0">
            <a:off x="1770392" y="3475988"/>
            <a:ext cx="7629905" cy="3806190"/>
          </a:xfrm>
          <a:prstGeom prst="rect">
            <a:avLst/>
          </a:prstGeom>
        </p:spPr>
        <p:txBody>
          <a:bodyPr anchor="t" rtlCol="false" tIns="0" lIns="0" bIns="0" rIns="0">
            <a:spAutoFit/>
          </a:bodyPr>
          <a:lstStyle/>
          <a:p>
            <a:pPr algn="l">
              <a:lnSpc>
                <a:spcPts val="3360"/>
              </a:lnSpc>
              <a:spcBef>
                <a:spcPct val="0"/>
              </a:spcBef>
            </a:pPr>
            <a:r>
              <a:rPr lang="en-US" b="true" sz="2400">
                <a:solidFill>
                  <a:srgbClr val="FFFFFF"/>
                </a:solidFill>
                <a:latin typeface="Gill Sans Medium"/>
                <a:ea typeface="Gill Sans Medium"/>
                <a:cs typeface="Gill Sans Medium"/>
                <a:sym typeface="Gill Sans Medium"/>
              </a:rPr>
              <a:t>BOA</a:t>
            </a:r>
            <a:r>
              <a:rPr lang="en-US" b="true" sz="2400">
                <a:solidFill>
                  <a:srgbClr val="FFFFFF"/>
                </a:solidFill>
                <a:latin typeface="Gill Sans Medium"/>
                <a:ea typeface="Gill Sans Medium"/>
                <a:cs typeface="Gill Sans Medium"/>
                <a:sym typeface="Gill Sans Medium"/>
              </a:rPr>
              <a:t> has been successfully applied in:</a:t>
            </a:r>
          </a:p>
          <a:p>
            <a:pPr algn="l">
              <a:lnSpc>
                <a:spcPts val="3360"/>
              </a:lnSpc>
              <a:spcBef>
                <a:spcPct val="0"/>
              </a:spcBef>
            </a:pPr>
            <a:r>
              <a:rPr lang="en-US" b="true" sz="2400">
                <a:solidFill>
                  <a:srgbClr val="FFFFFF"/>
                </a:solidFill>
                <a:latin typeface="Gill Sans Medium"/>
                <a:ea typeface="Gill Sans Medium"/>
                <a:cs typeface="Gill Sans Medium"/>
                <a:sym typeface="Gill Sans Medium"/>
              </a:rPr>
              <a:t> • structural optimization,</a:t>
            </a:r>
          </a:p>
          <a:p>
            <a:pPr algn="l">
              <a:lnSpc>
                <a:spcPts val="3360"/>
              </a:lnSpc>
              <a:spcBef>
                <a:spcPct val="0"/>
              </a:spcBef>
            </a:pPr>
            <a:r>
              <a:rPr lang="en-US" b="true" sz="2400">
                <a:solidFill>
                  <a:srgbClr val="FFFFFF"/>
                </a:solidFill>
                <a:latin typeface="Gill Sans Medium"/>
                <a:ea typeface="Gill Sans Medium"/>
                <a:cs typeface="Gill Sans Medium"/>
                <a:sym typeface="Gill Sans Medium"/>
              </a:rPr>
              <a:t> • feature selection in machine learning,</a:t>
            </a:r>
          </a:p>
          <a:p>
            <a:pPr algn="l">
              <a:lnSpc>
                <a:spcPts val="3360"/>
              </a:lnSpc>
              <a:spcBef>
                <a:spcPct val="0"/>
              </a:spcBef>
            </a:pPr>
            <a:r>
              <a:rPr lang="en-US" b="true" sz="2400">
                <a:solidFill>
                  <a:srgbClr val="FFFFFF"/>
                </a:solidFill>
                <a:latin typeface="Gill Sans Medium"/>
                <a:ea typeface="Gill Sans Medium"/>
                <a:cs typeface="Gill Sans Medium"/>
                <a:sym typeface="Gill Sans Medium"/>
              </a:rPr>
              <a:t> • neural network training,</a:t>
            </a:r>
          </a:p>
          <a:p>
            <a:pPr algn="l">
              <a:lnSpc>
                <a:spcPts val="3360"/>
              </a:lnSpc>
              <a:spcBef>
                <a:spcPct val="0"/>
              </a:spcBef>
            </a:pPr>
            <a:r>
              <a:rPr lang="en-US" b="true" sz="2400">
                <a:solidFill>
                  <a:srgbClr val="FFFFFF"/>
                </a:solidFill>
                <a:latin typeface="Gill Sans Medium"/>
                <a:ea typeface="Gill Sans Medium"/>
                <a:cs typeface="Gill Sans Medium"/>
                <a:sym typeface="Gill Sans Medium"/>
              </a:rPr>
              <a:t> • UAV path planning and robotics,</a:t>
            </a:r>
          </a:p>
          <a:p>
            <a:pPr algn="l">
              <a:lnSpc>
                <a:spcPts val="3360"/>
              </a:lnSpc>
              <a:spcBef>
                <a:spcPct val="0"/>
              </a:spcBef>
            </a:pPr>
            <a:r>
              <a:rPr lang="en-US" b="true" sz="2400">
                <a:solidFill>
                  <a:srgbClr val="FFFFFF"/>
                </a:solidFill>
                <a:latin typeface="Gill Sans Medium"/>
                <a:ea typeface="Gill Sans Medium"/>
                <a:cs typeface="Gill Sans Medium"/>
                <a:sym typeface="Gill Sans Medium"/>
              </a:rPr>
              <a:t> • energy systems,</a:t>
            </a:r>
          </a:p>
          <a:p>
            <a:pPr algn="l">
              <a:lnSpc>
                <a:spcPts val="3360"/>
              </a:lnSpc>
              <a:spcBef>
                <a:spcPct val="0"/>
              </a:spcBef>
            </a:pPr>
            <a:r>
              <a:rPr lang="en-US" b="true" sz="2400">
                <a:solidFill>
                  <a:srgbClr val="FFFFFF"/>
                </a:solidFill>
                <a:latin typeface="Gill Sans Medium"/>
                <a:ea typeface="Gill Sans Medium"/>
                <a:cs typeface="Gill Sans Medium"/>
                <a:sym typeface="Gill Sans Medium"/>
              </a:rPr>
              <a:t> • scheduling and routing,</a:t>
            </a:r>
          </a:p>
          <a:p>
            <a:pPr algn="l">
              <a:lnSpc>
                <a:spcPts val="3360"/>
              </a:lnSpc>
              <a:spcBef>
                <a:spcPct val="0"/>
              </a:spcBef>
            </a:pPr>
            <a:r>
              <a:rPr lang="en-US" b="true" sz="2400">
                <a:solidFill>
                  <a:srgbClr val="FFFFFF"/>
                </a:solidFill>
                <a:latin typeface="Gill Sans Medium"/>
                <a:ea typeface="Gill Sans Medium"/>
                <a:cs typeface="Gill Sans Medium"/>
                <a:sym typeface="Gill Sans Medium"/>
              </a:rPr>
              <a:t> • biomedical signal processing.</a:t>
            </a:r>
          </a:p>
          <a:p>
            <a:pPr algn="l">
              <a:lnSpc>
                <a:spcPts val="3360"/>
              </a:lnSpc>
              <a:spcBef>
                <a:spcPct val="0"/>
              </a:spcBef>
            </a:pPr>
          </a:p>
        </p:txBody>
      </p:sp>
    </p:spTree>
  </p:cSld>
  <p:clrMapOvr>
    <a:masterClrMapping/>
  </p:clrMapOvr>
  <p:transition spd="slow">
    <p:push dir="l"/>
  </p:transition>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614B9D"/>
        </a:solidFill>
      </p:bgPr>
    </p:bg>
    <p:spTree>
      <p:nvGrpSpPr>
        <p:cNvPr id="1" name=""/>
        <p:cNvGrpSpPr/>
        <p:nvPr/>
      </p:nvGrpSpPr>
      <p:grpSpPr>
        <a:xfrm>
          <a:off x="0" y="0"/>
          <a:ext cx="0" cy="0"/>
          <a:chOff x="0" y="0"/>
          <a:chExt cx="0" cy="0"/>
        </a:xfrm>
      </p:grpSpPr>
      <p:grpSp>
        <p:nvGrpSpPr>
          <p:cNvPr name="Group 2" id="2"/>
          <p:cNvGrpSpPr/>
          <p:nvPr/>
        </p:nvGrpSpPr>
        <p:grpSpPr>
          <a:xfrm rot="0">
            <a:off x="756652" y="1028700"/>
            <a:ext cx="16774696" cy="8229600"/>
            <a:chOff x="0" y="0"/>
            <a:chExt cx="4418027" cy="2167467"/>
          </a:xfrm>
        </p:grpSpPr>
        <p:sp>
          <p:nvSpPr>
            <p:cNvPr name="Freeform 3" id="3"/>
            <p:cNvSpPr/>
            <p:nvPr/>
          </p:nvSpPr>
          <p:spPr>
            <a:xfrm flipH="false" flipV="false" rot="0">
              <a:off x="0" y="0"/>
              <a:ext cx="4418027" cy="2167467"/>
            </a:xfrm>
            <a:custGeom>
              <a:avLst/>
              <a:gdLst/>
              <a:ahLst/>
              <a:cxnLst/>
              <a:rect r="r" b="b" t="t" l="l"/>
              <a:pathLst>
                <a:path h="2167467" w="4418027">
                  <a:moveTo>
                    <a:pt x="4418027" y="0"/>
                  </a:moveTo>
                  <a:lnTo>
                    <a:pt x="0" y="0"/>
                  </a:lnTo>
                  <a:lnTo>
                    <a:pt x="101600" y="1083733"/>
                  </a:lnTo>
                  <a:lnTo>
                    <a:pt x="0" y="2167467"/>
                  </a:lnTo>
                  <a:lnTo>
                    <a:pt x="4418027" y="2167467"/>
                  </a:lnTo>
                  <a:lnTo>
                    <a:pt x="4316427" y="1083733"/>
                  </a:lnTo>
                  <a:lnTo>
                    <a:pt x="4418027" y="0"/>
                  </a:lnTo>
                  <a:close/>
                </a:path>
              </a:pathLst>
            </a:custGeom>
            <a:solidFill>
              <a:srgbClr val="2E005E">
                <a:alpha val="65882"/>
              </a:srgbClr>
            </a:solidFill>
            <a:ln w="85725" cap="sq">
              <a:solidFill>
                <a:srgbClr val="C4ABF2">
                  <a:alpha val="65882"/>
                </a:srgbClr>
              </a:solidFill>
              <a:prstDash val="solid"/>
              <a:miter/>
            </a:ln>
          </p:spPr>
        </p:sp>
        <p:sp>
          <p:nvSpPr>
            <p:cNvPr name="TextBox 4" id="4"/>
            <p:cNvSpPr txBox="true"/>
            <p:nvPr/>
          </p:nvSpPr>
          <p:spPr>
            <a:xfrm>
              <a:off x="88900" y="-38100"/>
              <a:ext cx="4240227" cy="2205567"/>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false" flipV="false" rot="2700000">
            <a:off x="-1801439" y="737796"/>
            <a:ext cx="3602879" cy="3476778"/>
          </a:xfrm>
          <a:custGeom>
            <a:avLst/>
            <a:gdLst/>
            <a:ahLst/>
            <a:cxnLst/>
            <a:rect r="r" b="b" t="t" l="l"/>
            <a:pathLst>
              <a:path h="3476778" w="3602879">
                <a:moveTo>
                  <a:pt x="0" y="0"/>
                </a:moveTo>
                <a:lnTo>
                  <a:pt x="3602878" y="0"/>
                </a:lnTo>
                <a:lnTo>
                  <a:pt x="3602878" y="3476778"/>
                </a:lnTo>
                <a:lnTo>
                  <a:pt x="0" y="3476778"/>
                </a:lnTo>
                <a:lnTo>
                  <a:pt x="0" y="0"/>
                </a:lnTo>
                <a:close/>
              </a:path>
            </a:pathLst>
          </a:custGeom>
          <a:blipFill>
            <a:blip r:embed="rId2"/>
            <a:stretch>
              <a:fillRect l="0" t="0" r="0" b="0"/>
            </a:stretch>
          </a:blipFill>
        </p:spPr>
      </p:sp>
      <p:sp>
        <p:nvSpPr>
          <p:cNvPr name="Freeform 6" id="6"/>
          <p:cNvSpPr/>
          <p:nvPr/>
        </p:nvSpPr>
        <p:spPr>
          <a:xfrm flipH="true" flipV="false" rot="-1962805">
            <a:off x="-344949" y="-329269"/>
            <a:ext cx="3852395" cy="2715939"/>
          </a:xfrm>
          <a:custGeom>
            <a:avLst/>
            <a:gdLst/>
            <a:ahLst/>
            <a:cxnLst/>
            <a:rect r="r" b="b" t="t" l="l"/>
            <a:pathLst>
              <a:path h="2715939" w="3852395">
                <a:moveTo>
                  <a:pt x="3852395" y="0"/>
                </a:moveTo>
                <a:lnTo>
                  <a:pt x="0" y="0"/>
                </a:lnTo>
                <a:lnTo>
                  <a:pt x="0" y="2715938"/>
                </a:lnTo>
                <a:lnTo>
                  <a:pt x="3852395" y="2715938"/>
                </a:lnTo>
                <a:lnTo>
                  <a:pt x="3852395" y="0"/>
                </a:lnTo>
                <a:close/>
              </a:path>
            </a:pathLst>
          </a:custGeom>
          <a:blipFill>
            <a:blip r:embed="rId3"/>
            <a:stretch>
              <a:fillRect l="0" t="0" r="0" b="0"/>
            </a:stretch>
          </a:blipFill>
        </p:spPr>
      </p:sp>
      <p:sp>
        <p:nvSpPr>
          <p:cNvPr name="Freeform 7" id="7"/>
          <p:cNvSpPr/>
          <p:nvPr/>
        </p:nvSpPr>
        <p:spPr>
          <a:xfrm flipH="false" flipV="false" rot="0">
            <a:off x="-1202125" y="7368080"/>
            <a:ext cx="3917553" cy="3780439"/>
          </a:xfrm>
          <a:custGeom>
            <a:avLst/>
            <a:gdLst/>
            <a:ahLst/>
            <a:cxnLst/>
            <a:rect r="r" b="b" t="t" l="l"/>
            <a:pathLst>
              <a:path h="3780439" w="3917553">
                <a:moveTo>
                  <a:pt x="0" y="0"/>
                </a:moveTo>
                <a:lnTo>
                  <a:pt x="3917554" y="0"/>
                </a:lnTo>
                <a:lnTo>
                  <a:pt x="3917554" y="3780440"/>
                </a:lnTo>
                <a:lnTo>
                  <a:pt x="0" y="3780440"/>
                </a:lnTo>
                <a:lnTo>
                  <a:pt x="0" y="0"/>
                </a:lnTo>
                <a:close/>
              </a:path>
            </a:pathLst>
          </a:custGeom>
          <a:blipFill>
            <a:blip r:embed="rId2"/>
            <a:stretch>
              <a:fillRect l="0" t="0" r="0" b="0"/>
            </a:stretch>
          </a:blipFill>
        </p:spPr>
      </p:sp>
      <p:sp>
        <p:nvSpPr>
          <p:cNvPr name="Freeform 8" id="8"/>
          <p:cNvSpPr/>
          <p:nvPr/>
        </p:nvSpPr>
        <p:spPr>
          <a:xfrm flipH="false" flipV="false" rot="2304156">
            <a:off x="-986709" y="7088296"/>
            <a:ext cx="2619087" cy="2062531"/>
          </a:xfrm>
          <a:custGeom>
            <a:avLst/>
            <a:gdLst/>
            <a:ahLst/>
            <a:cxnLst/>
            <a:rect r="r" b="b" t="t" l="l"/>
            <a:pathLst>
              <a:path h="2062531" w="2619087">
                <a:moveTo>
                  <a:pt x="0" y="0"/>
                </a:moveTo>
                <a:lnTo>
                  <a:pt x="2619087" y="0"/>
                </a:lnTo>
                <a:lnTo>
                  <a:pt x="2619087" y="2062531"/>
                </a:lnTo>
                <a:lnTo>
                  <a:pt x="0" y="2062531"/>
                </a:lnTo>
                <a:lnTo>
                  <a:pt x="0" y="0"/>
                </a:lnTo>
                <a:close/>
              </a:path>
            </a:pathLst>
          </a:custGeom>
          <a:blipFill>
            <a:blip r:embed="rId4"/>
            <a:stretch>
              <a:fillRect l="0" t="0" r="0" b="0"/>
            </a:stretch>
          </a:blipFill>
        </p:spPr>
      </p:sp>
      <p:sp>
        <p:nvSpPr>
          <p:cNvPr name="TextBox 9" id="9"/>
          <p:cNvSpPr txBox="true"/>
          <p:nvPr/>
        </p:nvSpPr>
        <p:spPr>
          <a:xfrm rot="0">
            <a:off x="1581249" y="1656704"/>
            <a:ext cx="10840156" cy="3218520"/>
          </a:xfrm>
          <a:prstGeom prst="rect">
            <a:avLst/>
          </a:prstGeom>
        </p:spPr>
        <p:txBody>
          <a:bodyPr anchor="t" rtlCol="false" tIns="0" lIns="0" bIns="0" rIns="0">
            <a:spAutoFit/>
          </a:bodyPr>
          <a:lstStyle/>
          <a:p>
            <a:pPr algn="l">
              <a:lnSpc>
                <a:spcPts val="8251"/>
              </a:lnSpc>
            </a:pPr>
            <a:r>
              <a:rPr lang="en-US" sz="9376">
                <a:solidFill>
                  <a:srgbClr val="FFFFFF"/>
                </a:solidFill>
                <a:latin typeface="Margin"/>
                <a:ea typeface="Margin"/>
                <a:cs typeface="Margin"/>
                <a:sym typeface="Margin"/>
              </a:rPr>
              <a:t>Existing BOA-Based Algorithms</a:t>
            </a:r>
          </a:p>
          <a:p>
            <a:pPr algn="l">
              <a:lnSpc>
                <a:spcPts val="8251"/>
              </a:lnSpc>
            </a:pPr>
          </a:p>
        </p:txBody>
      </p:sp>
      <p:sp>
        <p:nvSpPr>
          <p:cNvPr name="Freeform 10" id="10"/>
          <p:cNvSpPr/>
          <p:nvPr/>
        </p:nvSpPr>
        <p:spPr>
          <a:xfrm flipH="false" flipV="false" rot="0">
            <a:off x="14942355" y="8530209"/>
            <a:ext cx="2298532" cy="2218083"/>
          </a:xfrm>
          <a:custGeom>
            <a:avLst/>
            <a:gdLst/>
            <a:ahLst/>
            <a:cxnLst/>
            <a:rect r="r" b="b" t="t" l="l"/>
            <a:pathLst>
              <a:path h="2218083" w="2298532">
                <a:moveTo>
                  <a:pt x="0" y="0"/>
                </a:moveTo>
                <a:lnTo>
                  <a:pt x="2298531" y="0"/>
                </a:lnTo>
                <a:lnTo>
                  <a:pt x="2298531" y="2218083"/>
                </a:lnTo>
                <a:lnTo>
                  <a:pt x="0" y="2218083"/>
                </a:lnTo>
                <a:lnTo>
                  <a:pt x="0" y="0"/>
                </a:lnTo>
                <a:close/>
              </a:path>
            </a:pathLst>
          </a:custGeom>
          <a:blipFill>
            <a:blip r:embed="rId2"/>
            <a:stretch>
              <a:fillRect l="0" t="0" r="0" b="0"/>
            </a:stretch>
          </a:blipFill>
        </p:spPr>
      </p:sp>
      <p:sp>
        <p:nvSpPr>
          <p:cNvPr name="Freeform 11" id="11"/>
          <p:cNvSpPr/>
          <p:nvPr/>
        </p:nvSpPr>
        <p:spPr>
          <a:xfrm flipH="false" flipV="false" rot="0">
            <a:off x="16616455" y="6252233"/>
            <a:ext cx="2354497" cy="2277976"/>
          </a:xfrm>
          <a:custGeom>
            <a:avLst/>
            <a:gdLst/>
            <a:ahLst/>
            <a:cxnLst/>
            <a:rect r="r" b="b" t="t" l="l"/>
            <a:pathLst>
              <a:path h="2277976" w="2354497">
                <a:moveTo>
                  <a:pt x="0" y="0"/>
                </a:moveTo>
                <a:lnTo>
                  <a:pt x="2354497" y="0"/>
                </a:lnTo>
                <a:lnTo>
                  <a:pt x="2354497" y="2277976"/>
                </a:lnTo>
                <a:lnTo>
                  <a:pt x="0" y="2277976"/>
                </a:lnTo>
                <a:lnTo>
                  <a:pt x="0" y="0"/>
                </a:lnTo>
                <a:close/>
              </a:path>
            </a:pathLst>
          </a:custGeom>
          <a:blipFill>
            <a:blip r:embed="rId5"/>
            <a:stretch>
              <a:fillRect l="0" t="0" r="0" b="0"/>
            </a:stretch>
          </a:blipFill>
        </p:spPr>
      </p:sp>
      <p:sp>
        <p:nvSpPr>
          <p:cNvPr name="Freeform 12" id="12"/>
          <p:cNvSpPr/>
          <p:nvPr/>
        </p:nvSpPr>
        <p:spPr>
          <a:xfrm flipH="false" flipV="false" rot="0">
            <a:off x="16837258" y="6252233"/>
            <a:ext cx="1887167" cy="1733835"/>
          </a:xfrm>
          <a:custGeom>
            <a:avLst/>
            <a:gdLst/>
            <a:ahLst/>
            <a:cxnLst/>
            <a:rect r="r" b="b" t="t" l="l"/>
            <a:pathLst>
              <a:path h="1733835" w="1887167">
                <a:moveTo>
                  <a:pt x="0" y="0"/>
                </a:moveTo>
                <a:lnTo>
                  <a:pt x="1887167" y="0"/>
                </a:lnTo>
                <a:lnTo>
                  <a:pt x="1887167" y="1733835"/>
                </a:lnTo>
                <a:lnTo>
                  <a:pt x="0" y="1733835"/>
                </a:lnTo>
                <a:lnTo>
                  <a:pt x="0" y="0"/>
                </a:lnTo>
                <a:close/>
              </a:path>
            </a:pathLst>
          </a:custGeom>
          <a:blipFill>
            <a:blip r:embed="rId6">
              <a:alphaModFix amt="57000"/>
            </a:blip>
            <a:stretch>
              <a:fillRect l="0" t="0" r="0" b="0"/>
            </a:stretch>
          </a:blipFill>
        </p:spPr>
      </p:sp>
      <p:sp>
        <p:nvSpPr>
          <p:cNvPr name="Freeform 13" id="13"/>
          <p:cNvSpPr/>
          <p:nvPr/>
        </p:nvSpPr>
        <p:spPr>
          <a:xfrm flipH="false" flipV="false" rot="0">
            <a:off x="16544326" y="7529319"/>
            <a:ext cx="2517931" cy="2517931"/>
          </a:xfrm>
          <a:custGeom>
            <a:avLst/>
            <a:gdLst/>
            <a:ahLst/>
            <a:cxnLst/>
            <a:rect r="r" b="b" t="t" l="l"/>
            <a:pathLst>
              <a:path h="2517931" w="2517931">
                <a:moveTo>
                  <a:pt x="0" y="0"/>
                </a:moveTo>
                <a:lnTo>
                  <a:pt x="2517932" y="0"/>
                </a:lnTo>
                <a:lnTo>
                  <a:pt x="2517932" y="2517932"/>
                </a:lnTo>
                <a:lnTo>
                  <a:pt x="0" y="251793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p:cNvSpPr/>
          <p:nvPr/>
        </p:nvSpPr>
        <p:spPr>
          <a:xfrm flipH="false" flipV="false" rot="-1061263">
            <a:off x="17300246" y="7700839"/>
            <a:ext cx="986914" cy="777195"/>
          </a:xfrm>
          <a:custGeom>
            <a:avLst/>
            <a:gdLst/>
            <a:ahLst/>
            <a:cxnLst/>
            <a:rect r="r" b="b" t="t" l="l"/>
            <a:pathLst>
              <a:path h="777195" w="986914">
                <a:moveTo>
                  <a:pt x="0" y="0"/>
                </a:moveTo>
                <a:lnTo>
                  <a:pt x="986914" y="0"/>
                </a:lnTo>
                <a:lnTo>
                  <a:pt x="986914" y="777195"/>
                </a:lnTo>
                <a:lnTo>
                  <a:pt x="0" y="777195"/>
                </a:lnTo>
                <a:lnTo>
                  <a:pt x="0" y="0"/>
                </a:lnTo>
                <a:close/>
              </a:path>
            </a:pathLst>
          </a:custGeom>
          <a:blipFill>
            <a:blip r:embed="rId4"/>
            <a:stretch>
              <a:fillRect l="0" t="0" r="0" b="0"/>
            </a:stretch>
          </a:blipFill>
        </p:spPr>
      </p:sp>
      <p:sp>
        <p:nvSpPr>
          <p:cNvPr name="Freeform 15" id="15"/>
          <p:cNvSpPr/>
          <p:nvPr/>
        </p:nvSpPr>
        <p:spPr>
          <a:xfrm flipH="false" flipV="false" rot="-2242457">
            <a:off x="16963337" y="8577953"/>
            <a:ext cx="2193898" cy="2122596"/>
          </a:xfrm>
          <a:custGeom>
            <a:avLst/>
            <a:gdLst/>
            <a:ahLst/>
            <a:cxnLst/>
            <a:rect r="r" b="b" t="t" l="l"/>
            <a:pathLst>
              <a:path h="2122596" w="2193898">
                <a:moveTo>
                  <a:pt x="0" y="0"/>
                </a:moveTo>
                <a:lnTo>
                  <a:pt x="2193898" y="0"/>
                </a:lnTo>
                <a:lnTo>
                  <a:pt x="2193898" y="2122596"/>
                </a:lnTo>
                <a:lnTo>
                  <a:pt x="0" y="2122596"/>
                </a:lnTo>
                <a:lnTo>
                  <a:pt x="0" y="0"/>
                </a:lnTo>
                <a:close/>
              </a:path>
            </a:pathLst>
          </a:custGeom>
          <a:blipFill>
            <a:blip r:embed="rId5"/>
            <a:stretch>
              <a:fillRect l="0" t="0" r="0" b="0"/>
            </a:stretch>
          </a:blipFill>
        </p:spPr>
      </p:sp>
      <p:sp>
        <p:nvSpPr>
          <p:cNvPr name="Freeform 16" id="16"/>
          <p:cNvSpPr/>
          <p:nvPr/>
        </p:nvSpPr>
        <p:spPr>
          <a:xfrm flipH="false" flipV="false" rot="0">
            <a:off x="15939750" y="8308261"/>
            <a:ext cx="2048491" cy="1865800"/>
          </a:xfrm>
          <a:custGeom>
            <a:avLst/>
            <a:gdLst/>
            <a:ahLst/>
            <a:cxnLst/>
            <a:rect r="r" b="b" t="t" l="l"/>
            <a:pathLst>
              <a:path h="1865800" w="2048491">
                <a:moveTo>
                  <a:pt x="0" y="0"/>
                </a:moveTo>
                <a:lnTo>
                  <a:pt x="2048491" y="0"/>
                </a:lnTo>
                <a:lnTo>
                  <a:pt x="2048491" y="1865800"/>
                </a:lnTo>
                <a:lnTo>
                  <a:pt x="0" y="1865800"/>
                </a:lnTo>
                <a:lnTo>
                  <a:pt x="0" y="0"/>
                </a:lnTo>
                <a:close/>
              </a:path>
            </a:pathLst>
          </a:custGeom>
          <a:blipFill>
            <a:blip r:embed="rId9"/>
            <a:stretch>
              <a:fillRect l="0" t="-2288" r="0" b="-2288"/>
            </a:stretch>
          </a:blipFill>
        </p:spPr>
      </p:sp>
      <p:sp>
        <p:nvSpPr>
          <p:cNvPr name="Freeform 17" id="17"/>
          <p:cNvSpPr/>
          <p:nvPr/>
        </p:nvSpPr>
        <p:spPr>
          <a:xfrm flipH="false" flipV="false" rot="-2242457">
            <a:off x="15163535" y="-349770"/>
            <a:ext cx="3594357" cy="3477541"/>
          </a:xfrm>
          <a:custGeom>
            <a:avLst/>
            <a:gdLst/>
            <a:ahLst/>
            <a:cxnLst/>
            <a:rect r="r" b="b" t="t" l="l"/>
            <a:pathLst>
              <a:path h="3477541" w="3594357">
                <a:moveTo>
                  <a:pt x="0" y="0"/>
                </a:moveTo>
                <a:lnTo>
                  <a:pt x="3594357" y="0"/>
                </a:lnTo>
                <a:lnTo>
                  <a:pt x="3594357" y="3477541"/>
                </a:lnTo>
                <a:lnTo>
                  <a:pt x="0" y="3477541"/>
                </a:lnTo>
                <a:lnTo>
                  <a:pt x="0" y="0"/>
                </a:lnTo>
                <a:close/>
              </a:path>
            </a:pathLst>
          </a:custGeom>
          <a:blipFill>
            <a:blip r:embed="rId5"/>
            <a:stretch>
              <a:fillRect l="0" t="0" r="0" b="0"/>
            </a:stretch>
          </a:blipFill>
        </p:spPr>
      </p:sp>
      <p:grpSp>
        <p:nvGrpSpPr>
          <p:cNvPr name="Group 18" id="18"/>
          <p:cNvGrpSpPr/>
          <p:nvPr/>
        </p:nvGrpSpPr>
        <p:grpSpPr>
          <a:xfrm rot="0">
            <a:off x="12421405" y="2028376"/>
            <a:ext cx="4554634" cy="2272476"/>
            <a:chOff x="0" y="0"/>
            <a:chExt cx="812800" cy="405536"/>
          </a:xfrm>
        </p:grpSpPr>
        <p:sp>
          <p:nvSpPr>
            <p:cNvPr name="Freeform 19" id="19"/>
            <p:cNvSpPr/>
            <p:nvPr/>
          </p:nvSpPr>
          <p:spPr>
            <a:xfrm flipH="false" flipV="false" rot="0">
              <a:off x="0" y="0"/>
              <a:ext cx="812800" cy="405536"/>
            </a:xfrm>
            <a:custGeom>
              <a:avLst/>
              <a:gdLst/>
              <a:ahLst/>
              <a:cxnLst/>
              <a:rect r="r" b="b" t="t" l="l"/>
              <a:pathLst>
                <a:path h="405536" w="812800">
                  <a:moveTo>
                    <a:pt x="812800" y="202768"/>
                  </a:moveTo>
                  <a:lnTo>
                    <a:pt x="609600" y="405536"/>
                  </a:lnTo>
                  <a:lnTo>
                    <a:pt x="203200" y="405536"/>
                  </a:lnTo>
                  <a:lnTo>
                    <a:pt x="0" y="202768"/>
                  </a:lnTo>
                  <a:lnTo>
                    <a:pt x="203200" y="0"/>
                  </a:lnTo>
                  <a:lnTo>
                    <a:pt x="609600" y="0"/>
                  </a:lnTo>
                  <a:lnTo>
                    <a:pt x="812800" y="202768"/>
                  </a:lnTo>
                  <a:close/>
                </a:path>
              </a:pathLst>
            </a:custGeom>
            <a:blipFill>
              <a:blip r:embed="rId10"/>
              <a:stretch>
                <a:fillRect l="0" t="-35051" r="0" b="-35051"/>
              </a:stretch>
            </a:blipFill>
          </p:spPr>
        </p:sp>
      </p:grpSp>
      <p:sp>
        <p:nvSpPr>
          <p:cNvPr name="Freeform 20" id="20"/>
          <p:cNvSpPr/>
          <p:nvPr/>
        </p:nvSpPr>
        <p:spPr>
          <a:xfrm flipH="false" flipV="false" rot="0">
            <a:off x="1989683" y="5030514"/>
            <a:ext cx="896258" cy="816327"/>
          </a:xfrm>
          <a:custGeom>
            <a:avLst/>
            <a:gdLst/>
            <a:ahLst/>
            <a:cxnLst/>
            <a:rect r="r" b="b" t="t" l="l"/>
            <a:pathLst>
              <a:path h="816327" w="896258">
                <a:moveTo>
                  <a:pt x="0" y="0"/>
                </a:moveTo>
                <a:lnTo>
                  <a:pt x="896258" y="0"/>
                </a:lnTo>
                <a:lnTo>
                  <a:pt x="896258" y="816327"/>
                </a:lnTo>
                <a:lnTo>
                  <a:pt x="0" y="816327"/>
                </a:lnTo>
                <a:lnTo>
                  <a:pt x="0" y="0"/>
                </a:lnTo>
                <a:close/>
              </a:path>
            </a:pathLst>
          </a:custGeom>
          <a:blipFill>
            <a:blip r:embed="rId9"/>
            <a:stretch>
              <a:fillRect l="0" t="-2288" r="0" b="-2288"/>
            </a:stretch>
          </a:blipFill>
        </p:spPr>
      </p:sp>
      <p:sp>
        <p:nvSpPr>
          <p:cNvPr name="Freeform 21" id="21"/>
          <p:cNvSpPr/>
          <p:nvPr/>
        </p:nvSpPr>
        <p:spPr>
          <a:xfrm flipH="false" flipV="false" rot="0">
            <a:off x="1989683" y="6959917"/>
            <a:ext cx="896258" cy="816327"/>
          </a:xfrm>
          <a:custGeom>
            <a:avLst/>
            <a:gdLst/>
            <a:ahLst/>
            <a:cxnLst/>
            <a:rect r="r" b="b" t="t" l="l"/>
            <a:pathLst>
              <a:path h="816327" w="896258">
                <a:moveTo>
                  <a:pt x="0" y="0"/>
                </a:moveTo>
                <a:lnTo>
                  <a:pt x="896258" y="0"/>
                </a:lnTo>
                <a:lnTo>
                  <a:pt x="896258" y="816327"/>
                </a:lnTo>
                <a:lnTo>
                  <a:pt x="0" y="816327"/>
                </a:lnTo>
                <a:lnTo>
                  <a:pt x="0" y="0"/>
                </a:lnTo>
                <a:close/>
              </a:path>
            </a:pathLst>
          </a:custGeom>
          <a:blipFill>
            <a:blip r:embed="rId9"/>
            <a:stretch>
              <a:fillRect l="0" t="-2288" r="0" b="-2288"/>
            </a:stretch>
          </a:blipFill>
        </p:spPr>
      </p:sp>
      <p:sp>
        <p:nvSpPr>
          <p:cNvPr name="Freeform 22" id="22"/>
          <p:cNvSpPr/>
          <p:nvPr/>
        </p:nvSpPr>
        <p:spPr>
          <a:xfrm flipH="false" flipV="false" rot="0">
            <a:off x="10553425" y="6826852"/>
            <a:ext cx="896258" cy="816327"/>
          </a:xfrm>
          <a:custGeom>
            <a:avLst/>
            <a:gdLst/>
            <a:ahLst/>
            <a:cxnLst/>
            <a:rect r="r" b="b" t="t" l="l"/>
            <a:pathLst>
              <a:path h="816327" w="896258">
                <a:moveTo>
                  <a:pt x="0" y="0"/>
                </a:moveTo>
                <a:lnTo>
                  <a:pt x="896258" y="0"/>
                </a:lnTo>
                <a:lnTo>
                  <a:pt x="896258" y="816327"/>
                </a:lnTo>
                <a:lnTo>
                  <a:pt x="0" y="816327"/>
                </a:lnTo>
                <a:lnTo>
                  <a:pt x="0" y="0"/>
                </a:lnTo>
                <a:close/>
              </a:path>
            </a:pathLst>
          </a:custGeom>
          <a:blipFill>
            <a:blip r:embed="rId9"/>
            <a:stretch>
              <a:fillRect l="0" t="-2288" r="0" b="-2288"/>
            </a:stretch>
          </a:blipFill>
        </p:spPr>
      </p:sp>
      <p:sp>
        <p:nvSpPr>
          <p:cNvPr name="Freeform 23" id="23"/>
          <p:cNvSpPr/>
          <p:nvPr/>
        </p:nvSpPr>
        <p:spPr>
          <a:xfrm flipH="false" flipV="false" rot="0">
            <a:off x="10553425" y="4813915"/>
            <a:ext cx="896258" cy="816327"/>
          </a:xfrm>
          <a:custGeom>
            <a:avLst/>
            <a:gdLst/>
            <a:ahLst/>
            <a:cxnLst/>
            <a:rect r="r" b="b" t="t" l="l"/>
            <a:pathLst>
              <a:path h="816327" w="896258">
                <a:moveTo>
                  <a:pt x="0" y="0"/>
                </a:moveTo>
                <a:lnTo>
                  <a:pt x="896258" y="0"/>
                </a:lnTo>
                <a:lnTo>
                  <a:pt x="896258" y="816327"/>
                </a:lnTo>
                <a:lnTo>
                  <a:pt x="0" y="816327"/>
                </a:lnTo>
                <a:lnTo>
                  <a:pt x="0" y="0"/>
                </a:lnTo>
                <a:close/>
              </a:path>
            </a:pathLst>
          </a:custGeom>
          <a:blipFill>
            <a:blip r:embed="rId9"/>
            <a:stretch>
              <a:fillRect l="0" t="-2288" r="0" b="-2288"/>
            </a:stretch>
          </a:blipFill>
        </p:spPr>
      </p:sp>
      <p:sp>
        <p:nvSpPr>
          <p:cNvPr name="Freeform 24" id="24"/>
          <p:cNvSpPr/>
          <p:nvPr/>
        </p:nvSpPr>
        <p:spPr>
          <a:xfrm flipH="false" flipV="false" rot="0">
            <a:off x="6393370" y="7971958"/>
            <a:ext cx="896258" cy="816327"/>
          </a:xfrm>
          <a:custGeom>
            <a:avLst/>
            <a:gdLst/>
            <a:ahLst/>
            <a:cxnLst/>
            <a:rect r="r" b="b" t="t" l="l"/>
            <a:pathLst>
              <a:path h="816327" w="896258">
                <a:moveTo>
                  <a:pt x="0" y="0"/>
                </a:moveTo>
                <a:lnTo>
                  <a:pt x="896259" y="0"/>
                </a:lnTo>
                <a:lnTo>
                  <a:pt x="896259" y="816327"/>
                </a:lnTo>
                <a:lnTo>
                  <a:pt x="0" y="816327"/>
                </a:lnTo>
                <a:lnTo>
                  <a:pt x="0" y="0"/>
                </a:lnTo>
                <a:close/>
              </a:path>
            </a:pathLst>
          </a:custGeom>
          <a:blipFill>
            <a:blip r:embed="rId9"/>
            <a:stretch>
              <a:fillRect l="0" t="-2288" r="0" b="-2288"/>
            </a:stretch>
          </a:blipFill>
        </p:spPr>
      </p:sp>
      <p:sp>
        <p:nvSpPr>
          <p:cNvPr name="TextBox 25" id="25"/>
          <p:cNvSpPr txBox="true"/>
          <p:nvPr/>
        </p:nvSpPr>
        <p:spPr>
          <a:xfrm rot="0">
            <a:off x="3058626" y="5231603"/>
            <a:ext cx="3942700" cy="615238"/>
          </a:xfrm>
          <a:prstGeom prst="rect">
            <a:avLst/>
          </a:prstGeom>
        </p:spPr>
        <p:txBody>
          <a:bodyPr anchor="t" rtlCol="false" tIns="0" lIns="0" bIns="0" rIns="0">
            <a:spAutoFit/>
          </a:bodyPr>
          <a:lstStyle/>
          <a:p>
            <a:pPr algn="l">
              <a:lnSpc>
                <a:spcPts val="3937"/>
              </a:lnSpc>
            </a:pPr>
            <a:r>
              <a:rPr lang="en-US" sz="4101" b="true">
                <a:solidFill>
                  <a:srgbClr val="FFFFFF"/>
                </a:solidFill>
                <a:latin typeface="Gill Sans Bold"/>
                <a:ea typeface="Gill Sans Bold"/>
                <a:cs typeface="Gill Sans Bold"/>
                <a:sym typeface="Gill Sans Bold"/>
              </a:rPr>
              <a:t>Original BOA</a:t>
            </a:r>
          </a:p>
        </p:txBody>
      </p:sp>
      <p:sp>
        <p:nvSpPr>
          <p:cNvPr name="TextBox 26" id="26"/>
          <p:cNvSpPr txBox="true"/>
          <p:nvPr/>
        </p:nvSpPr>
        <p:spPr>
          <a:xfrm rot="0">
            <a:off x="3058626" y="7161006"/>
            <a:ext cx="6085374" cy="615238"/>
          </a:xfrm>
          <a:prstGeom prst="rect">
            <a:avLst/>
          </a:prstGeom>
        </p:spPr>
        <p:txBody>
          <a:bodyPr anchor="t" rtlCol="false" tIns="0" lIns="0" bIns="0" rIns="0">
            <a:spAutoFit/>
          </a:bodyPr>
          <a:lstStyle/>
          <a:p>
            <a:pPr algn="l">
              <a:lnSpc>
                <a:spcPts val="3937"/>
              </a:lnSpc>
            </a:pPr>
            <a:r>
              <a:rPr lang="en-US" sz="4101" b="true">
                <a:solidFill>
                  <a:srgbClr val="FFFFFF"/>
                </a:solidFill>
                <a:latin typeface="Gill Sans Bold"/>
                <a:ea typeface="Gill Sans Bold"/>
                <a:cs typeface="Gill Sans Bold"/>
                <a:sym typeface="Gill Sans Bold"/>
              </a:rPr>
              <a:t>Improved BOA (IBOA)</a:t>
            </a:r>
          </a:p>
        </p:txBody>
      </p:sp>
      <p:sp>
        <p:nvSpPr>
          <p:cNvPr name="TextBox 27" id="27"/>
          <p:cNvSpPr txBox="true"/>
          <p:nvPr/>
        </p:nvSpPr>
        <p:spPr>
          <a:xfrm rot="0">
            <a:off x="11622368" y="7027941"/>
            <a:ext cx="5353670" cy="615238"/>
          </a:xfrm>
          <a:prstGeom prst="rect">
            <a:avLst/>
          </a:prstGeom>
        </p:spPr>
        <p:txBody>
          <a:bodyPr anchor="t" rtlCol="false" tIns="0" lIns="0" bIns="0" rIns="0">
            <a:spAutoFit/>
          </a:bodyPr>
          <a:lstStyle/>
          <a:p>
            <a:pPr algn="l">
              <a:lnSpc>
                <a:spcPts val="3937"/>
              </a:lnSpc>
            </a:pPr>
            <a:r>
              <a:rPr lang="en-US" sz="4101" b="true">
                <a:solidFill>
                  <a:srgbClr val="FFFFFF"/>
                </a:solidFill>
                <a:latin typeface="Gill Sans Bold"/>
                <a:ea typeface="Gill Sans Bold"/>
                <a:cs typeface="Gill Sans Bold"/>
                <a:sym typeface="Gill Sans Bold"/>
              </a:rPr>
              <a:t>Quantum-based BOA</a:t>
            </a:r>
          </a:p>
        </p:txBody>
      </p:sp>
      <p:sp>
        <p:nvSpPr>
          <p:cNvPr name="TextBox 28" id="28"/>
          <p:cNvSpPr txBox="true"/>
          <p:nvPr/>
        </p:nvSpPr>
        <p:spPr>
          <a:xfrm rot="0">
            <a:off x="11622368" y="5015004"/>
            <a:ext cx="3594347" cy="615238"/>
          </a:xfrm>
          <a:prstGeom prst="rect">
            <a:avLst/>
          </a:prstGeom>
        </p:spPr>
        <p:txBody>
          <a:bodyPr anchor="t" rtlCol="false" tIns="0" lIns="0" bIns="0" rIns="0">
            <a:spAutoFit/>
          </a:bodyPr>
          <a:lstStyle/>
          <a:p>
            <a:pPr algn="l">
              <a:lnSpc>
                <a:spcPts val="3937"/>
              </a:lnSpc>
            </a:pPr>
            <a:r>
              <a:rPr lang="en-US" sz="4101" b="true">
                <a:solidFill>
                  <a:srgbClr val="FFFFFF"/>
                </a:solidFill>
                <a:latin typeface="Gill Sans Bold"/>
                <a:ea typeface="Gill Sans Bold"/>
                <a:cs typeface="Gill Sans Bold"/>
                <a:sym typeface="Gill Sans Bold"/>
              </a:rPr>
              <a:t>Chaotic BOA</a:t>
            </a:r>
          </a:p>
        </p:txBody>
      </p:sp>
      <p:sp>
        <p:nvSpPr>
          <p:cNvPr name="TextBox 29" id="29"/>
          <p:cNvSpPr txBox="true"/>
          <p:nvPr/>
        </p:nvSpPr>
        <p:spPr>
          <a:xfrm rot="0">
            <a:off x="7462314" y="8173047"/>
            <a:ext cx="4656233" cy="615238"/>
          </a:xfrm>
          <a:prstGeom prst="rect">
            <a:avLst/>
          </a:prstGeom>
        </p:spPr>
        <p:txBody>
          <a:bodyPr anchor="t" rtlCol="false" tIns="0" lIns="0" bIns="0" rIns="0">
            <a:spAutoFit/>
          </a:bodyPr>
          <a:lstStyle/>
          <a:p>
            <a:pPr algn="l">
              <a:lnSpc>
                <a:spcPts val="3937"/>
              </a:lnSpc>
            </a:pPr>
            <a:r>
              <a:rPr lang="en-US" sz="4101" b="true">
                <a:solidFill>
                  <a:srgbClr val="FFFFFF"/>
                </a:solidFill>
                <a:latin typeface="Gill Sans Bold"/>
                <a:ea typeface="Gill Sans Bold"/>
                <a:cs typeface="Gill Sans Bold"/>
                <a:sym typeface="Gill Sans Bold"/>
              </a:rPr>
              <a:t>Adaptive BOA</a:t>
            </a:r>
          </a:p>
        </p:txBody>
      </p:sp>
      <p:sp>
        <p:nvSpPr>
          <p:cNvPr name="TextBox 30" id="30"/>
          <p:cNvSpPr txBox="true"/>
          <p:nvPr/>
        </p:nvSpPr>
        <p:spPr>
          <a:xfrm rot="0">
            <a:off x="1581249" y="3988471"/>
            <a:ext cx="10840156" cy="358902"/>
          </a:xfrm>
          <a:prstGeom prst="rect">
            <a:avLst/>
          </a:prstGeom>
        </p:spPr>
        <p:txBody>
          <a:bodyPr anchor="t" rtlCol="false" tIns="0" lIns="0" bIns="0" rIns="0">
            <a:spAutoFit/>
          </a:bodyPr>
          <a:lstStyle/>
          <a:p>
            <a:pPr algn="l">
              <a:lnSpc>
                <a:spcPts val="2304"/>
              </a:lnSpc>
            </a:pPr>
            <a:r>
              <a:rPr lang="en-US" sz="2400">
                <a:solidFill>
                  <a:srgbClr val="FFFFFF"/>
                </a:solidFill>
                <a:latin typeface="Gill Sans Light"/>
                <a:ea typeface="Gill Sans Light"/>
                <a:cs typeface="Gill Sans Light"/>
                <a:sym typeface="Gill Sans Light"/>
              </a:rPr>
              <a:t>Several variants have been developed to improve performance:</a:t>
            </a:r>
          </a:p>
        </p:txBody>
      </p:sp>
    </p:spTree>
  </p:cSld>
  <p:clrMapOvr>
    <a:masterClrMapping/>
  </p:clrMapOvr>
  <p:transition spd="slow">
    <p:push dir="l"/>
  </p:transition>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614B9D"/>
        </a:solidFill>
      </p:bgPr>
    </p:bg>
    <p:spTree>
      <p:nvGrpSpPr>
        <p:cNvPr id="1" name=""/>
        <p:cNvGrpSpPr/>
        <p:nvPr/>
      </p:nvGrpSpPr>
      <p:grpSpPr>
        <a:xfrm>
          <a:off x="0" y="0"/>
          <a:ext cx="0" cy="0"/>
          <a:chOff x="0" y="0"/>
          <a:chExt cx="0" cy="0"/>
        </a:xfrm>
      </p:grpSpPr>
      <p:grpSp>
        <p:nvGrpSpPr>
          <p:cNvPr name="Group 2" id="2"/>
          <p:cNvGrpSpPr/>
          <p:nvPr/>
        </p:nvGrpSpPr>
        <p:grpSpPr>
          <a:xfrm rot="0">
            <a:off x="756652" y="1028700"/>
            <a:ext cx="16774696" cy="8229600"/>
            <a:chOff x="0" y="0"/>
            <a:chExt cx="4418027" cy="2167467"/>
          </a:xfrm>
        </p:grpSpPr>
        <p:sp>
          <p:nvSpPr>
            <p:cNvPr name="Freeform 3" id="3"/>
            <p:cNvSpPr/>
            <p:nvPr/>
          </p:nvSpPr>
          <p:spPr>
            <a:xfrm flipH="false" flipV="false" rot="0">
              <a:off x="0" y="0"/>
              <a:ext cx="4418027" cy="2167467"/>
            </a:xfrm>
            <a:custGeom>
              <a:avLst/>
              <a:gdLst/>
              <a:ahLst/>
              <a:cxnLst/>
              <a:rect r="r" b="b" t="t" l="l"/>
              <a:pathLst>
                <a:path h="2167467" w="4418027">
                  <a:moveTo>
                    <a:pt x="4418027" y="0"/>
                  </a:moveTo>
                  <a:lnTo>
                    <a:pt x="0" y="0"/>
                  </a:lnTo>
                  <a:lnTo>
                    <a:pt x="101600" y="1083733"/>
                  </a:lnTo>
                  <a:lnTo>
                    <a:pt x="0" y="2167467"/>
                  </a:lnTo>
                  <a:lnTo>
                    <a:pt x="4418027" y="2167467"/>
                  </a:lnTo>
                  <a:lnTo>
                    <a:pt x="4316427" y="1083733"/>
                  </a:lnTo>
                  <a:lnTo>
                    <a:pt x="4418027" y="0"/>
                  </a:lnTo>
                  <a:close/>
                </a:path>
              </a:pathLst>
            </a:custGeom>
            <a:solidFill>
              <a:srgbClr val="2E005E">
                <a:alpha val="65882"/>
              </a:srgbClr>
            </a:solidFill>
            <a:ln w="85725" cap="sq">
              <a:solidFill>
                <a:srgbClr val="C4ABF2">
                  <a:alpha val="65882"/>
                </a:srgbClr>
              </a:solidFill>
              <a:prstDash val="solid"/>
              <a:miter/>
            </a:ln>
          </p:spPr>
        </p:sp>
        <p:sp>
          <p:nvSpPr>
            <p:cNvPr name="TextBox 4" id="4"/>
            <p:cNvSpPr txBox="true"/>
            <p:nvPr/>
          </p:nvSpPr>
          <p:spPr>
            <a:xfrm>
              <a:off x="88900" y="-38100"/>
              <a:ext cx="4240227" cy="2205567"/>
            </a:xfrm>
            <a:prstGeom prst="rect">
              <a:avLst/>
            </a:prstGeom>
          </p:spPr>
          <p:txBody>
            <a:bodyPr anchor="ctr" rtlCol="false" tIns="50800" lIns="50800" bIns="50800" rIns="50800"/>
            <a:lstStyle/>
            <a:p>
              <a:pPr algn="ctr">
                <a:lnSpc>
                  <a:spcPts val="2659"/>
                </a:lnSpc>
              </a:pPr>
            </a:p>
            <a:p>
              <a:pPr algn="ctr">
                <a:lnSpc>
                  <a:spcPts val="2659"/>
                </a:lnSpc>
                <a:spcBef>
                  <a:spcPct val="0"/>
                </a:spcBef>
              </a:pPr>
              <a:r>
                <a:rPr lang="en-US" sz="1899">
                  <a:solidFill>
                    <a:srgbClr val="000000">
                      <a:alpha val="65882"/>
                    </a:srgbClr>
                  </a:solidFill>
                  <a:latin typeface="Canva Sans"/>
                  <a:ea typeface="Canva Sans"/>
                  <a:cs typeface="Canva Sans"/>
                  <a:sym typeface="Canva Sans"/>
                </a:rPr>
                <a:t>t</a:t>
              </a:r>
            </a:p>
          </p:txBody>
        </p:sp>
      </p:grpSp>
      <p:sp>
        <p:nvSpPr>
          <p:cNvPr name="Freeform 5" id="5"/>
          <p:cNvSpPr/>
          <p:nvPr/>
        </p:nvSpPr>
        <p:spPr>
          <a:xfrm flipH="false" flipV="false" rot="2700000">
            <a:off x="-1801439" y="737796"/>
            <a:ext cx="3602879" cy="3476778"/>
          </a:xfrm>
          <a:custGeom>
            <a:avLst/>
            <a:gdLst/>
            <a:ahLst/>
            <a:cxnLst/>
            <a:rect r="r" b="b" t="t" l="l"/>
            <a:pathLst>
              <a:path h="3476778" w="3602879">
                <a:moveTo>
                  <a:pt x="0" y="0"/>
                </a:moveTo>
                <a:lnTo>
                  <a:pt x="3602878" y="0"/>
                </a:lnTo>
                <a:lnTo>
                  <a:pt x="3602878" y="3476778"/>
                </a:lnTo>
                <a:lnTo>
                  <a:pt x="0" y="3476778"/>
                </a:lnTo>
                <a:lnTo>
                  <a:pt x="0" y="0"/>
                </a:lnTo>
                <a:close/>
              </a:path>
            </a:pathLst>
          </a:custGeom>
          <a:blipFill>
            <a:blip r:embed="rId2"/>
            <a:stretch>
              <a:fillRect l="0" t="0" r="0" b="0"/>
            </a:stretch>
          </a:blipFill>
        </p:spPr>
      </p:sp>
      <p:sp>
        <p:nvSpPr>
          <p:cNvPr name="Freeform 6" id="6"/>
          <p:cNvSpPr/>
          <p:nvPr/>
        </p:nvSpPr>
        <p:spPr>
          <a:xfrm flipH="true" flipV="false" rot="-1962805">
            <a:off x="-288176" y="-436087"/>
            <a:ext cx="4584668" cy="3232191"/>
          </a:xfrm>
          <a:custGeom>
            <a:avLst/>
            <a:gdLst/>
            <a:ahLst/>
            <a:cxnLst/>
            <a:rect r="r" b="b" t="t" l="l"/>
            <a:pathLst>
              <a:path h="3232191" w="4584668">
                <a:moveTo>
                  <a:pt x="4584668" y="0"/>
                </a:moveTo>
                <a:lnTo>
                  <a:pt x="0" y="0"/>
                </a:lnTo>
                <a:lnTo>
                  <a:pt x="0" y="3232191"/>
                </a:lnTo>
                <a:lnTo>
                  <a:pt x="4584668" y="3232191"/>
                </a:lnTo>
                <a:lnTo>
                  <a:pt x="4584668" y="0"/>
                </a:lnTo>
                <a:close/>
              </a:path>
            </a:pathLst>
          </a:custGeom>
          <a:blipFill>
            <a:blip r:embed="rId3"/>
            <a:stretch>
              <a:fillRect l="0" t="0" r="0" b="0"/>
            </a:stretch>
          </a:blipFill>
        </p:spPr>
      </p:sp>
      <p:sp>
        <p:nvSpPr>
          <p:cNvPr name="Freeform 7" id="7"/>
          <p:cNvSpPr/>
          <p:nvPr/>
        </p:nvSpPr>
        <p:spPr>
          <a:xfrm flipH="false" flipV="false" rot="0">
            <a:off x="-1202125" y="7874849"/>
            <a:ext cx="3392405" cy="3273671"/>
          </a:xfrm>
          <a:custGeom>
            <a:avLst/>
            <a:gdLst/>
            <a:ahLst/>
            <a:cxnLst/>
            <a:rect r="r" b="b" t="t" l="l"/>
            <a:pathLst>
              <a:path h="3273671" w="3392405">
                <a:moveTo>
                  <a:pt x="0" y="0"/>
                </a:moveTo>
                <a:lnTo>
                  <a:pt x="3392405" y="0"/>
                </a:lnTo>
                <a:lnTo>
                  <a:pt x="3392405" y="3273671"/>
                </a:lnTo>
                <a:lnTo>
                  <a:pt x="0" y="3273671"/>
                </a:lnTo>
                <a:lnTo>
                  <a:pt x="0" y="0"/>
                </a:lnTo>
                <a:close/>
              </a:path>
            </a:pathLst>
          </a:custGeom>
          <a:blipFill>
            <a:blip r:embed="rId2"/>
            <a:stretch>
              <a:fillRect l="0" t="0" r="0" b="0"/>
            </a:stretch>
          </a:blipFill>
        </p:spPr>
      </p:sp>
      <p:sp>
        <p:nvSpPr>
          <p:cNvPr name="Freeform 8" id="8"/>
          <p:cNvSpPr/>
          <p:nvPr/>
        </p:nvSpPr>
        <p:spPr>
          <a:xfrm flipH="false" flipV="false" rot="2304156">
            <a:off x="-918388" y="7151629"/>
            <a:ext cx="2079820" cy="1637858"/>
          </a:xfrm>
          <a:custGeom>
            <a:avLst/>
            <a:gdLst/>
            <a:ahLst/>
            <a:cxnLst/>
            <a:rect r="r" b="b" t="t" l="l"/>
            <a:pathLst>
              <a:path h="1637858" w="2079820">
                <a:moveTo>
                  <a:pt x="0" y="0"/>
                </a:moveTo>
                <a:lnTo>
                  <a:pt x="2079820" y="0"/>
                </a:lnTo>
                <a:lnTo>
                  <a:pt x="2079820" y="1637859"/>
                </a:lnTo>
                <a:lnTo>
                  <a:pt x="0" y="1637859"/>
                </a:lnTo>
                <a:lnTo>
                  <a:pt x="0" y="0"/>
                </a:lnTo>
                <a:close/>
              </a:path>
            </a:pathLst>
          </a:custGeom>
          <a:blipFill>
            <a:blip r:embed="rId4"/>
            <a:stretch>
              <a:fillRect l="0" t="0" r="0" b="0"/>
            </a:stretch>
          </a:blipFill>
        </p:spPr>
      </p:sp>
      <p:sp>
        <p:nvSpPr>
          <p:cNvPr name="TextBox 9" id="9"/>
          <p:cNvSpPr txBox="true"/>
          <p:nvPr/>
        </p:nvSpPr>
        <p:spPr>
          <a:xfrm rot="0">
            <a:off x="1635894" y="1605585"/>
            <a:ext cx="14592749" cy="2173044"/>
          </a:xfrm>
          <a:prstGeom prst="rect">
            <a:avLst/>
          </a:prstGeom>
        </p:spPr>
        <p:txBody>
          <a:bodyPr anchor="t" rtlCol="false" tIns="0" lIns="0" bIns="0" rIns="0">
            <a:spAutoFit/>
          </a:bodyPr>
          <a:lstStyle/>
          <a:p>
            <a:pPr algn="l">
              <a:lnSpc>
                <a:spcPts val="8279"/>
              </a:lnSpc>
            </a:pPr>
            <a:r>
              <a:rPr lang="en-US" sz="9408">
                <a:solidFill>
                  <a:srgbClr val="FFFFFF"/>
                </a:solidFill>
                <a:latin typeface="Margin"/>
                <a:ea typeface="Margin"/>
                <a:cs typeface="Margin"/>
                <a:sym typeface="Margin"/>
              </a:rPr>
              <a:t>Details of the Basic Algorithm</a:t>
            </a:r>
          </a:p>
          <a:p>
            <a:pPr algn="l">
              <a:lnSpc>
                <a:spcPts val="8279"/>
              </a:lnSpc>
            </a:pPr>
          </a:p>
        </p:txBody>
      </p:sp>
      <p:sp>
        <p:nvSpPr>
          <p:cNvPr name="Freeform 10" id="10"/>
          <p:cNvSpPr/>
          <p:nvPr/>
        </p:nvSpPr>
        <p:spPr>
          <a:xfrm flipH="false" flipV="false" rot="0">
            <a:off x="1635894" y="2539707"/>
            <a:ext cx="840552" cy="765589"/>
          </a:xfrm>
          <a:custGeom>
            <a:avLst/>
            <a:gdLst/>
            <a:ahLst/>
            <a:cxnLst/>
            <a:rect r="r" b="b" t="t" l="l"/>
            <a:pathLst>
              <a:path h="765589" w="840552">
                <a:moveTo>
                  <a:pt x="0" y="0"/>
                </a:moveTo>
                <a:lnTo>
                  <a:pt x="840551" y="0"/>
                </a:lnTo>
                <a:lnTo>
                  <a:pt x="840551" y="765588"/>
                </a:lnTo>
                <a:lnTo>
                  <a:pt x="0" y="765588"/>
                </a:lnTo>
                <a:lnTo>
                  <a:pt x="0" y="0"/>
                </a:lnTo>
                <a:close/>
              </a:path>
            </a:pathLst>
          </a:custGeom>
          <a:blipFill>
            <a:blip r:embed="rId5"/>
            <a:stretch>
              <a:fillRect l="0" t="-2288" r="0" b="-2288"/>
            </a:stretch>
          </a:blipFill>
        </p:spPr>
      </p:sp>
      <p:sp>
        <p:nvSpPr>
          <p:cNvPr name="Freeform 11" id="11"/>
          <p:cNvSpPr/>
          <p:nvPr/>
        </p:nvSpPr>
        <p:spPr>
          <a:xfrm flipH="false" flipV="false" rot="0">
            <a:off x="1662485" y="4669732"/>
            <a:ext cx="840552" cy="765589"/>
          </a:xfrm>
          <a:custGeom>
            <a:avLst/>
            <a:gdLst/>
            <a:ahLst/>
            <a:cxnLst/>
            <a:rect r="r" b="b" t="t" l="l"/>
            <a:pathLst>
              <a:path h="765589" w="840552">
                <a:moveTo>
                  <a:pt x="0" y="0"/>
                </a:moveTo>
                <a:lnTo>
                  <a:pt x="840552" y="0"/>
                </a:lnTo>
                <a:lnTo>
                  <a:pt x="840552" y="765589"/>
                </a:lnTo>
                <a:lnTo>
                  <a:pt x="0" y="765589"/>
                </a:lnTo>
                <a:lnTo>
                  <a:pt x="0" y="0"/>
                </a:lnTo>
                <a:close/>
              </a:path>
            </a:pathLst>
          </a:custGeom>
          <a:blipFill>
            <a:blip r:embed="rId5"/>
            <a:stretch>
              <a:fillRect l="0" t="-2288" r="0" b="-2288"/>
            </a:stretch>
          </a:blipFill>
        </p:spPr>
      </p:sp>
      <p:sp>
        <p:nvSpPr>
          <p:cNvPr name="Freeform 12" id="12"/>
          <p:cNvSpPr/>
          <p:nvPr/>
        </p:nvSpPr>
        <p:spPr>
          <a:xfrm flipH="false" flipV="false" rot="0">
            <a:off x="1662485" y="6339671"/>
            <a:ext cx="840552" cy="765589"/>
          </a:xfrm>
          <a:custGeom>
            <a:avLst/>
            <a:gdLst/>
            <a:ahLst/>
            <a:cxnLst/>
            <a:rect r="r" b="b" t="t" l="l"/>
            <a:pathLst>
              <a:path h="765589" w="840552">
                <a:moveTo>
                  <a:pt x="0" y="0"/>
                </a:moveTo>
                <a:lnTo>
                  <a:pt x="840552" y="0"/>
                </a:lnTo>
                <a:lnTo>
                  <a:pt x="840552" y="765589"/>
                </a:lnTo>
                <a:lnTo>
                  <a:pt x="0" y="765589"/>
                </a:lnTo>
                <a:lnTo>
                  <a:pt x="0" y="0"/>
                </a:lnTo>
                <a:close/>
              </a:path>
            </a:pathLst>
          </a:custGeom>
          <a:blipFill>
            <a:blip r:embed="rId5"/>
            <a:stretch>
              <a:fillRect l="0" t="-2288" r="0" b="-2288"/>
            </a:stretch>
          </a:blipFill>
        </p:spPr>
      </p:sp>
      <p:sp>
        <p:nvSpPr>
          <p:cNvPr name="Freeform 13" id="13"/>
          <p:cNvSpPr/>
          <p:nvPr/>
        </p:nvSpPr>
        <p:spPr>
          <a:xfrm flipH="false" flipV="false" rot="0">
            <a:off x="14725087" y="8333620"/>
            <a:ext cx="2249040" cy="2170323"/>
          </a:xfrm>
          <a:custGeom>
            <a:avLst/>
            <a:gdLst/>
            <a:ahLst/>
            <a:cxnLst/>
            <a:rect r="r" b="b" t="t" l="l"/>
            <a:pathLst>
              <a:path h="2170323" w="2249040">
                <a:moveTo>
                  <a:pt x="0" y="0"/>
                </a:moveTo>
                <a:lnTo>
                  <a:pt x="2249040" y="0"/>
                </a:lnTo>
                <a:lnTo>
                  <a:pt x="2249040" y="2170323"/>
                </a:lnTo>
                <a:lnTo>
                  <a:pt x="0" y="2170323"/>
                </a:lnTo>
                <a:lnTo>
                  <a:pt x="0" y="0"/>
                </a:lnTo>
                <a:close/>
              </a:path>
            </a:pathLst>
          </a:custGeom>
          <a:blipFill>
            <a:blip r:embed="rId2"/>
            <a:stretch>
              <a:fillRect l="0" t="0" r="0" b="0"/>
            </a:stretch>
          </a:blipFill>
        </p:spPr>
      </p:sp>
      <p:sp>
        <p:nvSpPr>
          <p:cNvPr name="Freeform 14" id="14"/>
          <p:cNvSpPr/>
          <p:nvPr/>
        </p:nvSpPr>
        <p:spPr>
          <a:xfrm flipH="false" flipV="false" rot="0">
            <a:off x="16363140" y="6104693"/>
            <a:ext cx="2303800" cy="2228927"/>
          </a:xfrm>
          <a:custGeom>
            <a:avLst/>
            <a:gdLst/>
            <a:ahLst/>
            <a:cxnLst/>
            <a:rect r="r" b="b" t="t" l="l"/>
            <a:pathLst>
              <a:path h="2228927" w="2303800">
                <a:moveTo>
                  <a:pt x="0" y="0"/>
                </a:moveTo>
                <a:lnTo>
                  <a:pt x="2303800" y="0"/>
                </a:lnTo>
                <a:lnTo>
                  <a:pt x="2303800" y="2228927"/>
                </a:lnTo>
                <a:lnTo>
                  <a:pt x="0" y="2228927"/>
                </a:lnTo>
                <a:lnTo>
                  <a:pt x="0" y="0"/>
                </a:lnTo>
                <a:close/>
              </a:path>
            </a:pathLst>
          </a:custGeom>
          <a:blipFill>
            <a:blip r:embed="rId6"/>
            <a:stretch>
              <a:fillRect l="0" t="0" r="0" b="0"/>
            </a:stretch>
          </a:blipFill>
        </p:spPr>
      </p:sp>
      <p:sp>
        <p:nvSpPr>
          <p:cNvPr name="Freeform 15" id="15"/>
          <p:cNvSpPr/>
          <p:nvPr/>
        </p:nvSpPr>
        <p:spPr>
          <a:xfrm flipH="false" flipV="false" rot="0">
            <a:off x="16579189" y="6104693"/>
            <a:ext cx="1846533" cy="1696502"/>
          </a:xfrm>
          <a:custGeom>
            <a:avLst/>
            <a:gdLst/>
            <a:ahLst/>
            <a:cxnLst/>
            <a:rect r="r" b="b" t="t" l="l"/>
            <a:pathLst>
              <a:path h="1696502" w="1846533">
                <a:moveTo>
                  <a:pt x="0" y="0"/>
                </a:moveTo>
                <a:lnTo>
                  <a:pt x="1846533" y="0"/>
                </a:lnTo>
                <a:lnTo>
                  <a:pt x="1846533" y="1696502"/>
                </a:lnTo>
                <a:lnTo>
                  <a:pt x="0" y="1696502"/>
                </a:lnTo>
                <a:lnTo>
                  <a:pt x="0" y="0"/>
                </a:lnTo>
                <a:close/>
              </a:path>
            </a:pathLst>
          </a:custGeom>
          <a:blipFill>
            <a:blip r:embed="rId7">
              <a:alphaModFix amt="57000"/>
            </a:blip>
            <a:stretch>
              <a:fillRect l="0" t="0" r="0" b="0"/>
            </a:stretch>
          </a:blipFill>
        </p:spPr>
      </p:sp>
      <p:sp>
        <p:nvSpPr>
          <p:cNvPr name="Freeform 16" id="16"/>
          <p:cNvSpPr/>
          <p:nvPr/>
        </p:nvSpPr>
        <p:spPr>
          <a:xfrm flipH="false" flipV="false" rot="0">
            <a:off x="16292565" y="7354281"/>
            <a:ext cx="2463715" cy="2463715"/>
          </a:xfrm>
          <a:custGeom>
            <a:avLst/>
            <a:gdLst/>
            <a:ahLst/>
            <a:cxnLst/>
            <a:rect r="r" b="b" t="t" l="l"/>
            <a:pathLst>
              <a:path h="2463715" w="2463715">
                <a:moveTo>
                  <a:pt x="0" y="0"/>
                </a:moveTo>
                <a:lnTo>
                  <a:pt x="2463715" y="0"/>
                </a:lnTo>
                <a:lnTo>
                  <a:pt x="2463715" y="2463715"/>
                </a:lnTo>
                <a:lnTo>
                  <a:pt x="0" y="246371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7" id="17"/>
          <p:cNvSpPr/>
          <p:nvPr/>
        </p:nvSpPr>
        <p:spPr>
          <a:xfrm flipH="false" flipV="false" rot="-1061263">
            <a:off x="17032208" y="7522108"/>
            <a:ext cx="965664" cy="760460"/>
          </a:xfrm>
          <a:custGeom>
            <a:avLst/>
            <a:gdLst/>
            <a:ahLst/>
            <a:cxnLst/>
            <a:rect r="r" b="b" t="t" l="l"/>
            <a:pathLst>
              <a:path h="760460" w="965664">
                <a:moveTo>
                  <a:pt x="0" y="0"/>
                </a:moveTo>
                <a:lnTo>
                  <a:pt x="965664" y="0"/>
                </a:lnTo>
                <a:lnTo>
                  <a:pt x="965664" y="760460"/>
                </a:lnTo>
                <a:lnTo>
                  <a:pt x="0" y="760460"/>
                </a:lnTo>
                <a:lnTo>
                  <a:pt x="0" y="0"/>
                </a:lnTo>
                <a:close/>
              </a:path>
            </a:pathLst>
          </a:custGeom>
          <a:blipFill>
            <a:blip r:embed="rId4"/>
            <a:stretch>
              <a:fillRect l="0" t="0" r="0" b="0"/>
            </a:stretch>
          </a:blipFill>
        </p:spPr>
      </p:sp>
      <p:sp>
        <p:nvSpPr>
          <p:cNvPr name="Freeform 18" id="18"/>
          <p:cNvSpPr/>
          <p:nvPr/>
        </p:nvSpPr>
        <p:spPr>
          <a:xfrm flipH="false" flipV="false" rot="-2242457">
            <a:off x="16702554" y="8380335"/>
            <a:ext cx="2146659" cy="2076892"/>
          </a:xfrm>
          <a:custGeom>
            <a:avLst/>
            <a:gdLst/>
            <a:ahLst/>
            <a:cxnLst/>
            <a:rect r="r" b="b" t="t" l="l"/>
            <a:pathLst>
              <a:path h="2076892" w="2146659">
                <a:moveTo>
                  <a:pt x="0" y="0"/>
                </a:moveTo>
                <a:lnTo>
                  <a:pt x="2146658" y="0"/>
                </a:lnTo>
                <a:lnTo>
                  <a:pt x="2146658" y="2076893"/>
                </a:lnTo>
                <a:lnTo>
                  <a:pt x="0" y="2076893"/>
                </a:lnTo>
                <a:lnTo>
                  <a:pt x="0" y="0"/>
                </a:lnTo>
                <a:close/>
              </a:path>
            </a:pathLst>
          </a:custGeom>
          <a:blipFill>
            <a:blip r:embed="rId6"/>
            <a:stretch>
              <a:fillRect l="0" t="0" r="0" b="0"/>
            </a:stretch>
          </a:blipFill>
        </p:spPr>
      </p:sp>
      <p:sp>
        <p:nvSpPr>
          <p:cNvPr name="Freeform 19" id="19"/>
          <p:cNvSpPr/>
          <p:nvPr/>
        </p:nvSpPr>
        <p:spPr>
          <a:xfrm flipH="false" flipV="false" rot="0">
            <a:off x="15701006" y="8116450"/>
            <a:ext cx="2004383" cy="1825625"/>
          </a:xfrm>
          <a:custGeom>
            <a:avLst/>
            <a:gdLst/>
            <a:ahLst/>
            <a:cxnLst/>
            <a:rect r="r" b="b" t="t" l="l"/>
            <a:pathLst>
              <a:path h="1825625" w="2004383">
                <a:moveTo>
                  <a:pt x="0" y="0"/>
                </a:moveTo>
                <a:lnTo>
                  <a:pt x="2004383" y="0"/>
                </a:lnTo>
                <a:lnTo>
                  <a:pt x="2004383" y="1825626"/>
                </a:lnTo>
                <a:lnTo>
                  <a:pt x="0" y="1825626"/>
                </a:lnTo>
                <a:lnTo>
                  <a:pt x="0" y="0"/>
                </a:lnTo>
                <a:close/>
              </a:path>
            </a:pathLst>
          </a:custGeom>
          <a:blipFill>
            <a:blip r:embed="rId5"/>
            <a:stretch>
              <a:fillRect l="0" t="-2288" r="0" b="-2288"/>
            </a:stretch>
          </a:blipFill>
        </p:spPr>
      </p:sp>
      <p:sp>
        <p:nvSpPr>
          <p:cNvPr name="Freeform 20" id="20"/>
          <p:cNvSpPr/>
          <p:nvPr/>
        </p:nvSpPr>
        <p:spPr>
          <a:xfrm flipH="false" flipV="false" rot="-2242457">
            <a:off x="15163535" y="-349770"/>
            <a:ext cx="3594357" cy="3477541"/>
          </a:xfrm>
          <a:custGeom>
            <a:avLst/>
            <a:gdLst/>
            <a:ahLst/>
            <a:cxnLst/>
            <a:rect r="r" b="b" t="t" l="l"/>
            <a:pathLst>
              <a:path h="3477541" w="3594357">
                <a:moveTo>
                  <a:pt x="0" y="0"/>
                </a:moveTo>
                <a:lnTo>
                  <a:pt x="3594357" y="0"/>
                </a:lnTo>
                <a:lnTo>
                  <a:pt x="3594357" y="3477541"/>
                </a:lnTo>
                <a:lnTo>
                  <a:pt x="0" y="3477541"/>
                </a:lnTo>
                <a:lnTo>
                  <a:pt x="0" y="0"/>
                </a:lnTo>
                <a:close/>
              </a:path>
            </a:pathLst>
          </a:custGeom>
          <a:blipFill>
            <a:blip r:embed="rId6"/>
            <a:stretch>
              <a:fillRect l="0" t="0" r="0" b="0"/>
            </a:stretch>
          </a:blipFill>
        </p:spPr>
      </p:sp>
      <p:sp>
        <p:nvSpPr>
          <p:cNvPr name="Freeform 21" id="21"/>
          <p:cNvSpPr/>
          <p:nvPr/>
        </p:nvSpPr>
        <p:spPr>
          <a:xfrm flipH="false" flipV="false" rot="0">
            <a:off x="6758915" y="3305295"/>
            <a:ext cx="10324397" cy="5703000"/>
          </a:xfrm>
          <a:custGeom>
            <a:avLst/>
            <a:gdLst/>
            <a:ahLst/>
            <a:cxnLst/>
            <a:rect r="r" b="b" t="t" l="l"/>
            <a:pathLst>
              <a:path h="5703000" w="10324397">
                <a:moveTo>
                  <a:pt x="0" y="0"/>
                </a:moveTo>
                <a:lnTo>
                  <a:pt x="10324397" y="0"/>
                </a:lnTo>
                <a:lnTo>
                  <a:pt x="10324397" y="5703001"/>
                </a:lnTo>
                <a:lnTo>
                  <a:pt x="0" y="5703001"/>
                </a:lnTo>
                <a:lnTo>
                  <a:pt x="0" y="0"/>
                </a:lnTo>
                <a:close/>
              </a:path>
            </a:pathLst>
          </a:custGeom>
          <a:blipFill>
            <a:blip r:embed="rId10"/>
            <a:stretch>
              <a:fillRect l="0" t="0" r="0" b="0"/>
            </a:stretch>
          </a:blipFill>
        </p:spPr>
      </p:sp>
      <p:sp>
        <p:nvSpPr>
          <p:cNvPr name="TextBox 22" id="22"/>
          <p:cNvSpPr txBox="true"/>
          <p:nvPr/>
        </p:nvSpPr>
        <p:spPr>
          <a:xfrm rot="0">
            <a:off x="1774033" y="3379184"/>
            <a:ext cx="4461007" cy="1210945"/>
          </a:xfrm>
          <a:prstGeom prst="rect">
            <a:avLst/>
          </a:prstGeom>
        </p:spPr>
        <p:txBody>
          <a:bodyPr anchor="t" rtlCol="false" tIns="0" lIns="0" bIns="0" rIns="0">
            <a:spAutoFit/>
          </a:bodyPr>
          <a:lstStyle/>
          <a:p>
            <a:pPr algn="l">
              <a:lnSpc>
                <a:spcPts val="3079"/>
              </a:lnSpc>
              <a:spcBef>
                <a:spcPct val="0"/>
              </a:spcBef>
            </a:pPr>
            <a:r>
              <a:rPr lang="en-US" b="true" sz="2199">
                <a:solidFill>
                  <a:srgbClr val="FFFFFF"/>
                </a:solidFill>
                <a:latin typeface="Gill Sans Medium"/>
                <a:ea typeface="Gill Sans Medium"/>
                <a:cs typeface="Gill Sans Medium"/>
                <a:sym typeface="Gill Sans Medium"/>
              </a:rPr>
              <a:t>f</a:t>
            </a:r>
            <a:r>
              <a:rPr lang="en-US" b="true" sz="2199">
                <a:solidFill>
                  <a:srgbClr val="FFFFFF"/>
                </a:solidFill>
                <a:latin typeface="Gill Sans Medium"/>
                <a:ea typeface="Gill Sans Medium"/>
                <a:cs typeface="Gill Sans Medium"/>
                <a:sym typeface="Gill Sans Medium"/>
              </a:rPr>
              <a:t> = c × I^a</a:t>
            </a:r>
          </a:p>
          <a:p>
            <a:pPr algn="l">
              <a:lnSpc>
                <a:spcPts val="3079"/>
              </a:lnSpc>
              <a:spcBef>
                <a:spcPct val="0"/>
              </a:spcBef>
            </a:pPr>
            <a:r>
              <a:rPr lang="en-US" b="true" sz="2199">
                <a:solidFill>
                  <a:srgbClr val="FFFFFF"/>
                </a:solidFill>
                <a:latin typeface="Gill Sans Medium"/>
                <a:ea typeface="Gill Sans Medium"/>
                <a:cs typeface="Gill Sans Medium"/>
                <a:sym typeface="Gill Sans Medium"/>
              </a:rPr>
              <a:t> where I is the fitness, and c and a are sensory parameters</a:t>
            </a:r>
          </a:p>
        </p:txBody>
      </p:sp>
      <p:sp>
        <p:nvSpPr>
          <p:cNvPr name="TextBox 23" id="23"/>
          <p:cNvSpPr txBox="true"/>
          <p:nvPr/>
        </p:nvSpPr>
        <p:spPr>
          <a:xfrm rot="0">
            <a:off x="2715429" y="2746975"/>
            <a:ext cx="5902381" cy="564929"/>
          </a:xfrm>
          <a:prstGeom prst="rect">
            <a:avLst/>
          </a:prstGeom>
        </p:spPr>
        <p:txBody>
          <a:bodyPr anchor="t" rtlCol="false" tIns="0" lIns="0" bIns="0" rIns="0">
            <a:spAutoFit/>
          </a:bodyPr>
          <a:lstStyle/>
          <a:p>
            <a:pPr algn="l">
              <a:lnSpc>
                <a:spcPts val="3693"/>
              </a:lnSpc>
            </a:pPr>
            <a:r>
              <a:rPr lang="en-US" sz="3846" b="true">
                <a:solidFill>
                  <a:srgbClr val="FFFFFF"/>
                </a:solidFill>
                <a:latin typeface="Gill Sans Bold"/>
                <a:ea typeface="Gill Sans Bold"/>
                <a:cs typeface="Gill Sans Bold"/>
                <a:sym typeface="Gill Sans Bold"/>
              </a:rPr>
              <a:t>Fragrance computation</a:t>
            </a:r>
          </a:p>
        </p:txBody>
      </p:sp>
      <p:sp>
        <p:nvSpPr>
          <p:cNvPr name="TextBox 24" id="24"/>
          <p:cNvSpPr txBox="true"/>
          <p:nvPr/>
        </p:nvSpPr>
        <p:spPr>
          <a:xfrm rot="0">
            <a:off x="1774033" y="5511521"/>
            <a:ext cx="4461007" cy="1210945"/>
          </a:xfrm>
          <a:prstGeom prst="rect">
            <a:avLst/>
          </a:prstGeom>
        </p:spPr>
        <p:txBody>
          <a:bodyPr anchor="t" rtlCol="false" tIns="0" lIns="0" bIns="0" rIns="0">
            <a:spAutoFit/>
          </a:bodyPr>
          <a:lstStyle/>
          <a:p>
            <a:pPr algn="l">
              <a:lnSpc>
                <a:spcPts val="3079"/>
              </a:lnSpc>
              <a:spcBef>
                <a:spcPct val="0"/>
              </a:spcBef>
            </a:pPr>
            <a:r>
              <a:rPr lang="en-US" b="true" sz="2199">
                <a:solidFill>
                  <a:srgbClr val="FFFFFF"/>
                </a:solidFill>
                <a:latin typeface="Gill Sans Medium"/>
                <a:ea typeface="Gill Sans Medium"/>
                <a:cs typeface="Gill Sans Medium"/>
                <a:sym typeface="Gill Sans Medium"/>
              </a:rPr>
              <a:t> B</a:t>
            </a:r>
            <a:r>
              <a:rPr lang="en-US" b="true" sz="2199">
                <a:solidFill>
                  <a:srgbClr val="FFFFFF"/>
                </a:solidFill>
                <a:latin typeface="Gill Sans Medium"/>
                <a:ea typeface="Gill Sans Medium"/>
                <a:cs typeface="Gill Sans Medium"/>
                <a:sym typeface="Gill Sans Medium"/>
              </a:rPr>
              <a:t>utterfly moves toward the best solution.</a:t>
            </a:r>
          </a:p>
          <a:p>
            <a:pPr algn="l">
              <a:lnSpc>
                <a:spcPts val="3079"/>
              </a:lnSpc>
              <a:spcBef>
                <a:spcPct val="0"/>
              </a:spcBef>
            </a:pPr>
          </a:p>
        </p:txBody>
      </p:sp>
      <p:sp>
        <p:nvSpPr>
          <p:cNvPr name="TextBox 25" id="25"/>
          <p:cNvSpPr txBox="true"/>
          <p:nvPr/>
        </p:nvSpPr>
        <p:spPr>
          <a:xfrm rot="0">
            <a:off x="2715429" y="4870391"/>
            <a:ext cx="3410905" cy="564929"/>
          </a:xfrm>
          <a:prstGeom prst="rect">
            <a:avLst/>
          </a:prstGeom>
        </p:spPr>
        <p:txBody>
          <a:bodyPr anchor="t" rtlCol="false" tIns="0" lIns="0" bIns="0" rIns="0">
            <a:spAutoFit/>
          </a:bodyPr>
          <a:lstStyle/>
          <a:p>
            <a:pPr algn="l">
              <a:lnSpc>
                <a:spcPts val="3693"/>
              </a:lnSpc>
            </a:pPr>
            <a:r>
              <a:rPr lang="en-US" sz="3846" b="true">
                <a:solidFill>
                  <a:srgbClr val="FFFFFF"/>
                </a:solidFill>
                <a:latin typeface="Gill Sans Bold"/>
                <a:ea typeface="Gill Sans Bold"/>
                <a:cs typeface="Gill Sans Bold"/>
                <a:sym typeface="Gill Sans Bold"/>
              </a:rPr>
              <a:t>Global search</a:t>
            </a:r>
          </a:p>
        </p:txBody>
      </p:sp>
      <p:sp>
        <p:nvSpPr>
          <p:cNvPr name="TextBox 26" id="26"/>
          <p:cNvSpPr txBox="true"/>
          <p:nvPr/>
        </p:nvSpPr>
        <p:spPr>
          <a:xfrm rot="0">
            <a:off x="2715429" y="6530696"/>
            <a:ext cx="3410905" cy="564929"/>
          </a:xfrm>
          <a:prstGeom prst="rect">
            <a:avLst/>
          </a:prstGeom>
        </p:spPr>
        <p:txBody>
          <a:bodyPr anchor="t" rtlCol="false" tIns="0" lIns="0" bIns="0" rIns="0">
            <a:spAutoFit/>
          </a:bodyPr>
          <a:lstStyle/>
          <a:p>
            <a:pPr algn="l">
              <a:lnSpc>
                <a:spcPts val="3693"/>
              </a:lnSpc>
            </a:pPr>
            <a:r>
              <a:rPr lang="en-US" sz="3846" b="true">
                <a:solidFill>
                  <a:srgbClr val="FFFFFF"/>
                </a:solidFill>
                <a:latin typeface="Gill Sans Bold"/>
                <a:ea typeface="Gill Sans Bold"/>
                <a:cs typeface="Gill Sans Bold"/>
                <a:sym typeface="Gill Sans Bold"/>
              </a:rPr>
              <a:t>Local search</a:t>
            </a:r>
          </a:p>
        </p:txBody>
      </p:sp>
      <p:sp>
        <p:nvSpPr>
          <p:cNvPr name="TextBox 27" id="27"/>
          <p:cNvSpPr txBox="true"/>
          <p:nvPr/>
        </p:nvSpPr>
        <p:spPr>
          <a:xfrm rot="0">
            <a:off x="1774033" y="7181460"/>
            <a:ext cx="4461007" cy="1601470"/>
          </a:xfrm>
          <a:prstGeom prst="rect">
            <a:avLst/>
          </a:prstGeom>
        </p:spPr>
        <p:txBody>
          <a:bodyPr anchor="t" rtlCol="false" tIns="0" lIns="0" bIns="0" rIns="0">
            <a:spAutoFit/>
          </a:bodyPr>
          <a:lstStyle/>
          <a:p>
            <a:pPr algn="l">
              <a:lnSpc>
                <a:spcPts val="3079"/>
              </a:lnSpc>
              <a:spcBef>
                <a:spcPct val="0"/>
              </a:spcBef>
            </a:pPr>
            <a:r>
              <a:rPr lang="en-US" b="true" sz="2199">
                <a:solidFill>
                  <a:srgbClr val="FFFFFF"/>
                </a:solidFill>
                <a:latin typeface="Gill Sans Medium"/>
                <a:ea typeface="Gill Sans Medium"/>
                <a:cs typeface="Gill Sans Medium"/>
                <a:sym typeface="Gill Sans Medium"/>
              </a:rPr>
              <a:t>B</a:t>
            </a:r>
            <a:r>
              <a:rPr lang="en-US" b="true" sz="2199">
                <a:solidFill>
                  <a:srgbClr val="FFFFFF"/>
                </a:solidFill>
                <a:latin typeface="Gill Sans Medium"/>
                <a:ea typeface="Gill Sans Medium"/>
                <a:cs typeface="Gill Sans Medium"/>
                <a:sym typeface="Gill Sans Medium"/>
              </a:rPr>
              <a:t>utterfly moves randomly using the positions of two neighboring butterflies.</a:t>
            </a:r>
          </a:p>
          <a:p>
            <a:pPr algn="l">
              <a:lnSpc>
                <a:spcPts val="3079"/>
              </a:lnSpc>
              <a:spcBef>
                <a:spcPct val="0"/>
              </a:spcBef>
            </a:pPr>
          </a:p>
        </p:txBody>
      </p:sp>
    </p:spTree>
  </p:cSld>
  <p:clrMapOvr>
    <a:masterClrMapping/>
  </p:clrMapOvr>
  <p:transition spd="slow">
    <p:push dir="l"/>
  </p:transition>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614B9D"/>
        </a:solidFill>
      </p:bgPr>
    </p:bg>
    <p:spTree>
      <p:nvGrpSpPr>
        <p:cNvPr id="1" name=""/>
        <p:cNvGrpSpPr/>
        <p:nvPr/>
      </p:nvGrpSpPr>
      <p:grpSpPr>
        <a:xfrm>
          <a:off x="0" y="0"/>
          <a:ext cx="0" cy="0"/>
          <a:chOff x="0" y="0"/>
          <a:chExt cx="0" cy="0"/>
        </a:xfrm>
      </p:grpSpPr>
      <p:grpSp>
        <p:nvGrpSpPr>
          <p:cNvPr name="Group 2" id="2"/>
          <p:cNvGrpSpPr/>
          <p:nvPr/>
        </p:nvGrpSpPr>
        <p:grpSpPr>
          <a:xfrm rot="0">
            <a:off x="756652" y="1028700"/>
            <a:ext cx="16774696" cy="8229600"/>
            <a:chOff x="0" y="0"/>
            <a:chExt cx="4418027" cy="2167467"/>
          </a:xfrm>
        </p:grpSpPr>
        <p:sp>
          <p:nvSpPr>
            <p:cNvPr name="Freeform 3" id="3"/>
            <p:cNvSpPr/>
            <p:nvPr/>
          </p:nvSpPr>
          <p:spPr>
            <a:xfrm flipH="false" flipV="false" rot="0">
              <a:off x="0" y="0"/>
              <a:ext cx="4418027" cy="2167467"/>
            </a:xfrm>
            <a:custGeom>
              <a:avLst/>
              <a:gdLst/>
              <a:ahLst/>
              <a:cxnLst/>
              <a:rect r="r" b="b" t="t" l="l"/>
              <a:pathLst>
                <a:path h="2167467" w="4418027">
                  <a:moveTo>
                    <a:pt x="4418027" y="0"/>
                  </a:moveTo>
                  <a:lnTo>
                    <a:pt x="0" y="0"/>
                  </a:lnTo>
                  <a:lnTo>
                    <a:pt x="101600" y="1083733"/>
                  </a:lnTo>
                  <a:lnTo>
                    <a:pt x="0" y="2167467"/>
                  </a:lnTo>
                  <a:lnTo>
                    <a:pt x="4418027" y="2167467"/>
                  </a:lnTo>
                  <a:lnTo>
                    <a:pt x="4316427" y="1083733"/>
                  </a:lnTo>
                  <a:lnTo>
                    <a:pt x="4418027" y="0"/>
                  </a:lnTo>
                  <a:close/>
                </a:path>
              </a:pathLst>
            </a:custGeom>
            <a:solidFill>
              <a:srgbClr val="2E005E">
                <a:alpha val="65882"/>
              </a:srgbClr>
            </a:solidFill>
            <a:ln w="85725" cap="sq">
              <a:solidFill>
                <a:srgbClr val="C4ABF2">
                  <a:alpha val="65882"/>
                </a:srgbClr>
              </a:solidFill>
              <a:prstDash val="solid"/>
              <a:miter/>
            </a:ln>
          </p:spPr>
        </p:sp>
        <p:sp>
          <p:nvSpPr>
            <p:cNvPr name="TextBox 4" id="4"/>
            <p:cNvSpPr txBox="true"/>
            <p:nvPr/>
          </p:nvSpPr>
          <p:spPr>
            <a:xfrm>
              <a:off x="88900" y="-38100"/>
              <a:ext cx="4240227" cy="2205567"/>
            </a:xfrm>
            <a:prstGeom prst="rect">
              <a:avLst/>
            </a:prstGeom>
          </p:spPr>
          <p:txBody>
            <a:bodyPr anchor="ctr" rtlCol="false" tIns="50800" lIns="50800" bIns="50800" rIns="50800"/>
            <a:lstStyle/>
            <a:p>
              <a:pPr algn="ctr">
                <a:lnSpc>
                  <a:spcPts val="2659"/>
                </a:lnSpc>
              </a:pPr>
            </a:p>
            <a:p>
              <a:pPr algn="ctr">
                <a:lnSpc>
                  <a:spcPts val="2659"/>
                </a:lnSpc>
                <a:spcBef>
                  <a:spcPct val="0"/>
                </a:spcBef>
              </a:pPr>
              <a:r>
                <a:rPr lang="en-US" sz="1899">
                  <a:solidFill>
                    <a:srgbClr val="000000">
                      <a:alpha val="65882"/>
                    </a:srgbClr>
                  </a:solidFill>
                  <a:latin typeface="Canva Sans"/>
                  <a:ea typeface="Canva Sans"/>
                  <a:cs typeface="Canva Sans"/>
                  <a:sym typeface="Canva Sans"/>
                </a:rPr>
                <a:t>t</a:t>
              </a:r>
            </a:p>
          </p:txBody>
        </p:sp>
      </p:grpSp>
      <p:sp>
        <p:nvSpPr>
          <p:cNvPr name="Freeform 5" id="5"/>
          <p:cNvSpPr/>
          <p:nvPr/>
        </p:nvSpPr>
        <p:spPr>
          <a:xfrm flipH="false" flipV="false" rot="2700000">
            <a:off x="-1801439" y="737796"/>
            <a:ext cx="3602879" cy="3476778"/>
          </a:xfrm>
          <a:custGeom>
            <a:avLst/>
            <a:gdLst/>
            <a:ahLst/>
            <a:cxnLst/>
            <a:rect r="r" b="b" t="t" l="l"/>
            <a:pathLst>
              <a:path h="3476778" w="3602879">
                <a:moveTo>
                  <a:pt x="0" y="0"/>
                </a:moveTo>
                <a:lnTo>
                  <a:pt x="3602878" y="0"/>
                </a:lnTo>
                <a:lnTo>
                  <a:pt x="3602878" y="3476778"/>
                </a:lnTo>
                <a:lnTo>
                  <a:pt x="0" y="3476778"/>
                </a:lnTo>
                <a:lnTo>
                  <a:pt x="0" y="0"/>
                </a:lnTo>
                <a:close/>
              </a:path>
            </a:pathLst>
          </a:custGeom>
          <a:blipFill>
            <a:blip r:embed="rId2"/>
            <a:stretch>
              <a:fillRect l="0" t="0" r="0" b="0"/>
            </a:stretch>
          </a:blipFill>
        </p:spPr>
      </p:sp>
      <p:sp>
        <p:nvSpPr>
          <p:cNvPr name="Freeform 6" id="6"/>
          <p:cNvSpPr/>
          <p:nvPr/>
        </p:nvSpPr>
        <p:spPr>
          <a:xfrm flipH="true" flipV="false" rot="-1962805">
            <a:off x="-332847" y="-445786"/>
            <a:ext cx="4182940" cy="2948972"/>
          </a:xfrm>
          <a:custGeom>
            <a:avLst/>
            <a:gdLst/>
            <a:ahLst/>
            <a:cxnLst/>
            <a:rect r="r" b="b" t="t" l="l"/>
            <a:pathLst>
              <a:path h="2948972" w="4182940">
                <a:moveTo>
                  <a:pt x="4182939" y="0"/>
                </a:moveTo>
                <a:lnTo>
                  <a:pt x="0" y="0"/>
                </a:lnTo>
                <a:lnTo>
                  <a:pt x="0" y="2948972"/>
                </a:lnTo>
                <a:lnTo>
                  <a:pt x="4182939" y="2948972"/>
                </a:lnTo>
                <a:lnTo>
                  <a:pt x="4182939" y="0"/>
                </a:lnTo>
                <a:close/>
              </a:path>
            </a:pathLst>
          </a:custGeom>
          <a:blipFill>
            <a:blip r:embed="rId3"/>
            <a:stretch>
              <a:fillRect l="0" t="0" r="0" b="0"/>
            </a:stretch>
          </a:blipFill>
        </p:spPr>
      </p:sp>
      <p:sp>
        <p:nvSpPr>
          <p:cNvPr name="Freeform 7" id="7"/>
          <p:cNvSpPr/>
          <p:nvPr/>
        </p:nvSpPr>
        <p:spPr>
          <a:xfrm flipH="false" flipV="false" rot="0">
            <a:off x="-1202125" y="7811452"/>
            <a:ext cx="3458101" cy="3337068"/>
          </a:xfrm>
          <a:custGeom>
            <a:avLst/>
            <a:gdLst/>
            <a:ahLst/>
            <a:cxnLst/>
            <a:rect r="r" b="b" t="t" l="l"/>
            <a:pathLst>
              <a:path h="3337068" w="3458101">
                <a:moveTo>
                  <a:pt x="0" y="0"/>
                </a:moveTo>
                <a:lnTo>
                  <a:pt x="3458102" y="0"/>
                </a:lnTo>
                <a:lnTo>
                  <a:pt x="3458102" y="3337068"/>
                </a:lnTo>
                <a:lnTo>
                  <a:pt x="0" y="3337068"/>
                </a:lnTo>
                <a:lnTo>
                  <a:pt x="0" y="0"/>
                </a:lnTo>
                <a:close/>
              </a:path>
            </a:pathLst>
          </a:custGeom>
          <a:blipFill>
            <a:blip r:embed="rId2"/>
            <a:stretch>
              <a:fillRect l="0" t="0" r="0" b="0"/>
            </a:stretch>
          </a:blipFill>
        </p:spPr>
      </p:sp>
      <p:sp>
        <p:nvSpPr>
          <p:cNvPr name="Freeform 8" id="8"/>
          <p:cNvSpPr/>
          <p:nvPr/>
        </p:nvSpPr>
        <p:spPr>
          <a:xfrm flipH="false" flipV="false" rot="2304156">
            <a:off x="-677871" y="7101243"/>
            <a:ext cx="2154358" cy="1696557"/>
          </a:xfrm>
          <a:custGeom>
            <a:avLst/>
            <a:gdLst/>
            <a:ahLst/>
            <a:cxnLst/>
            <a:rect r="r" b="b" t="t" l="l"/>
            <a:pathLst>
              <a:path h="1696557" w="2154358">
                <a:moveTo>
                  <a:pt x="0" y="0"/>
                </a:moveTo>
                <a:lnTo>
                  <a:pt x="2154357" y="0"/>
                </a:lnTo>
                <a:lnTo>
                  <a:pt x="2154357" y="1696556"/>
                </a:lnTo>
                <a:lnTo>
                  <a:pt x="0" y="1696556"/>
                </a:lnTo>
                <a:lnTo>
                  <a:pt x="0" y="0"/>
                </a:lnTo>
                <a:close/>
              </a:path>
            </a:pathLst>
          </a:custGeom>
          <a:blipFill>
            <a:blip r:embed="rId4"/>
            <a:stretch>
              <a:fillRect l="0" t="0" r="0" b="0"/>
            </a:stretch>
          </a:blipFill>
        </p:spPr>
      </p:sp>
      <p:sp>
        <p:nvSpPr>
          <p:cNvPr name="TextBox 9" id="9"/>
          <p:cNvSpPr txBox="true"/>
          <p:nvPr/>
        </p:nvSpPr>
        <p:spPr>
          <a:xfrm rot="0">
            <a:off x="1770392" y="1542063"/>
            <a:ext cx="14079215" cy="2173044"/>
          </a:xfrm>
          <a:prstGeom prst="rect">
            <a:avLst/>
          </a:prstGeom>
        </p:spPr>
        <p:txBody>
          <a:bodyPr anchor="t" rtlCol="false" tIns="0" lIns="0" bIns="0" rIns="0">
            <a:spAutoFit/>
          </a:bodyPr>
          <a:lstStyle/>
          <a:p>
            <a:pPr algn="l">
              <a:lnSpc>
                <a:spcPts val="8279"/>
              </a:lnSpc>
            </a:pPr>
            <a:r>
              <a:rPr lang="en-US" sz="9408">
                <a:solidFill>
                  <a:srgbClr val="FFFFFF"/>
                </a:solidFill>
                <a:latin typeface="Margin"/>
                <a:ea typeface="Margin"/>
                <a:cs typeface="Margin"/>
                <a:sym typeface="Margin"/>
              </a:rPr>
              <a:t>Example – UAV Trajectory Planning</a:t>
            </a:r>
          </a:p>
        </p:txBody>
      </p:sp>
      <p:sp>
        <p:nvSpPr>
          <p:cNvPr name="Freeform 10" id="10"/>
          <p:cNvSpPr/>
          <p:nvPr/>
        </p:nvSpPr>
        <p:spPr>
          <a:xfrm flipH="false" flipV="false" rot="-2242457">
            <a:off x="15163535" y="-349770"/>
            <a:ext cx="3594357" cy="3477541"/>
          </a:xfrm>
          <a:custGeom>
            <a:avLst/>
            <a:gdLst/>
            <a:ahLst/>
            <a:cxnLst/>
            <a:rect r="r" b="b" t="t" l="l"/>
            <a:pathLst>
              <a:path h="3477541" w="3594357">
                <a:moveTo>
                  <a:pt x="0" y="0"/>
                </a:moveTo>
                <a:lnTo>
                  <a:pt x="3594357" y="0"/>
                </a:lnTo>
                <a:lnTo>
                  <a:pt x="3594357" y="3477541"/>
                </a:lnTo>
                <a:lnTo>
                  <a:pt x="0" y="3477541"/>
                </a:lnTo>
                <a:lnTo>
                  <a:pt x="0" y="0"/>
                </a:lnTo>
                <a:close/>
              </a:path>
            </a:pathLst>
          </a:custGeom>
          <a:blipFill>
            <a:blip r:embed="rId5"/>
            <a:stretch>
              <a:fillRect l="0" t="0" r="0" b="0"/>
            </a:stretch>
          </a:blipFill>
        </p:spPr>
      </p:sp>
      <p:sp>
        <p:nvSpPr>
          <p:cNvPr name="Freeform 11" id="11"/>
          <p:cNvSpPr/>
          <p:nvPr/>
        </p:nvSpPr>
        <p:spPr>
          <a:xfrm flipH="false" flipV="false" rot="0">
            <a:off x="14725087" y="8333620"/>
            <a:ext cx="2249040" cy="2170323"/>
          </a:xfrm>
          <a:custGeom>
            <a:avLst/>
            <a:gdLst/>
            <a:ahLst/>
            <a:cxnLst/>
            <a:rect r="r" b="b" t="t" l="l"/>
            <a:pathLst>
              <a:path h="2170323" w="2249040">
                <a:moveTo>
                  <a:pt x="0" y="0"/>
                </a:moveTo>
                <a:lnTo>
                  <a:pt x="2249040" y="0"/>
                </a:lnTo>
                <a:lnTo>
                  <a:pt x="2249040" y="2170323"/>
                </a:lnTo>
                <a:lnTo>
                  <a:pt x="0" y="2170323"/>
                </a:lnTo>
                <a:lnTo>
                  <a:pt x="0" y="0"/>
                </a:lnTo>
                <a:close/>
              </a:path>
            </a:pathLst>
          </a:custGeom>
          <a:blipFill>
            <a:blip r:embed="rId2"/>
            <a:stretch>
              <a:fillRect l="0" t="0" r="0" b="0"/>
            </a:stretch>
          </a:blipFill>
        </p:spPr>
      </p:sp>
      <p:sp>
        <p:nvSpPr>
          <p:cNvPr name="Freeform 12" id="12"/>
          <p:cNvSpPr/>
          <p:nvPr/>
        </p:nvSpPr>
        <p:spPr>
          <a:xfrm flipH="false" flipV="false" rot="0">
            <a:off x="16363140" y="6104693"/>
            <a:ext cx="2303800" cy="2228927"/>
          </a:xfrm>
          <a:custGeom>
            <a:avLst/>
            <a:gdLst/>
            <a:ahLst/>
            <a:cxnLst/>
            <a:rect r="r" b="b" t="t" l="l"/>
            <a:pathLst>
              <a:path h="2228927" w="2303800">
                <a:moveTo>
                  <a:pt x="0" y="0"/>
                </a:moveTo>
                <a:lnTo>
                  <a:pt x="2303800" y="0"/>
                </a:lnTo>
                <a:lnTo>
                  <a:pt x="2303800" y="2228927"/>
                </a:lnTo>
                <a:lnTo>
                  <a:pt x="0" y="2228927"/>
                </a:lnTo>
                <a:lnTo>
                  <a:pt x="0" y="0"/>
                </a:lnTo>
                <a:close/>
              </a:path>
            </a:pathLst>
          </a:custGeom>
          <a:blipFill>
            <a:blip r:embed="rId5"/>
            <a:stretch>
              <a:fillRect l="0" t="0" r="0" b="0"/>
            </a:stretch>
          </a:blipFill>
        </p:spPr>
      </p:sp>
      <p:sp>
        <p:nvSpPr>
          <p:cNvPr name="Freeform 13" id="13"/>
          <p:cNvSpPr/>
          <p:nvPr/>
        </p:nvSpPr>
        <p:spPr>
          <a:xfrm flipH="false" flipV="false" rot="0">
            <a:off x="16579189" y="6104693"/>
            <a:ext cx="1846533" cy="1696502"/>
          </a:xfrm>
          <a:custGeom>
            <a:avLst/>
            <a:gdLst/>
            <a:ahLst/>
            <a:cxnLst/>
            <a:rect r="r" b="b" t="t" l="l"/>
            <a:pathLst>
              <a:path h="1696502" w="1846533">
                <a:moveTo>
                  <a:pt x="0" y="0"/>
                </a:moveTo>
                <a:lnTo>
                  <a:pt x="1846533" y="0"/>
                </a:lnTo>
                <a:lnTo>
                  <a:pt x="1846533" y="1696502"/>
                </a:lnTo>
                <a:lnTo>
                  <a:pt x="0" y="1696502"/>
                </a:lnTo>
                <a:lnTo>
                  <a:pt x="0" y="0"/>
                </a:lnTo>
                <a:close/>
              </a:path>
            </a:pathLst>
          </a:custGeom>
          <a:blipFill>
            <a:blip r:embed="rId6">
              <a:alphaModFix amt="57000"/>
            </a:blip>
            <a:stretch>
              <a:fillRect l="0" t="0" r="0" b="0"/>
            </a:stretch>
          </a:blipFill>
        </p:spPr>
      </p:sp>
      <p:sp>
        <p:nvSpPr>
          <p:cNvPr name="Freeform 14" id="14"/>
          <p:cNvSpPr/>
          <p:nvPr/>
        </p:nvSpPr>
        <p:spPr>
          <a:xfrm flipH="false" flipV="false" rot="0">
            <a:off x="16292565" y="7354281"/>
            <a:ext cx="2463715" cy="2463715"/>
          </a:xfrm>
          <a:custGeom>
            <a:avLst/>
            <a:gdLst/>
            <a:ahLst/>
            <a:cxnLst/>
            <a:rect r="r" b="b" t="t" l="l"/>
            <a:pathLst>
              <a:path h="2463715" w="2463715">
                <a:moveTo>
                  <a:pt x="0" y="0"/>
                </a:moveTo>
                <a:lnTo>
                  <a:pt x="2463715" y="0"/>
                </a:lnTo>
                <a:lnTo>
                  <a:pt x="2463715" y="2463715"/>
                </a:lnTo>
                <a:lnTo>
                  <a:pt x="0" y="246371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p:cNvSpPr/>
          <p:nvPr/>
        </p:nvSpPr>
        <p:spPr>
          <a:xfrm flipH="false" flipV="false" rot="-1061263">
            <a:off x="17032208" y="7522108"/>
            <a:ext cx="965664" cy="760460"/>
          </a:xfrm>
          <a:custGeom>
            <a:avLst/>
            <a:gdLst/>
            <a:ahLst/>
            <a:cxnLst/>
            <a:rect r="r" b="b" t="t" l="l"/>
            <a:pathLst>
              <a:path h="760460" w="965664">
                <a:moveTo>
                  <a:pt x="0" y="0"/>
                </a:moveTo>
                <a:lnTo>
                  <a:pt x="965664" y="0"/>
                </a:lnTo>
                <a:lnTo>
                  <a:pt x="965664" y="760460"/>
                </a:lnTo>
                <a:lnTo>
                  <a:pt x="0" y="760460"/>
                </a:lnTo>
                <a:lnTo>
                  <a:pt x="0" y="0"/>
                </a:lnTo>
                <a:close/>
              </a:path>
            </a:pathLst>
          </a:custGeom>
          <a:blipFill>
            <a:blip r:embed="rId4"/>
            <a:stretch>
              <a:fillRect l="0" t="0" r="0" b="0"/>
            </a:stretch>
          </a:blipFill>
        </p:spPr>
      </p:sp>
      <p:sp>
        <p:nvSpPr>
          <p:cNvPr name="Freeform 16" id="16"/>
          <p:cNvSpPr/>
          <p:nvPr/>
        </p:nvSpPr>
        <p:spPr>
          <a:xfrm flipH="false" flipV="false" rot="-2242457">
            <a:off x="16702554" y="8380335"/>
            <a:ext cx="2146659" cy="2076892"/>
          </a:xfrm>
          <a:custGeom>
            <a:avLst/>
            <a:gdLst/>
            <a:ahLst/>
            <a:cxnLst/>
            <a:rect r="r" b="b" t="t" l="l"/>
            <a:pathLst>
              <a:path h="2076892" w="2146659">
                <a:moveTo>
                  <a:pt x="0" y="0"/>
                </a:moveTo>
                <a:lnTo>
                  <a:pt x="2146658" y="0"/>
                </a:lnTo>
                <a:lnTo>
                  <a:pt x="2146658" y="2076893"/>
                </a:lnTo>
                <a:lnTo>
                  <a:pt x="0" y="2076893"/>
                </a:lnTo>
                <a:lnTo>
                  <a:pt x="0" y="0"/>
                </a:lnTo>
                <a:close/>
              </a:path>
            </a:pathLst>
          </a:custGeom>
          <a:blipFill>
            <a:blip r:embed="rId5"/>
            <a:stretch>
              <a:fillRect l="0" t="0" r="0" b="0"/>
            </a:stretch>
          </a:blipFill>
        </p:spPr>
      </p:sp>
      <p:sp>
        <p:nvSpPr>
          <p:cNvPr name="Freeform 17" id="17"/>
          <p:cNvSpPr/>
          <p:nvPr/>
        </p:nvSpPr>
        <p:spPr>
          <a:xfrm flipH="false" flipV="false" rot="0">
            <a:off x="15701006" y="8116450"/>
            <a:ext cx="2004383" cy="1825625"/>
          </a:xfrm>
          <a:custGeom>
            <a:avLst/>
            <a:gdLst/>
            <a:ahLst/>
            <a:cxnLst/>
            <a:rect r="r" b="b" t="t" l="l"/>
            <a:pathLst>
              <a:path h="1825625" w="2004383">
                <a:moveTo>
                  <a:pt x="0" y="0"/>
                </a:moveTo>
                <a:lnTo>
                  <a:pt x="2004383" y="0"/>
                </a:lnTo>
                <a:lnTo>
                  <a:pt x="2004383" y="1825626"/>
                </a:lnTo>
                <a:lnTo>
                  <a:pt x="0" y="1825626"/>
                </a:lnTo>
                <a:lnTo>
                  <a:pt x="0" y="0"/>
                </a:lnTo>
                <a:close/>
              </a:path>
            </a:pathLst>
          </a:custGeom>
          <a:blipFill>
            <a:blip r:embed="rId9"/>
            <a:stretch>
              <a:fillRect l="0" t="-2288" r="0" b="-2288"/>
            </a:stretch>
          </a:blipFill>
        </p:spPr>
      </p:sp>
      <p:sp>
        <p:nvSpPr>
          <p:cNvPr name="Freeform 18" id="18"/>
          <p:cNvSpPr/>
          <p:nvPr/>
        </p:nvSpPr>
        <p:spPr>
          <a:xfrm flipH="false" flipV="false" rot="0">
            <a:off x="9059031" y="3571238"/>
            <a:ext cx="7915095" cy="3235367"/>
          </a:xfrm>
          <a:custGeom>
            <a:avLst/>
            <a:gdLst/>
            <a:ahLst/>
            <a:cxnLst/>
            <a:rect r="r" b="b" t="t" l="l"/>
            <a:pathLst>
              <a:path h="3235367" w="7915095">
                <a:moveTo>
                  <a:pt x="0" y="0"/>
                </a:moveTo>
                <a:lnTo>
                  <a:pt x="7915096" y="0"/>
                </a:lnTo>
                <a:lnTo>
                  <a:pt x="7915096" y="3235367"/>
                </a:lnTo>
                <a:lnTo>
                  <a:pt x="0" y="3235367"/>
                </a:lnTo>
                <a:lnTo>
                  <a:pt x="0" y="0"/>
                </a:lnTo>
                <a:close/>
              </a:path>
            </a:pathLst>
          </a:custGeom>
          <a:blipFill>
            <a:blip r:embed="rId10"/>
            <a:stretch>
              <a:fillRect l="0" t="0" r="0" b="0"/>
            </a:stretch>
          </a:blipFill>
        </p:spPr>
      </p:sp>
      <p:sp>
        <p:nvSpPr>
          <p:cNvPr name="TextBox 19" id="19"/>
          <p:cNvSpPr txBox="true"/>
          <p:nvPr/>
        </p:nvSpPr>
        <p:spPr>
          <a:xfrm rot="0">
            <a:off x="1770392" y="3475988"/>
            <a:ext cx="7538360" cy="5063490"/>
          </a:xfrm>
          <a:prstGeom prst="rect">
            <a:avLst/>
          </a:prstGeom>
        </p:spPr>
        <p:txBody>
          <a:bodyPr anchor="t" rtlCol="false" tIns="0" lIns="0" bIns="0" rIns="0">
            <a:spAutoFit/>
          </a:bodyPr>
          <a:lstStyle/>
          <a:p>
            <a:pPr algn="l">
              <a:lnSpc>
                <a:spcPts val="3360"/>
              </a:lnSpc>
              <a:spcBef>
                <a:spcPct val="0"/>
              </a:spcBef>
            </a:pPr>
            <a:r>
              <a:rPr lang="en-US" b="true" sz="2400">
                <a:solidFill>
                  <a:srgbClr val="FFFFFF"/>
                </a:solidFill>
                <a:latin typeface="Gill Sans Medium"/>
                <a:ea typeface="Gill Sans Medium"/>
                <a:cs typeface="Gill Sans Medium"/>
                <a:sym typeface="Gill Sans Medium"/>
              </a:rPr>
              <a:t>UAV (d</a:t>
            </a:r>
            <a:r>
              <a:rPr lang="en-US" b="true" sz="2400">
                <a:solidFill>
                  <a:srgbClr val="FFFFFF"/>
                </a:solidFill>
                <a:latin typeface="Gill Sans Medium"/>
                <a:ea typeface="Gill Sans Medium"/>
                <a:cs typeface="Gill Sans Medium"/>
                <a:sym typeface="Gill Sans Medium"/>
              </a:rPr>
              <a:t>rone) path planning aims to compute the best route that:</a:t>
            </a:r>
          </a:p>
          <a:p>
            <a:pPr algn="l">
              <a:lnSpc>
                <a:spcPts val="3360"/>
              </a:lnSpc>
              <a:spcBef>
                <a:spcPct val="0"/>
              </a:spcBef>
            </a:pPr>
            <a:r>
              <a:rPr lang="en-US" b="true" sz="2400">
                <a:solidFill>
                  <a:srgbClr val="FFFFFF"/>
                </a:solidFill>
                <a:latin typeface="Gill Sans Medium"/>
                <a:ea typeface="Gill Sans Medium"/>
                <a:cs typeface="Gill Sans Medium"/>
                <a:sym typeface="Gill Sans Medium"/>
              </a:rPr>
              <a:t> • avoids obstacles,</a:t>
            </a:r>
          </a:p>
          <a:p>
            <a:pPr algn="l">
              <a:lnSpc>
                <a:spcPts val="3360"/>
              </a:lnSpc>
              <a:spcBef>
                <a:spcPct val="0"/>
              </a:spcBef>
            </a:pPr>
            <a:r>
              <a:rPr lang="en-US" b="true" sz="2400">
                <a:solidFill>
                  <a:srgbClr val="FFFFFF"/>
                </a:solidFill>
                <a:latin typeface="Gill Sans Medium"/>
                <a:ea typeface="Gill Sans Medium"/>
                <a:cs typeface="Gill Sans Medium"/>
                <a:sym typeface="Gill Sans Medium"/>
              </a:rPr>
              <a:t> • minimizes total flight distance,</a:t>
            </a:r>
          </a:p>
          <a:p>
            <a:pPr algn="l">
              <a:lnSpc>
                <a:spcPts val="3360"/>
              </a:lnSpc>
              <a:spcBef>
                <a:spcPct val="0"/>
              </a:spcBef>
            </a:pPr>
            <a:r>
              <a:rPr lang="en-US" b="true" sz="2400">
                <a:solidFill>
                  <a:srgbClr val="FFFFFF"/>
                </a:solidFill>
                <a:latin typeface="Gill Sans Medium"/>
                <a:ea typeface="Gill Sans Medium"/>
                <a:cs typeface="Gill Sans Medium"/>
                <a:sym typeface="Gill Sans Medium"/>
              </a:rPr>
              <a:t> • reduces energy consumption.</a:t>
            </a:r>
          </a:p>
          <a:p>
            <a:pPr algn="l">
              <a:lnSpc>
                <a:spcPts val="3360"/>
              </a:lnSpc>
              <a:spcBef>
                <a:spcPct val="0"/>
              </a:spcBef>
            </a:pPr>
            <a:r>
              <a:rPr lang="en-US" b="true" sz="2400">
                <a:solidFill>
                  <a:srgbClr val="FFFFFF"/>
                </a:solidFill>
                <a:latin typeface="Gill Sans Medium"/>
                <a:ea typeface="Gill Sans Medium"/>
                <a:cs typeface="Gill Sans Medium"/>
                <a:sym typeface="Gill Sans Medium"/>
              </a:rPr>
              <a:t>In this problem, BOA evaluates possible flight paths as candidate solutions.</a:t>
            </a:r>
          </a:p>
          <a:p>
            <a:pPr algn="l">
              <a:lnSpc>
                <a:spcPts val="3360"/>
              </a:lnSpc>
              <a:spcBef>
                <a:spcPct val="0"/>
              </a:spcBef>
            </a:pPr>
            <a:r>
              <a:rPr lang="en-US" b="true" sz="2400">
                <a:solidFill>
                  <a:srgbClr val="FFFFFF"/>
                </a:solidFill>
                <a:latin typeface="Gill Sans Medium"/>
                <a:ea typeface="Gill Sans Medium"/>
                <a:cs typeface="Gill Sans Medium"/>
                <a:sym typeface="Gill Sans Medium"/>
              </a:rPr>
              <a:t> Experiments show that BOA achieves the lowest path cost in the best-case scenario, outperforming:</a:t>
            </a:r>
          </a:p>
          <a:p>
            <a:pPr algn="l">
              <a:lnSpc>
                <a:spcPts val="3360"/>
              </a:lnSpc>
              <a:spcBef>
                <a:spcPct val="0"/>
              </a:spcBef>
            </a:pPr>
            <a:r>
              <a:rPr lang="en-US" b="true" sz="2400">
                <a:solidFill>
                  <a:srgbClr val="FFFFFF"/>
                </a:solidFill>
                <a:latin typeface="Gill Sans Medium"/>
                <a:ea typeface="Gill Sans Medium"/>
                <a:cs typeface="Gill Sans Medium"/>
                <a:sym typeface="Gill Sans Medium"/>
              </a:rPr>
              <a:t> • Ant Colony Optimization (ACO),</a:t>
            </a:r>
          </a:p>
          <a:p>
            <a:pPr algn="l">
              <a:lnSpc>
                <a:spcPts val="3360"/>
              </a:lnSpc>
              <a:spcBef>
                <a:spcPct val="0"/>
              </a:spcBef>
            </a:pPr>
            <a:r>
              <a:rPr lang="en-US" b="true" sz="2400">
                <a:solidFill>
                  <a:srgbClr val="FFFFFF"/>
                </a:solidFill>
                <a:latin typeface="Gill Sans Medium"/>
                <a:ea typeface="Gill Sans Medium"/>
                <a:cs typeface="Gill Sans Medium"/>
                <a:sym typeface="Gill Sans Medium"/>
              </a:rPr>
              <a:t> • Particle Swarm Optimization (PSO).</a:t>
            </a:r>
          </a:p>
          <a:p>
            <a:pPr algn="l">
              <a:lnSpc>
                <a:spcPts val="3360"/>
              </a:lnSpc>
              <a:spcBef>
                <a:spcPct val="0"/>
              </a:spcBef>
            </a:pPr>
          </a:p>
        </p:txBody>
      </p:sp>
    </p:spTree>
  </p:cSld>
  <p:clrMapOvr>
    <a:masterClrMapping/>
  </p:clrMapOvr>
  <p:transition spd="slow">
    <p:push dir="l"/>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DAG5_Xf8b_s</dc:identifier>
  <dcterms:modified xsi:type="dcterms:W3CDTF">2011-08-01T06:04:30Z</dcterms:modified>
  <cp:revision>1</cp:revision>
  <dc:title>boa</dc:title>
</cp:coreProperties>
</file>