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C7E840-FBAE-4C3B-BB29-93BD2D054E17}" type="datetimeFigureOut">
              <a:rPr lang="fr-FR" smtClean="0"/>
              <a:t>17/04/2021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C7FC2E-B37F-45E6-9214-4D46209D7041}"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8EC61FF-0CA7-40BF-B6EC-B52321B28DA1}" type="slidenum">
              <a:rPr lang="fr-FR" smtClean="0">
                <a:latin typeface="Tahoma" pitchFamily="34" charset="0"/>
              </a:rPr>
              <a:pPr/>
              <a:t>4</a:t>
            </a:fld>
            <a:endParaRPr lang="fr-FR" smtClean="0">
              <a:latin typeface="Tahoma" pitchFamily="34" charset="0"/>
            </a:endParaRPr>
          </a:p>
        </p:txBody>
      </p:sp>
      <p:sp>
        <p:nvSpPr>
          <p:cNvPr id="54275" name="Rectangle 2"/>
          <p:cNvSpPr>
            <a:spLocks noChangeArrowheads="1" noTextEdit="1"/>
          </p:cNvSpPr>
          <p:nvPr>
            <p:ph type="sldImg"/>
          </p:nvPr>
        </p:nvSpPr>
        <p:spPr>
          <a:xfrm>
            <a:off x="1131888" y="676275"/>
            <a:ext cx="4594225" cy="3444875"/>
          </a:xfrm>
          <a:ln w="12700" cap="flat">
            <a:solidFill>
              <a:schemeClr val="tx1"/>
            </a:solidFill>
          </a:ln>
        </p:spPr>
      </p:sp>
      <p:sp>
        <p:nvSpPr>
          <p:cNvPr id="54276" name="Rectangle 3"/>
          <p:cNvSpPr>
            <a:spLocks noGrp="1" noChangeArrowheads="1"/>
          </p:cNvSpPr>
          <p:nvPr>
            <p:ph type="body" idx="1"/>
          </p:nvPr>
        </p:nvSpPr>
        <p:spPr>
          <a:xfrm>
            <a:off x="913991" y="4341521"/>
            <a:ext cx="5030018" cy="4140117"/>
          </a:xfrm>
          <a:noFill/>
          <a:ln/>
        </p:spPr>
        <p:txBody>
          <a:bodyPr lIns="90269" tIns="45135" rIns="90269" bIns="45135"/>
          <a:lstStyle/>
          <a:p>
            <a:pPr eaLnBrk="1" hangingPunct="1"/>
            <a:endParaRPr lang="fr-F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6ACFA1A-3438-4A35-959B-60A5A1B9C4F2}" type="slidenum">
              <a:rPr lang="fr-FR" smtClean="0">
                <a:latin typeface="Tahoma" pitchFamily="34" charset="0"/>
              </a:rPr>
              <a:pPr/>
              <a:t>5</a:t>
            </a:fld>
            <a:endParaRPr lang="fr-FR" smtClean="0">
              <a:latin typeface="Tahoma" pitchFamily="34" charset="0"/>
            </a:endParaRPr>
          </a:p>
        </p:txBody>
      </p:sp>
      <p:sp>
        <p:nvSpPr>
          <p:cNvPr id="55299" name="Rectangle 2"/>
          <p:cNvSpPr>
            <a:spLocks noChangeArrowheads="1" noTextEdit="1"/>
          </p:cNvSpPr>
          <p:nvPr>
            <p:ph type="sldImg"/>
          </p:nvPr>
        </p:nvSpPr>
        <p:spPr>
          <a:xfrm>
            <a:off x="1131888" y="676275"/>
            <a:ext cx="4594225" cy="3444875"/>
          </a:xfrm>
          <a:ln w="12700" cap="flat">
            <a:solidFill>
              <a:schemeClr val="tx1"/>
            </a:solidFill>
          </a:ln>
        </p:spPr>
      </p:sp>
      <p:sp>
        <p:nvSpPr>
          <p:cNvPr id="55300" name="Rectangle 3"/>
          <p:cNvSpPr>
            <a:spLocks noGrp="1" noChangeArrowheads="1"/>
          </p:cNvSpPr>
          <p:nvPr>
            <p:ph type="body" idx="1"/>
          </p:nvPr>
        </p:nvSpPr>
        <p:spPr>
          <a:xfrm>
            <a:off x="913991" y="4341521"/>
            <a:ext cx="5030018" cy="4140117"/>
          </a:xfrm>
          <a:noFill/>
          <a:ln/>
        </p:spPr>
        <p:txBody>
          <a:bodyPr lIns="90269" tIns="45135" rIns="90269" bIns="45135"/>
          <a:lstStyle/>
          <a:p>
            <a:pPr eaLnBrk="1" hangingPunct="1"/>
            <a:endParaRPr lang="fr-F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E6808B00-B83D-49CD-AA40-F4159D6F63FA}" type="datetimeFigureOut">
              <a:rPr lang="fr-FR" smtClean="0"/>
              <a:t>17/04/2021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F0247B1-37BD-49F3-B159-7B363DED973C}" type="slidenum">
              <a:rPr lang="fr-FR" smtClean="0"/>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F0247B1-37BD-49F3-B159-7B363DED973C}"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247B1-37BD-49F3-B159-7B363DED973C}" type="slidenum">
              <a:rPr lang="fr-FR" smtClean="0"/>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E6808B00-B83D-49CD-AA40-F4159D6F63FA}" type="datetimeFigureOut">
              <a:rPr lang="fr-FR" smtClean="0"/>
              <a:t>17/04/2021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F0247B1-37BD-49F3-B159-7B363DED973C}" type="slidenum">
              <a:rPr lang="fr-FR" smtClean="0"/>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E6808B00-B83D-49CD-AA40-F4159D6F63FA}" type="datetimeFigureOut">
              <a:rPr lang="fr-FR" smtClean="0"/>
              <a:t>17/04/2021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808B00-B83D-49CD-AA40-F4159D6F63FA}" type="datetimeFigureOut">
              <a:rPr lang="fr-FR" smtClean="0"/>
              <a:t>17/04/2021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247B1-37BD-49F3-B159-7B363DED973C}" type="slidenum">
              <a:rPr lang="fr-FR" smtClean="0"/>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F0247B1-37BD-49F3-B159-7B363DED973C}" type="slidenum">
              <a:rPr lang="fr-FR" smtClean="0"/>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6808B00-B83D-49CD-AA40-F4159D6F63FA}" type="datetimeFigureOut">
              <a:rPr lang="fr-FR" smtClean="0"/>
              <a:t>17/04/2021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6808B00-B83D-49CD-AA40-F4159D6F63FA}" type="datetimeFigureOut">
              <a:rPr lang="fr-FR" smtClean="0"/>
              <a:t>17/04/2021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808B00-B83D-49CD-AA40-F4159D6F63FA}" type="datetimeFigureOut">
              <a:rPr lang="fr-FR" smtClean="0"/>
              <a:t>17/04/2021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6808B00-B83D-49CD-AA40-F4159D6F63FA}"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247B1-37BD-49F3-B159-7B363DED973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08B00-B83D-49CD-AA40-F4159D6F63FA}" type="datetimeFigureOut">
              <a:rPr lang="fr-FR" smtClean="0"/>
              <a:t>17/04/2021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247B1-37BD-49F3-B159-7B363DED973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6808B00-B83D-49CD-AA40-F4159D6F63FA}" type="datetimeFigureOut">
              <a:rPr lang="fr-FR" smtClean="0"/>
              <a:t>17/04/2021</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F0247B1-37BD-49F3-B159-7B363DED973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title"/>
          </p:nvPr>
        </p:nvSpPr>
        <p:spPr/>
        <p:txBody>
          <a:bodyPr>
            <a:normAutofit fontScale="90000"/>
          </a:bodyPr>
          <a:lstStyle/>
          <a:p>
            <a:r>
              <a:rPr lang="fr-FR" b="1" smtClean="0">
                <a:solidFill>
                  <a:srgbClr val="FF0000"/>
                </a:solidFill>
              </a:rPr>
              <a:t>Algorithme des kmeans </a:t>
            </a:r>
            <a:br>
              <a:rPr lang="fr-FR" b="1" smtClean="0">
                <a:solidFill>
                  <a:srgbClr val="FF0000"/>
                </a:solidFill>
              </a:rPr>
            </a:br>
            <a:endParaRPr lang="fr-FR" smtClean="0"/>
          </a:p>
        </p:txBody>
      </p:sp>
      <p:sp>
        <p:nvSpPr>
          <p:cNvPr id="32771"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2772" name="Espace réservé du numéro de diapositive 4"/>
          <p:cNvSpPr>
            <a:spLocks noGrp="1"/>
          </p:cNvSpPr>
          <p:nvPr>
            <p:ph type="sldNum" sz="quarter" idx="12"/>
          </p:nvPr>
        </p:nvSpPr>
        <p:spPr>
          <a:noFill/>
        </p:spPr>
        <p:txBody>
          <a:bodyPr/>
          <a:lstStyle/>
          <a:p>
            <a:fld id="{927FE97A-205F-4F96-B383-66C317D1CEAF}" type="slidenum">
              <a:rPr lang="fr-FR" smtClean="0">
                <a:latin typeface="Tahoma" pitchFamily="34" charset="0"/>
              </a:rPr>
              <a:pPr/>
              <a:t>10</a:t>
            </a:fld>
            <a:endParaRPr lang="fr-FR" smtClean="0">
              <a:latin typeface="Tahoma" pitchFamily="34" charset="0"/>
            </a:endParaRPr>
          </a:p>
        </p:txBody>
      </p:sp>
      <p:pic>
        <p:nvPicPr>
          <p:cNvPr id="32773" name="Picture 5" descr="K means clustering algorithm"/>
          <p:cNvPicPr>
            <a:picLocks noGrp="1" noChangeAspect="1" noChangeArrowheads="1"/>
          </p:cNvPicPr>
          <p:nvPr>
            <p:ph sz="quarter" idx="1"/>
          </p:nvPr>
        </p:nvPicPr>
        <p:blipFill>
          <a:blip r:embed="rId2"/>
          <a:srcRect/>
          <a:stretch>
            <a:fillRect/>
          </a:stretch>
        </p:blipFill>
        <p:spPr>
          <a:xfrm>
            <a:off x="2195513" y="2276475"/>
            <a:ext cx="4184650" cy="3673475"/>
          </a:xfr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3795" name="Espace réservé du numéro de diapositive 4"/>
          <p:cNvSpPr>
            <a:spLocks noGrp="1"/>
          </p:cNvSpPr>
          <p:nvPr>
            <p:ph type="sldNum" sz="quarter" idx="12"/>
          </p:nvPr>
        </p:nvSpPr>
        <p:spPr>
          <a:noFill/>
        </p:spPr>
        <p:txBody>
          <a:bodyPr/>
          <a:lstStyle/>
          <a:p>
            <a:fld id="{23463471-B6EB-4F9B-B66E-D5593B4D6BA4}" type="slidenum">
              <a:rPr lang="fr-FR" smtClean="0">
                <a:latin typeface="Tahoma" pitchFamily="34" charset="0"/>
              </a:rPr>
              <a:pPr/>
              <a:t>11</a:t>
            </a:fld>
            <a:endParaRPr lang="fr-FR" smtClean="0">
              <a:latin typeface="Tahoma" pitchFamily="34" charset="0"/>
            </a:endParaRPr>
          </a:p>
        </p:txBody>
      </p:sp>
      <p:sp>
        <p:nvSpPr>
          <p:cNvPr id="33796" name="Rectangle 5"/>
          <p:cNvSpPr>
            <a:spLocks noChangeArrowheads="1"/>
          </p:cNvSpPr>
          <p:nvPr/>
        </p:nvSpPr>
        <p:spPr bwMode="auto">
          <a:xfrm>
            <a:off x="1116013" y="1557338"/>
            <a:ext cx="7200900" cy="4892675"/>
          </a:xfrm>
          <a:prstGeom prst="rect">
            <a:avLst/>
          </a:prstGeom>
          <a:noFill/>
          <a:ln w="9525">
            <a:noFill/>
            <a:miter lim="800000"/>
            <a:headEnd/>
            <a:tailEnd/>
          </a:ln>
        </p:spPr>
        <p:txBody>
          <a:bodyPr>
            <a:spAutoFit/>
          </a:bodyPr>
          <a:lstStyle/>
          <a:p>
            <a:endParaRPr lang="fr-FR"/>
          </a:p>
          <a:p>
            <a:r>
              <a:rPr lang="fr-FR"/>
              <a:t>On se place dans E = Rp muni de la distance euclidienne.</a:t>
            </a:r>
          </a:p>
          <a:p>
            <a:r>
              <a:rPr lang="fr-FR" b="1"/>
              <a:t>Algorithm 1 kmeans</a:t>
            </a:r>
          </a:p>
          <a:p>
            <a:endParaRPr lang="fr-FR" b="1"/>
          </a:p>
          <a:p>
            <a:r>
              <a:rPr lang="fr-FR"/>
              <a:t>1: init. : tirages au hasard de K centres k parmi les n observations</a:t>
            </a:r>
          </a:p>
          <a:p>
            <a:r>
              <a:rPr lang="fr-FR"/>
              <a:t>2: </a:t>
            </a:r>
            <a:r>
              <a:rPr lang="fr-FR" b="1"/>
              <a:t>while partition non stable do</a:t>
            </a:r>
          </a:p>
          <a:p>
            <a:r>
              <a:rPr lang="fr-FR"/>
              <a:t>3: affecter chaque observation à la classe dont le centre est le plus</a:t>
            </a:r>
          </a:p>
          <a:p>
            <a:r>
              <a:rPr lang="fr-FR"/>
              <a:t>proche</a:t>
            </a:r>
          </a:p>
          <a:p>
            <a:r>
              <a:rPr lang="fr-FR"/>
              <a:t>4: recalculer les centres (moyennes) des classes</a:t>
            </a:r>
          </a:p>
          <a:p>
            <a:r>
              <a:rPr lang="fr-FR"/>
              <a:t>5: </a:t>
            </a:r>
            <a:r>
              <a:rPr lang="fr-FR" b="1"/>
              <a:t>end while</a:t>
            </a:r>
            <a:endParaRPr lang="fr-FR"/>
          </a:p>
        </p:txBody>
      </p:sp>
      <p:sp>
        <p:nvSpPr>
          <p:cNvPr id="33797" name="Rectangle 6"/>
          <p:cNvSpPr>
            <a:spLocks noChangeArrowheads="1"/>
          </p:cNvSpPr>
          <p:nvPr/>
        </p:nvSpPr>
        <p:spPr bwMode="auto">
          <a:xfrm>
            <a:off x="755650" y="404813"/>
            <a:ext cx="7416800" cy="1076325"/>
          </a:xfrm>
          <a:prstGeom prst="rect">
            <a:avLst/>
          </a:prstGeom>
          <a:noFill/>
          <a:ln w="9525">
            <a:noFill/>
            <a:miter lim="800000"/>
            <a:headEnd/>
            <a:tailEnd/>
          </a:ln>
        </p:spPr>
        <p:txBody>
          <a:bodyPr>
            <a:spAutoFit/>
          </a:bodyPr>
          <a:lstStyle/>
          <a:p>
            <a:r>
              <a:rPr lang="fr-FR" sz="3200" b="1">
                <a:solidFill>
                  <a:srgbClr val="FF0000"/>
                </a:solidFill>
              </a:rPr>
              <a:t>Classification Non supervisée </a:t>
            </a:r>
          </a:p>
          <a:p>
            <a:r>
              <a:rPr lang="fr-FR" sz="3200" b="1">
                <a:solidFill>
                  <a:srgbClr val="FF0000"/>
                </a:solidFill>
              </a:rPr>
              <a:t>Algorithme des kmeans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p:txBody>
          <a:bodyPr/>
          <a:lstStyle/>
          <a:p>
            <a:r>
              <a:rPr lang="fr-FR" smtClean="0"/>
              <a:t>Exemple de déroulement de Kmeans pour deux classes</a:t>
            </a:r>
          </a:p>
        </p:txBody>
      </p:sp>
      <p:sp>
        <p:nvSpPr>
          <p:cNvPr id="34819"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4820" name="Espace réservé du numéro de diapositive 4"/>
          <p:cNvSpPr>
            <a:spLocks noGrp="1"/>
          </p:cNvSpPr>
          <p:nvPr>
            <p:ph type="sldNum" sz="quarter" idx="12"/>
          </p:nvPr>
        </p:nvSpPr>
        <p:spPr>
          <a:noFill/>
        </p:spPr>
        <p:txBody>
          <a:bodyPr/>
          <a:lstStyle/>
          <a:p>
            <a:fld id="{F25974A5-D5B3-44CA-BC03-935D74B5E711}" type="slidenum">
              <a:rPr lang="fr-FR" smtClean="0">
                <a:latin typeface="Tahoma" pitchFamily="34" charset="0"/>
              </a:rPr>
              <a:pPr/>
              <a:t>12</a:t>
            </a:fld>
            <a:endParaRPr lang="fr-FR" smtClean="0">
              <a:latin typeface="Tahoma" pitchFamily="34" charset="0"/>
            </a:endParaRPr>
          </a:p>
        </p:txBody>
      </p:sp>
      <p:pic>
        <p:nvPicPr>
          <p:cNvPr id="34821" name="Picture 2"/>
          <p:cNvPicPr>
            <a:picLocks noGrp="1" noChangeAspect="1" noChangeArrowheads="1"/>
          </p:cNvPicPr>
          <p:nvPr>
            <p:ph sz="quarter" idx="1"/>
          </p:nvPr>
        </p:nvPicPr>
        <p:blipFill>
          <a:blip r:embed="rId2"/>
          <a:stretch>
            <a:fillRect/>
          </a:stretch>
        </p:blipFill>
        <p:spPr>
          <a:xfrm>
            <a:off x="2447066" y="1447800"/>
            <a:ext cx="4707067" cy="4572000"/>
          </a:xfr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Sous-titre 2"/>
          <p:cNvSpPr>
            <a:spLocks noGrp="1"/>
          </p:cNvSpPr>
          <p:nvPr>
            <p:ph type="subTitle" idx="1"/>
          </p:nvPr>
        </p:nvSpPr>
        <p:spPr>
          <a:xfrm>
            <a:off x="611188" y="1341438"/>
            <a:ext cx="6400800" cy="1752600"/>
          </a:xfrm>
        </p:spPr>
        <p:txBody>
          <a:bodyPr/>
          <a:lstStyle/>
          <a:p>
            <a:pPr>
              <a:buFont typeface="Wingdings" pitchFamily="2" charset="2"/>
              <a:buNone/>
            </a:pPr>
            <a:r>
              <a:rPr lang="fr-FR" smtClean="0"/>
              <a:t>  </a:t>
            </a:r>
          </a:p>
        </p:txBody>
      </p:sp>
      <p:sp>
        <p:nvSpPr>
          <p:cNvPr id="3584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5845" name="Espace réservé du numéro de diapositive 4"/>
          <p:cNvSpPr>
            <a:spLocks noGrp="1"/>
          </p:cNvSpPr>
          <p:nvPr>
            <p:ph type="sldNum" sz="quarter" idx="12"/>
          </p:nvPr>
        </p:nvSpPr>
        <p:spPr>
          <a:noFill/>
        </p:spPr>
        <p:txBody>
          <a:bodyPr/>
          <a:lstStyle/>
          <a:p>
            <a:fld id="{29CB5A7F-1694-4B3B-BDFE-5F12205C8CDA}" type="slidenum">
              <a:rPr lang="fr-FR" smtClean="0">
                <a:latin typeface="Tahoma" pitchFamily="34" charset="0"/>
              </a:rPr>
              <a:pPr/>
              <a:t>13</a:t>
            </a:fld>
            <a:endParaRPr lang="fr-FR" smtClean="0">
              <a:latin typeface="Tahoma" pitchFamily="34" charset="0"/>
            </a:endParaRPr>
          </a:p>
        </p:txBody>
      </p:sp>
      <p:sp>
        <p:nvSpPr>
          <p:cNvPr id="35842" name="Titre 1"/>
          <p:cNvSpPr>
            <a:spLocks noGrp="1"/>
          </p:cNvSpPr>
          <p:nvPr>
            <p:ph type="ctrTitle"/>
          </p:nvPr>
        </p:nvSpPr>
        <p:spPr>
          <a:xfrm>
            <a:off x="684213" y="5516563"/>
            <a:ext cx="7772400" cy="1143000"/>
          </a:xfrm>
        </p:spPr>
        <p:txBody>
          <a:bodyPr/>
          <a:lstStyle/>
          <a:p>
            <a:r>
              <a:rPr lang="fr-FR" sz="1400" b="1" i="1" smtClean="0"/>
              <a:t>Exercice.  Partitionnement par K-Moyenne </a:t>
            </a:r>
            <a:r>
              <a:rPr lang="fr-FR" sz="1400" smtClean="0"/>
              <a:t/>
            </a:r>
            <a:br>
              <a:rPr lang="fr-FR" sz="1400" smtClean="0"/>
            </a:br>
            <a:r>
              <a:rPr lang="fr-FR" sz="1400" b="1" i="1" smtClean="0"/>
              <a:t> </a:t>
            </a:r>
            <a:r>
              <a:rPr lang="fr-FR" sz="1400" smtClean="0"/>
              <a:t/>
            </a:r>
            <a:br>
              <a:rPr lang="fr-FR" sz="1400" smtClean="0"/>
            </a:br>
            <a:r>
              <a:rPr lang="fr-FR" sz="1400" smtClean="0"/>
              <a:t>Utiliser l'algorithme  k-means et la distance Euclidienne pour regrouper  ces 8 exemples en 03 classes (clusters):</a:t>
            </a:r>
            <a:br>
              <a:rPr lang="fr-FR" sz="1400" smtClean="0"/>
            </a:br>
            <a:r>
              <a:rPr lang="fr-FR" sz="1400" smtClean="0"/>
              <a:t>A1=(2,10), A2=(2,5), A3=(8,4), A4=(5,8), A5=(7,5), A6=(6,4), A7=(1,2), A8=(4,9).</a:t>
            </a:r>
            <a:br>
              <a:rPr lang="fr-FR" sz="1400" smtClean="0"/>
            </a:br>
            <a:r>
              <a:rPr lang="fr-FR" sz="1400" smtClean="0"/>
              <a:t> </a:t>
            </a:r>
            <a:br>
              <a:rPr lang="fr-FR" sz="1400" smtClean="0"/>
            </a:br>
            <a:r>
              <a:rPr lang="fr-FR" sz="1400" smtClean="0"/>
              <a:t>La matrice de distance basée sur la distance euclidienne est définie comme suit:  ( ajouter la racine)</a:t>
            </a:r>
            <a:br>
              <a:rPr lang="fr-FR" sz="1400" smtClean="0"/>
            </a:br>
            <a:r>
              <a:rPr lang="fr-FR" sz="1400" smtClean="0"/>
              <a:t>     </a:t>
            </a:r>
            <a:r>
              <a:rPr lang="en-US" sz="1400" smtClean="0"/>
              <a:t>A1 A2 A3 A4 A5 A6 A7 A8</a:t>
            </a:r>
            <a:r>
              <a:rPr lang="fr-FR" sz="1400" smtClean="0"/>
              <a:t/>
            </a:r>
            <a:br>
              <a:rPr lang="fr-FR" sz="1400" smtClean="0"/>
            </a:br>
            <a:r>
              <a:rPr lang="en-US" sz="1400" smtClean="0"/>
              <a:t>A1 0   25    36   13    50   52   65     5</a:t>
            </a:r>
            <a:r>
              <a:rPr lang="fr-FR" sz="1400" smtClean="0"/>
              <a:t/>
            </a:r>
            <a:br>
              <a:rPr lang="fr-FR" sz="1400" smtClean="0"/>
            </a:br>
            <a:r>
              <a:rPr lang="en-US" sz="1400" smtClean="0"/>
              <a:t>A2      0    37    18    25   17   10   20</a:t>
            </a:r>
            <a:r>
              <a:rPr lang="fr-FR" sz="1400" smtClean="0"/>
              <a:t/>
            </a:r>
            <a:br>
              <a:rPr lang="fr-FR" sz="1400" smtClean="0"/>
            </a:br>
            <a:r>
              <a:rPr lang="fr-FR" sz="1400" smtClean="0"/>
              <a:t>A3             0    25    2     2    53   41</a:t>
            </a:r>
            <a:br>
              <a:rPr lang="fr-FR" sz="1400" smtClean="0"/>
            </a:br>
            <a:r>
              <a:rPr lang="fr-FR" sz="1400" smtClean="0"/>
              <a:t>A4                   0    13   17   52    2</a:t>
            </a:r>
            <a:br>
              <a:rPr lang="fr-FR" sz="1400" smtClean="0"/>
            </a:br>
            <a:r>
              <a:rPr lang="fr-FR" sz="1400" smtClean="0"/>
              <a:t>A5                         0    2     45   25</a:t>
            </a:r>
            <a:br>
              <a:rPr lang="fr-FR" sz="1400" smtClean="0"/>
            </a:br>
            <a:r>
              <a:rPr lang="fr-FR" sz="1400" smtClean="0"/>
              <a:t>A6                               0    29   29</a:t>
            </a:r>
            <a:br>
              <a:rPr lang="fr-FR" sz="1400" smtClean="0"/>
            </a:br>
            <a:r>
              <a:rPr lang="fr-FR" sz="1400" smtClean="0"/>
              <a:t>A7                                       0 58</a:t>
            </a:r>
            <a:br>
              <a:rPr lang="fr-FR" sz="1400" smtClean="0"/>
            </a:br>
            <a:r>
              <a:rPr lang="fr-FR" sz="1400" smtClean="0"/>
              <a:t>A8                                           0</a:t>
            </a:r>
            <a:br>
              <a:rPr lang="fr-FR" sz="1400" smtClean="0"/>
            </a:br>
            <a:r>
              <a:rPr lang="fr-FR" sz="1400" smtClean="0"/>
              <a:t> </a:t>
            </a:r>
            <a:br>
              <a:rPr lang="fr-FR" sz="1400" smtClean="0"/>
            </a:br>
            <a:r>
              <a:rPr lang="fr-FR" sz="1400" smtClean="0"/>
              <a:t>Supposant que les centroides initiaux sont : A1, A4 and A7. </a:t>
            </a:r>
            <a:br>
              <a:rPr lang="fr-FR" sz="1400" smtClean="0"/>
            </a:br>
            <a:r>
              <a:rPr lang="fr-FR" sz="1400" smtClean="0"/>
              <a:t>Exécuter l'algorithme pour une itération .</a:t>
            </a:r>
            <a:br>
              <a:rPr lang="fr-FR" sz="1400" smtClean="0"/>
            </a:br>
            <a:r>
              <a:rPr lang="fr-FR" sz="1400" smtClean="0"/>
              <a:t> A la fin de cette itération , montrer :</a:t>
            </a:r>
            <a:br>
              <a:rPr lang="fr-FR" sz="1400" smtClean="0"/>
            </a:br>
            <a:r>
              <a:rPr lang="fr-FR" sz="1400" smtClean="0"/>
              <a:t> a)  le nouveau regroupement  (i.e.  les exemples de chaque partition)</a:t>
            </a:r>
            <a:br>
              <a:rPr lang="fr-FR" sz="1400" smtClean="0"/>
            </a:br>
            <a:r>
              <a:rPr lang="fr-FR" sz="1400" smtClean="0"/>
              <a:t>b) Les centres des nouvelles partitions</a:t>
            </a:r>
            <a:br>
              <a:rPr lang="fr-FR" sz="1400" smtClean="0"/>
            </a:br>
            <a:r>
              <a:rPr lang="fr-FR" sz="1400" smtClean="0"/>
              <a:t>c) Dessiner un espace de 10 line et 10 colonnes   avec les 8 exemples et monter les partitions après la première itération et les nouveau centroides</a:t>
            </a:r>
            <a:br>
              <a:rPr lang="fr-FR" sz="1400" smtClean="0"/>
            </a:br>
            <a:r>
              <a:rPr lang="fr-FR" sz="1400" smtClean="0"/>
              <a:t>centroids.</a:t>
            </a:r>
            <a:br>
              <a:rPr lang="fr-FR" sz="1400" smtClean="0"/>
            </a:br>
            <a:r>
              <a:rPr lang="fr-FR" sz="1400" smtClean="0"/>
              <a:t>d)  combien d'itérations pouvant appliquer pour converger. Dessiner les résultats après chaque itération.</a:t>
            </a:r>
            <a:br>
              <a:rPr lang="fr-FR" sz="1400" smtClean="0"/>
            </a:br>
            <a:endParaRPr lang="fr-FR" sz="1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numéro de diapositive 5"/>
          <p:cNvSpPr>
            <a:spLocks noGrp="1"/>
          </p:cNvSpPr>
          <p:nvPr>
            <p:ph type="sldNum" sz="quarter" idx="12"/>
          </p:nvPr>
        </p:nvSpPr>
        <p:spPr>
          <a:noFill/>
        </p:spPr>
        <p:txBody>
          <a:bodyPr/>
          <a:lstStyle/>
          <a:p>
            <a:fld id="{3B0F9679-EFD8-4523-AF84-4BD4D8CBA03D}" type="slidenum">
              <a:rPr lang="fr-FR" smtClean="0">
                <a:latin typeface="Tahoma" pitchFamily="34" charset="0"/>
              </a:rPr>
              <a:pPr/>
              <a:t>2</a:t>
            </a:fld>
            <a:endParaRPr lang="fr-FR" smtClean="0">
              <a:latin typeface="Tahoma" pitchFamily="34" charset="0"/>
            </a:endParaRPr>
          </a:p>
        </p:txBody>
      </p:sp>
      <p:sp>
        <p:nvSpPr>
          <p:cNvPr id="17411" name="Rectangle 1026"/>
          <p:cNvSpPr>
            <a:spLocks noGrp="1" noChangeArrowheads="1"/>
          </p:cNvSpPr>
          <p:nvPr>
            <p:ph type="title"/>
          </p:nvPr>
        </p:nvSpPr>
        <p:spPr>
          <a:xfrm>
            <a:off x="655638" y="420688"/>
            <a:ext cx="7772400" cy="1143000"/>
          </a:xfrm>
        </p:spPr>
        <p:txBody>
          <a:bodyPr/>
          <a:lstStyle/>
          <a:p>
            <a:pPr eaLnBrk="1" hangingPunct="1"/>
            <a:r>
              <a:rPr lang="fr-FR" sz="3200" smtClean="0"/>
              <a:t>Définitions I ( fouille de données pour l’apprentissage automatique)</a:t>
            </a:r>
          </a:p>
        </p:txBody>
      </p:sp>
      <p:sp>
        <p:nvSpPr>
          <p:cNvPr id="17412" name="Rectangle 1027"/>
          <p:cNvSpPr>
            <a:spLocks noGrp="1" noChangeArrowheads="1"/>
          </p:cNvSpPr>
          <p:nvPr>
            <p:ph type="body" idx="1"/>
          </p:nvPr>
        </p:nvSpPr>
        <p:spPr>
          <a:xfrm>
            <a:off x="787400" y="1749425"/>
            <a:ext cx="7772400" cy="4114800"/>
          </a:xfrm>
        </p:spPr>
        <p:txBody>
          <a:bodyPr>
            <a:normAutofit lnSpcReduction="10000"/>
          </a:bodyPr>
          <a:lstStyle/>
          <a:p>
            <a:pPr eaLnBrk="1" hangingPunct="1">
              <a:lnSpc>
                <a:spcPct val="90000"/>
              </a:lnSpc>
            </a:pPr>
            <a:r>
              <a:rPr lang="fr-FR" sz="2800" smtClean="0"/>
              <a:t>Classification</a:t>
            </a:r>
          </a:p>
          <a:p>
            <a:pPr lvl="1" eaLnBrk="1" hangingPunct="1">
              <a:lnSpc>
                <a:spcPct val="90000"/>
              </a:lnSpc>
            </a:pPr>
            <a:r>
              <a:rPr lang="fr-FR" sz="2400" smtClean="0"/>
              <a:t>Action de distribuer par classes, par catégories</a:t>
            </a:r>
          </a:p>
          <a:p>
            <a:pPr lvl="1" eaLnBrk="1" hangingPunct="1">
              <a:lnSpc>
                <a:spcPct val="90000"/>
              </a:lnSpc>
            </a:pPr>
            <a:r>
              <a:rPr lang="fr-FR" sz="2400" smtClean="0"/>
              <a:t>Résultat de cette action</a:t>
            </a:r>
          </a:p>
          <a:p>
            <a:pPr eaLnBrk="1" hangingPunct="1">
              <a:lnSpc>
                <a:spcPct val="90000"/>
              </a:lnSpc>
            </a:pPr>
            <a:r>
              <a:rPr lang="fr-FR" sz="2800" smtClean="0"/>
              <a:t>Classe </a:t>
            </a:r>
          </a:p>
          <a:p>
            <a:pPr lvl="1" eaLnBrk="1" hangingPunct="1">
              <a:lnSpc>
                <a:spcPct val="90000"/>
              </a:lnSpc>
            </a:pPr>
            <a:r>
              <a:rPr lang="fr-FR" sz="2400" smtClean="0"/>
              <a:t>ensemble d’individus ou d’objets qui ont des caractères communs</a:t>
            </a:r>
          </a:p>
          <a:p>
            <a:pPr eaLnBrk="1" hangingPunct="1">
              <a:lnSpc>
                <a:spcPct val="90000"/>
              </a:lnSpc>
            </a:pPr>
            <a:r>
              <a:rPr lang="fr-FR" sz="2800" smtClean="0"/>
              <a:t>Classer</a:t>
            </a:r>
          </a:p>
          <a:p>
            <a:pPr lvl="1" eaLnBrk="1" hangingPunct="1">
              <a:lnSpc>
                <a:spcPct val="90000"/>
              </a:lnSpc>
            </a:pPr>
            <a:r>
              <a:rPr lang="fr-FR" sz="2400" smtClean="0"/>
              <a:t>Diviser et répartir en classes</a:t>
            </a:r>
          </a:p>
          <a:p>
            <a:pPr eaLnBrk="1" hangingPunct="1">
              <a:lnSpc>
                <a:spcPct val="90000"/>
              </a:lnSpc>
            </a:pPr>
            <a:r>
              <a:rPr lang="fr-FR" sz="2800" smtClean="0"/>
              <a:t>Classifier</a:t>
            </a:r>
          </a:p>
          <a:p>
            <a:pPr lvl="1" eaLnBrk="1" hangingPunct="1">
              <a:lnSpc>
                <a:spcPct val="90000"/>
              </a:lnSpc>
            </a:pPr>
            <a:r>
              <a:rPr lang="fr-FR" sz="2400" smtClean="0"/>
              <a:t>Répartir selon une classification</a:t>
            </a:r>
          </a:p>
        </p:txBody>
      </p:sp>
      <p:sp>
        <p:nvSpPr>
          <p:cNvPr id="17413" name="Espace réservé du pied de page 5"/>
          <p:cNvSpPr>
            <a:spLocks noGrp="1"/>
          </p:cNvSpPr>
          <p:nvPr>
            <p:ph type="ftr" sz="quarter" idx="11"/>
          </p:nvPr>
        </p:nvSpPr>
        <p:spPr>
          <a:noFill/>
        </p:spPr>
        <p:txBody>
          <a:bodyPr/>
          <a:lstStyle/>
          <a:p>
            <a:r>
              <a:rPr lang="fr-FR" smtClean="0">
                <a:latin typeface="Tahoma" pitchFamily="34" charset="0"/>
              </a:rPr>
              <a:t>Prof. AZIZI N.    2019-2020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numéro de diapositive 5"/>
          <p:cNvSpPr>
            <a:spLocks noGrp="1"/>
          </p:cNvSpPr>
          <p:nvPr>
            <p:ph type="sldNum" sz="quarter" idx="12"/>
          </p:nvPr>
        </p:nvSpPr>
        <p:spPr>
          <a:noFill/>
        </p:spPr>
        <p:txBody>
          <a:bodyPr/>
          <a:lstStyle/>
          <a:p>
            <a:fld id="{CECCCF4D-22B2-452B-968F-E2EAD75F8804}" type="slidenum">
              <a:rPr lang="fr-FR" smtClean="0">
                <a:latin typeface="Tahoma" pitchFamily="34" charset="0"/>
              </a:rPr>
              <a:pPr/>
              <a:t>3</a:t>
            </a:fld>
            <a:endParaRPr lang="fr-FR" smtClean="0">
              <a:latin typeface="Tahoma" pitchFamily="34" charset="0"/>
            </a:endParaRPr>
          </a:p>
        </p:txBody>
      </p:sp>
      <p:sp>
        <p:nvSpPr>
          <p:cNvPr id="18435" name="Rectangle 1026"/>
          <p:cNvSpPr>
            <a:spLocks noGrp="1" noChangeArrowheads="1"/>
          </p:cNvSpPr>
          <p:nvPr>
            <p:ph type="title"/>
          </p:nvPr>
        </p:nvSpPr>
        <p:spPr/>
        <p:txBody>
          <a:bodyPr/>
          <a:lstStyle/>
          <a:p>
            <a:pPr eaLnBrk="1" hangingPunct="1"/>
            <a:r>
              <a:rPr lang="fr-FR" smtClean="0"/>
              <a:t>Définitions II</a:t>
            </a:r>
          </a:p>
        </p:txBody>
      </p:sp>
      <p:sp>
        <p:nvSpPr>
          <p:cNvPr id="18436" name="Rectangle 1027"/>
          <p:cNvSpPr>
            <a:spLocks noGrp="1" noChangeArrowheads="1"/>
          </p:cNvSpPr>
          <p:nvPr>
            <p:ph type="body" idx="1"/>
          </p:nvPr>
        </p:nvSpPr>
        <p:spPr/>
        <p:txBody>
          <a:bodyPr/>
          <a:lstStyle/>
          <a:p>
            <a:pPr eaLnBrk="1" hangingPunct="1">
              <a:lnSpc>
                <a:spcPct val="90000"/>
              </a:lnSpc>
            </a:pPr>
            <a:r>
              <a:rPr lang="fr-FR" sz="2800" smtClean="0"/>
              <a:t>Le terme classification est ambigu ; ne sépare pas </a:t>
            </a:r>
          </a:p>
          <a:p>
            <a:pPr lvl="1" eaLnBrk="1" hangingPunct="1">
              <a:lnSpc>
                <a:spcPct val="90000"/>
              </a:lnSpc>
            </a:pPr>
            <a:r>
              <a:rPr lang="fr-FR" sz="2400" smtClean="0"/>
              <a:t>l’action de création de classes ~= classer</a:t>
            </a:r>
          </a:p>
          <a:p>
            <a:pPr lvl="1" eaLnBrk="1" hangingPunct="1">
              <a:lnSpc>
                <a:spcPct val="90000"/>
              </a:lnSpc>
            </a:pPr>
            <a:r>
              <a:rPr lang="fr-FR" sz="2400" smtClean="0"/>
              <a:t>l’action d’affectation à une classe = classifier</a:t>
            </a:r>
          </a:p>
          <a:p>
            <a:pPr lvl="1" eaLnBrk="1" hangingPunct="1">
              <a:lnSpc>
                <a:spcPct val="90000"/>
              </a:lnSpc>
            </a:pPr>
            <a:r>
              <a:rPr lang="fr-FR" sz="2400" smtClean="0"/>
              <a:t>Grouper, agglomérer, partitionner, diviser </a:t>
            </a:r>
          </a:p>
          <a:p>
            <a:pPr eaLnBrk="1" hangingPunct="1">
              <a:lnSpc>
                <a:spcPct val="90000"/>
              </a:lnSpc>
            </a:pPr>
            <a:r>
              <a:rPr lang="fr-FR" sz="2800" smtClean="0"/>
              <a:t>En anglais : un terme non ambigu</a:t>
            </a:r>
          </a:p>
          <a:p>
            <a:pPr lvl="1" eaLnBrk="1" hangingPunct="1">
              <a:lnSpc>
                <a:spcPct val="90000"/>
              </a:lnSpc>
            </a:pPr>
            <a:r>
              <a:rPr lang="fr-FR" sz="2400" smtClean="0"/>
              <a:t>A clustering = a cluster = un regroupement</a:t>
            </a:r>
          </a:p>
          <a:p>
            <a:pPr lvl="1" eaLnBrk="1" hangingPunct="1">
              <a:lnSpc>
                <a:spcPct val="90000"/>
              </a:lnSpc>
            </a:pPr>
            <a:r>
              <a:rPr lang="fr-FR" sz="2400" smtClean="0"/>
              <a:t>« A grouping of a number of similar things »</a:t>
            </a:r>
          </a:p>
          <a:p>
            <a:pPr lvl="1" eaLnBrk="1" hangingPunct="1">
              <a:lnSpc>
                <a:spcPct val="90000"/>
              </a:lnSpc>
            </a:pPr>
            <a:r>
              <a:rPr lang="fr-FR" sz="2400" smtClean="0"/>
              <a:t>To cluster</a:t>
            </a:r>
          </a:p>
        </p:txBody>
      </p:sp>
      <p:sp>
        <p:nvSpPr>
          <p:cNvPr id="18437" name="Espace réservé du pied de page 5"/>
          <p:cNvSpPr>
            <a:spLocks noGrp="1"/>
          </p:cNvSpPr>
          <p:nvPr>
            <p:ph type="ftr" sz="quarter" idx="11"/>
          </p:nvPr>
        </p:nvSpPr>
        <p:spPr>
          <a:noFill/>
        </p:spPr>
        <p:txBody>
          <a:bodyPr/>
          <a:lstStyle/>
          <a:p>
            <a:r>
              <a:rPr lang="fr-FR" smtClean="0">
                <a:latin typeface="Tahoma" pitchFamily="34" charset="0"/>
              </a:rPr>
              <a:t>Prof. AZIZI N.    2019-2020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numéro de diapositive 4"/>
          <p:cNvSpPr>
            <a:spLocks noGrp="1"/>
          </p:cNvSpPr>
          <p:nvPr>
            <p:ph type="sldNum" sz="quarter" idx="12"/>
          </p:nvPr>
        </p:nvSpPr>
        <p:spPr>
          <a:noFill/>
        </p:spPr>
        <p:txBody>
          <a:bodyPr/>
          <a:lstStyle/>
          <a:p>
            <a:fld id="{35DC988C-632E-4FDC-8707-70EE0CAD073B}" type="slidenum">
              <a:rPr lang="fr-FR" smtClean="0">
                <a:latin typeface="Tahoma" pitchFamily="34" charset="0"/>
              </a:rPr>
              <a:pPr/>
              <a:t>4</a:t>
            </a:fld>
            <a:endParaRPr lang="fr-FR" smtClean="0">
              <a:latin typeface="Tahoma" pitchFamily="34" charset="0"/>
            </a:endParaRPr>
          </a:p>
        </p:txBody>
      </p:sp>
      <p:sp>
        <p:nvSpPr>
          <p:cNvPr id="19459" name="Rectangle 2"/>
          <p:cNvSpPr>
            <a:spLocks noChangeArrowheads="1"/>
          </p:cNvSpPr>
          <p:nvPr/>
        </p:nvSpPr>
        <p:spPr bwMode="auto">
          <a:xfrm>
            <a:off x="684213" y="4381500"/>
            <a:ext cx="2514600" cy="1295400"/>
          </a:xfrm>
          <a:prstGeom prst="rect">
            <a:avLst/>
          </a:prstGeom>
          <a:solidFill>
            <a:schemeClr val="folHlink">
              <a:alpha val="27843"/>
            </a:schemeClr>
          </a:solidFill>
          <a:ln w="9525">
            <a:solidFill>
              <a:schemeClr val="tx1"/>
            </a:solidFill>
            <a:miter lim="800000"/>
            <a:headEnd type="none" w="sm" len="sm"/>
            <a:tailEnd type="none" w="sm" len="sm"/>
          </a:ln>
        </p:spPr>
        <p:txBody>
          <a:bodyPr wrap="none" anchor="ctr"/>
          <a:lstStyle/>
          <a:p>
            <a:endParaRPr lang="fr-FR"/>
          </a:p>
        </p:txBody>
      </p:sp>
      <p:sp>
        <p:nvSpPr>
          <p:cNvPr id="19460" name="Rectangle 3"/>
          <p:cNvSpPr>
            <a:spLocks noGrp="1" noChangeArrowheads="1"/>
          </p:cNvSpPr>
          <p:nvPr>
            <p:ph type="title"/>
          </p:nvPr>
        </p:nvSpPr>
        <p:spPr>
          <a:xfrm>
            <a:off x="506413" y="0"/>
            <a:ext cx="7772400" cy="1143000"/>
          </a:xfrm>
          <a:noFill/>
        </p:spPr>
        <p:txBody>
          <a:bodyPr lIns="92075" tIns="46038" rIns="92075" bIns="46038"/>
          <a:lstStyle/>
          <a:p>
            <a:pPr eaLnBrk="1" hangingPunct="1"/>
            <a:r>
              <a:rPr lang="en-US" smtClean="0"/>
              <a:t>Classification / Clustering</a:t>
            </a:r>
          </a:p>
        </p:txBody>
      </p:sp>
      <p:sp>
        <p:nvSpPr>
          <p:cNvPr id="19461" name="Line 4"/>
          <p:cNvSpPr>
            <a:spLocks noChangeShapeType="1"/>
          </p:cNvSpPr>
          <p:nvPr/>
        </p:nvSpPr>
        <p:spPr bwMode="auto">
          <a:xfrm>
            <a:off x="684213" y="2781300"/>
            <a:ext cx="0" cy="28956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19462" name="Line 5"/>
          <p:cNvSpPr>
            <a:spLocks noChangeShapeType="1"/>
          </p:cNvSpPr>
          <p:nvPr/>
        </p:nvSpPr>
        <p:spPr bwMode="auto">
          <a:xfrm>
            <a:off x="684213" y="5676900"/>
            <a:ext cx="350520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19463" name="Rectangle 6"/>
          <p:cNvSpPr>
            <a:spLocks noChangeArrowheads="1"/>
          </p:cNvSpPr>
          <p:nvPr/>
        </p:nvSpPr>
        <p:spPr bwMode="auto">
          <a:xfrm>
            <a:off x="2138363" y="47688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4" name="Rectangle 7"/>
          <p:cNvSpPr>
            <a:spLocks noChangeArrowheads="1"/>
          </p:cNvSpPr>
          <p:nvPr/>
        </p:nvSpPr>
        <p:spPr bwMode="auto">
          <a:xfrm>
            <a:off x="2443163" y="45402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5" name="Rectangle 8"/>
          <p:cNvSpPr>
            <a:spLocks noChangeArrowheads="1"/>
          </p:cNvSpPr>
          <p:nvPr/>
        </p:nvSpPr>
        <p:spPr bwMode="auto">
          <a:xfrm>
            <a:off x="2366963" y="47688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6" name="Rectangle 9"/>
          <p:cNvSpPr>
            <a:spLocks noChangeArrowheads="1"/>
          </p:cNvSpPr>
          <p:nvPr/>
        </p:nvSpPr>
        <p:spPr bwMode="auto">
          <a:xfrm>
            <a:off x="2595563" y="50736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7" name="Rectangle 10"/>
          <p:cNvSpPr>
            <a:spLocks noChangeArrowheads="1"/>
          </p:cNvSpPr>
          <p:nvPr/>
        </p:nvSpPr>
        <p:spPr bwMode="auto">
          <a:xfrm>
            <a:off x="3275013" y="476250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8" name="Rectangle 11"/>
          <p:cNvSpPr>
            <a:spLocks noChangeArrowheads="1"/>
          </p:cNvSpPr>
          <p:nvPr/>
        </p:nvSpPr>
        <p:spPr bwMode="auto">
          <a:xfrm>
            <a:off x="1909763" y="49974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69" name="Oval 12"/>
          <p:cNvSpPr>
            <a:spLocks noChangeArrowheads="1"/>
          </p:cNvSpPr>
          <p:nvPr/>
        </p:nvSpPr>
        <p:spPr bwMode="auto">
          <a:xfrm>
            <a:off x="1376363" y="39306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0" name="Oval 13"/>
          <p:cNvSpPr>
            <a:spLocks noChangeArrowheads="1"/>
          </p:cNvSpPr>
          <p:nvPr/>
        </p:nvSpPr>
        <p:spPr bwMode="auto">
          <a:xfrm>
            <a:off x="1528763" y="40830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1" name="Oval 14"/>
          <p:cNvSpPr>
            <a:spLocks noChangeArrowheads="1"/>
          </p:cNvSpPr>
          <p:nvPr/>
        </p:nvSpPr>
        <p:spPr bwMode="auto">
          <a:xfrm>
            <a:off x="1833563" y="40068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2" name="Oval 15"/>
          <p:cNvSpPr>
            <a:spLocks noChangeArrowheads="1"/>
          </p:cNvSpPr>
          <p:nvPr/>
        </p:nvSpPr>
        <p:spPr bwMode="auto">
          <a:xfrm>
            <a:off x="2138363" y="39306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3" name="Oval 16"/>
          <p:cNvSpPr>
            <a:spLocks noChangeArrowheads="1"/>
          </p:cNvSpPr>
          <p:nvPr/>
        </p:nvSpPr>
        <p:spPr bwMode="auto">
          <a:xfrm>
            <a:off x="1300163" y="46164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4" name="Oval 17"/>
          <p:cNvSpPr>
            <a:spLocks noChangeArrowheads="1"/>
          </p:cNvSpPr>
          <p:nvPr/>
        </p:nvSpPr>
        <p:spPr bwMode="auto">
          <a:xfrm>
            <a:off x="2519363" y="36258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5" name="Oval 18"/>
          <p:cNvSpPr>
            <a:spLocks noChangeArrowheads="1"/>
          </p:cNvSpPr>
          <p:nvPr/>
        </p:nvSpPr>
        <p:spPr bwMode="auto">
          <a:xfrm>
            <a:off x="1681163" y="43878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6" name="Oval 19"/>
          <p:cNvSpPr>
            <a:spLocks noChangeArrowheads="1"/>
          </p:cNvSpPr>
          <p:nvPr/>
        </p:nvSpPr>
        <p:spPr bwMode="auto">
          <a:xfrm>
            <a:off x="2138363" y="42354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7" name="Oval 20"/>
          <p:cNvSpPr>
            <a:spLocks noChangeArrowheads="1"/>
          </p:cNvSpPr>
          <p:nvPr/>
        </p:nvSpPr>
        <p:spPr bwMode="auto">
          <a:xfrm>
            <a:off x="2519363" y="41592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8" name="Oval 21"/>
          <p:cNvSpPr>
            <a:spLocks noChangeArrowheads="1"/>
          </p:cNvSpPr>
          <p:nvPr/>
        </p:nvSpPr>
        <p:spPr bwMode="auto">
          <a:xfrm>
            <a:off x="1452563" y="47688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79" name="Oval 22"/>
          <p:cNvSpPr>
            <a:spLocks noChangeArrowheads="1"/>
          </p:cNvSpPr>
          <p:nvPr/>
        </p:nvSpPr>
        <p:spPr bwMode="auto">
          <a:xfrm>
            <a:off x="1223963" y="49974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0" name="Oval 23"/>
          <p:cNvSpPr>
            <a:spLocks noChangeArrowheads="1"/>
          </p:cNvSpPr>
          <p:nvPr/>
        </p:nvSpPr>
        <p:spPr bwMode="auto">
          <a:xfrm>
            <a:off x="1909763" y="36258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1" name="Rectangle 24"/>
          <p:cNvSpPr>
            <a:spLocks noChangeArrowheads="1"/>
          </p:cNvSpPr>
          <p:nvPr/>
        </p:nvSpPr>
        <p:spPr bwMode="auto">
          <a:xfrm>
            <a:off x="1681163" y="51498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82" name="Oval 25"/>
          <p:cNvSpPr>
            <a:spLocks noChangeArrowheads="1"/>
          </p:cNvSpPr>
          <p:nvPr/>
        </p:nvSpPr>
        <p:spPr bwMode="auto">
          <a:xfrm>
            <a:off x="2519363" y="38544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3" name="Oval 26"/>
          <p:cNvSpPr>
            <a:spLocks noChangeArrowheads="1"/>
          </p:cNvSpPr>
          <p:nvPr/>
        </p:nvSpPr>
        <p:spPr bwMode="auto">
          <a:xfrm>
            <a:off x="3586163" y="39306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4" name="Oval 27"/>
          <p:cNvSpPr>
            <a:spLocks noChangeArrowheads="1"/>
          </p:cNvSpPr>
          <p:nvPr/>
        </p:nvSpPr>
        <p:spPr bwMode="auto">
          <a:xfrm>
            <a:off x="3281363" y="41592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5" name="Oval 28"/>
          <p:cNvSpPr>
            <a:spLocks noChangeArrowheads="1"/>
          </p:cNvSpPr>
          <p:nvPr/>
        </p:nvSpPr>
        <p:spPr bwMode="auto">
          <a:xfrm>
            <a:off x="3205163" y="44640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6" name="Oval 29"/>
          <p:cNvSpPr>
            <a:spLocks noChangeArrowheads="1"/>
          </p:cNvSpPr>
          <p:nvPr/>
        </p:nvSpPr>
        <p:spPr bwMode="auto">
          <a:xfrm>
            <a:off x="3509963" y="45402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7" name="Oval 30"/>
          <p:cNvSpPr>
            <a:spLocks noChangeArrowheads="1"/>
          </p:cNvSpPr>
          <p:nvPr/>
        </p:nvSpPr>
        <p:spPr bwMode="auto">
          <a:xfrm>
            <a:off x="3662363" y="46926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8" name="Oval 31"/>
          <p:cNvSpPr>
            <a:spLocks noChangeArrowheads="1"/>
          </p:cNvSpPr>
          <p:nvPr/>
        </p:nvSpPr>
        <p:spPr bwMode="auto">
          <a:xfrm>
            <a:off x="3586163" y="4311650"/>
            <a:ext cx="139700" cy="139700"/>
          </a:xfrm>
          <a:prstGeom prst="ellipse">
            <a:avLst/>
          </a:prstGeom>
          <a:solidFill>
            <a:schemeClr val="accent2"/>
          </a:solidFill>
          <a:ln w="12700">
            <a:solidFill>
              <a:schemeClr val="tx1"/>
            </a:solidFill>
            <a:round/>
            <a:headEnd/>
            <a:tailEnd/>
          </a:ln>
        </p:spPr>
        <p:txBody>
          <a:bodyPr wrap="none" anchor="ctr"/>
          <a:lstStyle/>
          <a:p>
            <a:endParaRPr lang="fr-FR"/>
          </a:p>
        </p:txBody>
      </p:sp>
      <p:sp>
        <p:nvSpPr>
          <p:cNvPr id="19489" name="Rectangle 32"/>
          <p:cNvSpPr>
            <a:spLocks noChangeArrowheads="1"/>
          </p:cNvSpPr>
          <p:nvPr/>
        </p:nvSpPr>
        <p:spPr bwMode="auto">
          <a:xfrm>
            <a:off x="2290763" y="3625850"/>
            <a:ext cx="139700" cy="139700"/>
          </a:xfrm>
          <a:prstGeom prst="rect">
            <a:avLst/>
          </a:prstGeom>
          <a:solidFill>
            <a:srgbClr val="51DC00"/>
          </a:solidFill>
          <a:ln w="12700">
            <a:solidFill>
              <a:schemeClr val="tx1"/>
            </a:solidFill>
            <a:miter lim="800000"/>
            <a:headEnd/>
            <a:tailEnd/>
          </a:ln>
        </p:spPr>
        <p:txBody>
          <a:bodyPr wrap="none" anchor="ctr"/>
          <a:lstStyle/>
          <a:p>
            <a:endParaRPr lang="fr-FR"/>
          </a:p>
        </p:txBody>
      </p:sp>
      <p:sp>
        <p:nvSpPr>
          <p:cNvPr id="19490" name="Rectangle 33"/>
          <p:cNvSpPr>
            <a:spLocks noChangeArrowheads="1"/>
          </p:cNvSpPr>
          <p:nvPr/>
        </p:nvSpPr>
        <p:spPr bwMode="auto">
          <a:xfrm>
            <a:off x="1306513" y="1289050"/>
            <a:ext cx="6662737" cy="2032000"/>
          </a:xfrm>
          <a:prstGeom prst="rect">
            <a:avLst/>
          </a:prstGeom>
          <a:noFill/>
          <a:ln w="9525">
            <a:noFill/>
            <a:miter lim="800000"/>
            <a:headEnd/>
            <a:tailEnd/>
          </a:ln>
        </p:spPr>
        <p:txBody>
          <a:bodyPr lIns="92075" tIns="46038" rIns="92075" bIns="46038">
            <a:spAutoFit/>
          </a:bodyPr>
          <a:lstStyle/>
          <a:p>
            <a:pPr marL="285750" indent="-285750" algn="ctr" eaLnBrk="0" hangingPunct="0">
              <a:lnSpc>
                <a:spcPct val="90000"/>
              </a:lnSpc>
              <a:spcBef>
                <a:spcPct val="30000"/>
              </a:spcBef>
              <a:buClr>
                <a:schemeClr val="tx2"/>
              </a:buClr>
              <a:buFont typeface="Monotype Sorts" charset="2"/>
              <a:buNone/>
            </a:pPr>
            <a:r>
              <a:rPr lang="en-US" sz="2000" b="1"/>
              <a:t>Classification: </a:t>
            </a:r>
            <a:r>
              <a:rPr lang="en-US" sz="2000" b="1">
                <a:solidFill>
                  <a:srgbClr val="FF0000"/>
                </a:solidFill>
              </a:rPr>
              <a:t>Apprentissage supervisé :</a:t>
            </a:r>
          </a:p>
          <a:p>
            <a:pPr marL="285750" indent="-285750" algn="ctr" eaLnBrk="0" hangingPunct="0">
              <a:lnSpc>
                <a:spcPct val="90000"/>
              </a:lnSpc>
              <a:spcBef>
                <a:spcPct val="30000"/>
              </a:spcBef>
              <a:buClr>
                <a:schemeClr val="tx2"/>
              </a:buClr>
              <a:buFont typeface="Wingdings" pitchFamily="2" charset="2"/>
              <a:buChar char="q"/>
            </a:pPr>
            <a:r>
              <a:rPr lang="en-US" sz="2000" b="1"/>
              <a:t>Apprendre une méthode pour prédire la classe d'un élément à partir d'éléments déjà classés</a:t>
            </a:r>
          </a:p>
          <a:p>
            <a:pPr marL="285750" indent="-285750" algn="ctr" eaLnBrk="0" hangingPunct="0">
              <a:lnSpc>
                <a:spcPct val="90000"/>
              </a:lnSpc>
              <a:spcBef>
                <a:spcPct val="30000"/>
              </a:spcBef>
              <a:buClr>
                <a:schemeClr val="tx2"/>
              </a:buClr>
              <a:buFont typeface="Wingdings" pitchFamily="2" charset="2"/>
              <a:buChar char="q"/>
            </a:pPr>
            <a:r>
              <a:rPr lang="fr-FR" sz="2000" b="1"/>
              <a:t>Classifier des individus dans des classes définies a priori</a:t>
            </a:r>
            <a:endParaRPr lang="en-US" sz="2000" b="1"/>
          </a:p>
          <a:p>
            <a:pPr marL="285750" indent="-285750" algn="ctr" eaLnBrk="0" hangingPunct="0">
              <a:lnSpc>
                <a:spcPct val="90000"/>
              </a:lnSpc>
              <a:spcBef>
                <a:spcPct val="30000"/>
              </a:spcBef>
              <a:buClr>
                <a:schemeClr val="tx2"/>
              </a:buClr>
              <a:buFont typeface="Monotype Sorts" charset="2"/>
              <a:buNone/>
            </a:pPr>
            <a:endParaRPr lang="en-US" sz="2000" b="1"/>
          </a:p>
        </p:txBody>
      </p:sp>
      <p:sp>
        <p:nvSpPr>
          <p:cNvPr id="19491" name="Rectangle 34"/>
          <p:cNvSpPr>
            <a:spLocks noChangeArrowheads="1"/>
          </p:cNvSpPr>
          <p:nvPr/>
        </p:nvSpPr>
        <p:spPr bwMode="auto">
          <a:xfrm>
            <a:off x="3198813" y="3314700"/>
            <a:ext cx="914400" cy="2362200"/>
          </a:xfrm>
          <a:prstGeom prst="rect">
            <a:avLst/>
          </a:prstGeom>
          <a:solidFill>
            <a:schemeClr val="accent2">
              <a:alpha val="30980"/>
            </a:schemeClr>
          </a:solidFill>
          <a:ln w="9525">
            <a:solidFill>
              <a:schemeClr val="tx1"/>
            </a:solidFill>
            <a:miter lim="800000"/>
            <a:headEnd type="none" w="sm" len="sm"/>
            <a:tailEnd type="none" w="sm" len="sm"/>
          </a:ln>
        </p:spPr>
        <p:txBody>
          <a:bodyPr wrap="none" anchor="ctr"/>
          <a:lstStyle/>
          <a:p>
            <a:endParaRPr lang="fr-FR"/>
          </a:p>
        </p:txBody>
      </p:sp>
      <p:sp>
        <p:nvSpPr>
          <p:cNvPr id="19492" name="Rectangle 35"/>
          <p:cNvSpPr>
            <a:spLocks noChangeArrowheads="1"/>
          </p:cNvSpPr>
          <p:nvPr/>
        </p:nvSpPr>
        <p:spPr bwMode="auto">
          <a:xfrm>
            <a:off x="684213" y="4381500"/>
            <a:ext cx="1219200" cy="1295400"/>
          </a:xfrm>
          <a:prstGeom prst="rect">
            <a:avLst/>
          </a:prstGeom>
          <a:solidFill>
            <a:schemeClr val="accent2">
              <a:alpha val="30980"/>
            </a:schemeClr>
          </a:solidFill>
          <a:ln w="9525" algn="ctr">
            <a:solidFill>
              <a:schemeClr val="tx1"/>
            </a:solidFill>
            <a:miter lim="800000"/>
            <a:headEnd type="none" w="sm" len="sm"/>
            <a:tailEnd type="none" w="sm" len="sm"/>
          </a:ln>
        </p:spPr>
        <p:txBody>
          <a:bodyPr wrap="none" anchor="ctr"/>
          <a:lstStyle/>
          <a:p>
            <a:endParaRPr lang="fr-FR"/>
          </a:p>
        </p:txBody>
      </p:sp>
      <p:sp>
        <p:nvSpPr>
          <p:cNvPr id="19493" name="Rectangle 37"/>
          <p:cNvSpPr>
            <a:spLocks noChangeArrowheads="1"/>
          </p:cNvSpPr>
          <p:nvPr/>
        </p:nvSpPr>
        <p:spPr bwMode="auto">
          <a:xfrm>
            <a:off x="4932363" y="3141663"/>
            <a:ext cx="3779837" cy="2676525"/>
          </a:xfrm>
          <a:prstGeom prst="rect">
            <a:avLst/>
          </a:prstGeom>
          <a:noFill/>
          <a:ln w="9525">
            <a:noFill/>
            <a:miter lim="800000"/>
            <a:headEnd/>
            <a:tailEnd/>
          </a:ln>
        </p:spPr>
        <p:txBody>
          <a:bodyPr>
            <a:spAutoFit/>
          </a:bodyPr>
          <a:lstStyle/>
          <a:p>
            <a:r>
              <a:rPr lang="fr-FR" b="1" i="1"/>
              <a:t>Taches :</a:t>
            </a:r>
          </a:p>
          <a:p>
            <a:endParaRPr lang="fr-FR" i="1"/>
          </a:p>
          <a:p>
            <a:r>
              <a:rPr lang="fr-FR"/>
              <a:t>Description de classes ou concepts</a:t>
            </a:r>
          </a:p>
          <a:p>
            <a:pPr>
              <a:buFont typeface="Wingdings" pitchFamily="2" charset="2"/>
              <a:buChar char="q"/>
            </a:pPr>
            <a:r>
              <a:rPr lang="fr-FR"/>
              <a:t>Classication</a:t>
            </a:r>
          </a:p>
          <a:p>
            <a:pPr>
              <a:buFont typeface="Wingdings" pitchFamily="2" charset="2"/>
              <a:buChar char="q"/>
            </a:pPr>
            <a:r>
              <a:rPr lang="fr-FR"/>
              <a:t>Régression</a:t>
            </a:r>
          </a:p>
          <a:p>
            <a:pPr>
              <a:buFont typeface="Wingdings" pitchFamily="2" charset="2"/>
              <a:buChar char="q"/>
            </a:pPr>
            <a:r>
              <a:rPr lang="fr-FR"/>
              <a:t>Prédiction</a:t>
            </a:r>
          </a:p>
        </p:txBody>
      </p:sp>
      <p:sp>
        <p:nvSpPr>
          <p:cNvPr id="19494" name="Espace réservé du pied de page 38"/>
          <p:cNvSpPr>
            <a:spLocks noGrp="1"/>
          </p:cNvSpPr>
          <p:nvPr>
            <p:ph type="ftr" sz="quarter" idx="11"/>
          </p:nvPr>
        </p:nvSpPr>
        <p:spPr>
          <a:noFill/>
        </p:spPr>
        <p:txBody>
          <a:bodyPr/>
          <a:lstStyle/>
          <a:p>
            <a:r>
              <a:rPr lang="fr-FR" smtClean="0">
                <a:latin typeface="Tahoma" pitchFamily="34" charset="0"/>
              </a:rPr>
              <a:t>Prof. AZIZI N.    2019-2020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u numéro de diapositive 4"/>
          <p:cNvSpPr>
            <a:spLocks noGrp="1"/>
          </p:cNvSpPr>
          <p:nvPr>
            <p:ph type="sldNum" sz="quarter" idx="12"/>
          </p:nvPr>
        </p:nvSpPr>
        <p:spPr>
          <a:noFill/>
        </p:spPr>
        <p:txBody>
          <a:bodyPr/>
          <a:lstStyle/>
          <a:p>
            <a:fld id="{D967DFED-2544-4DC3-8CF3-3FDFEF4D5598}" type="slidenum">
              <a:rPr lang="fr-FR" smtClean="0">
                <a:latin typeface="Tahoma" pitchFamily="34" charset="0"/>
              </a:rPr>
              <a:pPr/>
              <a:t>5</a:t>
            </a:fld>
            <a:endParaRPr lang="fr-FR" smtClean="0">
              <a:latin typeface="Tahoma" pitchFamily="34" charset="0"/>
            </a:endParaRPr>
          </a:p>
        </p:txBody>
      </p:sp>
      <p:sp>
        <p:nvSpPr>
          <p:cNvPr id="186370" name="Freeform 2"/>
          <p:cNvSpPr>
            <a:spLocks/>
          </p:cNvSpPr>
          <p:nvPr/>
        </p:nvSpPr>
        <p:spPr bwMode="auto">
          <a:xfrm>
            <a:off x="1057275" y="4019550"/>
            <a:ext cx="1403350" cy="1069975"/>
          </a:xfrm>
          <a:custGeom>
            <a:avLst/>
            <a:gdLst>
              <a:gd name="T0" fmla="*/ 2147483647 w 1140"/>
              <a:gd name="T1" fmla="*/ 2147483647 h 674"/>
              <a:gd name="T2" fmla="*/ 2147483647 w 1140"/>
              <a:gd name="T3" fmla="*/ 2147483647 h 674"/>
              <a:gd name="T4" fmla="*/ 2147483647 w 1140"/>
              <a:gd name="T5" fmla="*/ 2147483647 h 674"/>
              <a:gd name="T6" fmla="*/ 2147483647 w 1140"/>
              <a:gd name="T7" fmla="*/ 2147483647 h 674"/>
              <a:gd name="T8" fmla="*/ 2147483647 w 1140"/>
              <a:gd name="T9" fmla="*/ 2147483647 h 674"/>
              <a:gd name="T10" fmla="*/ 2147483647 w 1140"/>
              <a:gd name="T11" fmla="*/ 2147483647 h 674"/>
              <a:gd name="T12" fmla="*/ 2147483647 w 1140"/>
              <a:gd name="T13" fmla="*/ 2147483647 h 674"/>
              <a:gd name="T14" fmla="*/ 2147483647 w 1140"/>
              <a:gd name="T15" fmla="*/ 2147483647 h 674"/>
              <a:gd name="T16" fmla="*/ 2147483647 w 1140"/>
              <a:gd name="T17" fmla="*/ 0 h 674"/>
              <a:gd name="T18" fmla="*/ 2147483647 w 1140"/>
              <a:gd name="T19" fmla="*/ 2147483647 h 674"/>
              <a:gd name="T20" fmla="*/ 2147483647 w 1140"/>
              <a:gd name="T21" fmla="*/ 2147483647 h 674"/>
              <a:gd name="T22" fmla="*/ 2147483647 w 1140"/>
              <a:gd name="T23" fmla="*/ 2147483647 h 674"/>
              <a:gd name="T24" fmla="*/ 2147483647 w 1140"/>
              <a:gd name="T25" fmla="*/ 2147483647 h 674"/>
              <a:gd name="T26" fmla="*/ 2147483647 w 1140"/>
              <a:gd name="T27" fmla="*/ 2147483647 h 674"/>
              <a:gd name="T28" fmla="*/ 2147483647 w 1140"/>
              <a:gd name="T29" fmla="*/ 2147483647 h 674"/>
              <a:gd name="T30" fmla="*/ 2147483647 w 1140"/>
              <a:gd name="T31" fmla="*/ 2147483647 h 674"/>
              <a:gd name="T32" fmla="*/ 2147483647 w 1140"/>
              <a:gd name="T33" fmla="*/ 2147483647 h 674"/>
              <a:gd name="T34" fmla="*/ 2147483647 w 1140"/>
              <a:gd name="T35" fmla="*/ 2147483647 h 674"/>
              <a:gd name="T36" fmla="*/ 2147483647 w 1140"/>
              <a:gd name="T37" fmla="*/ 2147483647 h 674"/>
              <a:gd name="T38" fmla="*/ 2147483647 w 1140"/>
              <a:gd name="T39" fmla="*/ 2147483647 h 674"/>
              <a:gd name="T40" fmla="*/ 2147483647 w 1140"/>
              <a:gd name="T41" fmla="*/ 2147483647 h 6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40"/>
              <a:gd name="T64" fmla="*/ 0 h 674"/>
              <a:gd name="T65" fmla="*/ 1140 w 1140"/>
              <a:gd name="T66" fmla="*/ 674 h 67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40" h="674">
                <a:moveTo>
                  <a:pt x="9" y="612"/>
                </a:moveTo>
                <a:cubicBezTo>
                  <a:pt x="42" y="548"/>
                  <a:pt x="70" y="482"/>
                  <a:pt x="102" y="418"/>
                </a:cubicBezTo>
                <a:cubicBezTo>
                  <a:pt x="105" y="411"/>
                  <a:pt x="113" y="409"/>
                  <a:pt x="118" y="403"/>
                </a:cubicBezTo>
                <a:cubicBezTo>
                  <a:pt x="151" y="361"/>
                  <a:pt x="188" y="324"/>
                  <a:pt x="226" y="286"/>
                </a:cubicBezTo>
                <a:cubicBezTo>
                  <a:pt x="253" y="259"/>
                  <a:pt x="291" y="230"/>
                  <a:pt x="327" y="217"/>
                </a:cubicBezTo>
                <a:cubicBezTo>
                  <a:pt x="347" y="210"/>
                  <a:pt x="389" y="201"/>
                  <a:pt x="389" y="201"/>
                </a:cubicBezTo>
                <a:cubicBezTo>
                  <a:pt x="434" y="171"/>
                  <a:pt x="476" y="139"/>
                  <a:pt x="520" y="108"/>
                </a:cubicBezTo>
                <a:cubicBezTo>
                  <a:pt x="541" y="93"/>
                  <a:pt x="612" y="80"/>
                  <a:pt x="644" y="70"/>
                </a:cubicBezTo>
                <a:cubicBezTo>
                  <a:pt x="715" y="47"/>
                  <a:pt x="762" y="16"/>
                  <a:pt x="838" y="0"/>
                </a:cubicBezTo>
                <a:cubicBezTo>
                  <a:pt x="871" y="3"/>
                  <a:pt x="905" y="1"/>
                  <a:pt x="938" y="8"/>
                </a:cubicBezTo>
                <a:cubicBezTo>
                  <a:pt x="948" y="10"/>
                  <a:pt x="981" y="73"/>
                  <a:pt x="993" y="85"/>
                </a:cubicBezTo>
                <a:cubicBezTo>
                  <a:pt x="1011" y="103"/>
                  <a:pt x="1048" y="133"/>
                  <a:pt x="1062" y="147"/>
                </a:cubicBezTo>
                <a:cubicBezTo>
                  <a:pt x="1067" y="152"/>
                  <a:pt x="1078" y="163"/>
                  <a:pt x="1078" y="163"/>
                </a:cubicBezTo>
                <a:cubicBezTo>
                  <a:pt x="1086" y="189"/>
                  <a:pt x="1090" y="206"/>
                  <a:pt x="1109" y="225"/>
                </a:cubicBezTo>
                <a:cubicBezTo>
                  <a:pt x="1122" y="266"/>
                  <a:pt x="1133" y="305"/>
                  <a:pt x="1140" y="348"/>
                </a:cubicBezTo>
                <a:cubicBezTo>
                  <a:pt x="1134" y="395"/>
                  <a:pt x="1127" y="447"/>
                  <a:pt x="1101" y="488"/>
                </a:cubicBezTo>
                <a:cubicBezTo>
                  <a:pt x="1039" y="586"/>
                  <a:pt x="910" y="602"/>
                  <a:pt x="807" y="612"/>
                </a:cubicBezTo>
                <a:cubicBezTo>
                  <a:pt x="692" y="638"/>
                  <a:pt x="576" y="642"/>
                  <a:pt x="458" y="650"/>
                </a:cubicBezTo>
                <a:cubicBezTo>
                  <a:pt x="406" y="658"/>
                  <a:pt x="354" y="663"/>
                  <a:pt x="303" y="674"/>
                </a:cubicBezTo>
                <a:cubicBezTo>
                  <a:pt x="210" y="671"/>
                  <a:pt x="117" y="674"/>
                  <a:pt x="25" y="666"/>
                </a:cubicBezTo>
                <a:cubicBezTo>
                  <a:pt x="0" y="664"/>
                  <a:pt x="3" y="626"/>
                  <a:pt x="9" y="612"/>
                </a:cubicBezTo>
                <a:close/>
              </a:path>
            </a:pathLst>
          </a:custGeom>
          <a:pattFill prst="dashUpDiag">
            <a:fgClr>
              <a:srgbClr val="33CCCC"/>
            </a:fgClr>
            <a:bgClr>
              <a:srgbClr val="FFFFFF"/>
            </a:bgClr>
          </a:pattFill>
          <a:ln w="9525">
            <a:noFill/>
            <a:round/>
            <a:headEnd type="none" w="sm" len="sm"/>
            <a:tailEnd type="none" w="sm" len="sm"/>
          </a:ln>
        </p:spPr>
        <p:txBody>
          <a:bodyPr wrap="none" anchor="ctr"/>
          <a:lstStyle/>
          <a:p>
            <a:endParaRPr lang="fr-FR"/>
          </a:p>
        </p:txBody>
      </p:sp>
      <p:sp>
        <p:nvSpPr>
          <p:cNvPr id="186371" name="Freeform 3"/>
          <p:cNvSpPr>
            <a:spLocks/>
          </p:cNvSpPr>
          <p:nvPr/>
        </p:nvSpPr>
        <p:spPr bwMode="auto">
          <a:xfrm>
            <a:off x="2619375" y="3503613"/>
            <a:ext cx="908050" cy="1449387"/>
          </a:xfrm>
          <a:custGeom>
            <a:avLst/>
            <a:gdLst>
              <a:gd name="T0" fmla="*/ 2147483647 w 702"/>
              <a:gd name="T1" fmla="*/ 2147483647 h 729"/>
              <a:gd name="T2" fmla="*/ 2147483647 w 702"/>
              <a:gd name="T3" fmla="*/ 2147483647 h 729"/>
              <a:gd name="T4" fmla="*/ 2147483647 w 702"/>
              <a:gd name="T5" fmla="*/ 2147483647 h 729"/>
              <a:gd name="T6" fmla="*/ 2147483647 w 702"/>
              <a:gd name="T7" fmla="*/ 2147483647 h 729"/>
              <a:gd name="T8" fmla="*/ 2147483647 w 702"/>
              <a:gd name="T9" fmla="*/ 0 h 729"/>
              <a:gd name="T10" fmla="*/ 2147483647 w 702"/>
              <a:gd name="T11" fmla="*/ 2147483647 h 729"/>
              <a:gd name="T12" fmla="*/ 2147483647 w 702"/>
              <a:gd name="T13" fmla="*/ 2147483647 h 729"/>
              <a:gd name="T14" fmla="*/ 2147483647 w 702"/>
              <a:gd name="T15" fmla="*/ 2147483647 h 729"/>
              <a:gd name="T16" fmla="*/ 2147483647 w 702"/>
              <a:gd name="T17" fmla="*/ 2147483647 h 729"/>
              <a:gd name="T18" fmla="*/ 2147483647 w 702"/>
              <a:gd name="T19" fmla="*/ 2147483647 h 729"/>
              <a:gd name="T20" fmla="*/ 2147483647 w 702"/>
              <a:gd name="T21" fmla="*/ 2147483647 h 729"/>
              <a:gd name="T22" fmla="*/ 2147483647 w 702"/>
              <a:gd name="T23" fmla="*/ 2147483647 h 729"/>
              <a:gd name="T24" fmla="*/ 2147483647 w 702"/>
              <a:gd name="T25" fmla="*/ 2147483647 h 729"/>
              <a:gd name="T26" fmla="*/ 2147483647 w 702"/>
              <a:gd name="T27" fmla="*/ 2147483647 h 729"/>
              <a:gd name="T28" fmla="*/ 2147483647 w 702"/>
              <a:gd name="T29" fmla="*/ 2147483647 h 729"/>
              <a:gd name="T30" fmla="*/ 2147483647 w 702"/>
              <a:gd name="T31" fmla="*/ 2147483647 h 729"/>
              <a:gd name="T32" fmla="*/ 2147483647 w 702"/>
              <a:gd name="T33" fmla="*/ 2147483647 h 729"/>
              <a:gd name="T34" fmla="*/ 2147483647 w 702"/>
              <a:gd name="T35" fmla="*/ 2147483647 h 72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02"/>
              <a:gd name="T55" fmla="*/ 0 h 729"/>
              <a:gd name="T56" fmla="*/ 702 w 702"/>
              <a:gd name="T57" fmla="*/ 729 h 72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02" h="729">
                <a:moveTo>
                  <a:pt x="47" y="433"/>
                </a:moveTo>
                <a:cubicBezTo>
                  <a:pt x="47" y="419"/>
                  <a:pt x="0" y="192"/>
                  <a:pt x="86" y="162"/>
                </a:cubicBezTo>
                <a:cubicBezTo>
                  <a:pt x="163" y="102"/>
                  <a:pt x="131" y="124"/>
                  <a:pt x="179" y="93"/>
                </a:cubicBezTo>
                <a:cubicBezTo>
                  <a:pt x="190" y="76"/>
                  <a:pt x="207" y="49"/>
                  <a:pt x="225" y="38"/>
                </a:cubicBezTo>
                <a:cubicBezTo>
                  <a:pt x="262" y="16"/>
                  <a:pt x="316" y="14"/>
                  <a:pt x="357" y="0"/>
                </a:cubicBezTo>
                <a:cubicBezTo>
                  <a:pt x="396" y="3"/>
                  <a:pt x="435" y="1"/>
                  <a:pt x="473" y="8"/>
                </a:cubicBezTo>
                <a:cubicBezTo>
                  <a:pt x="488" y="11"/>
                  <a:pt x="540" y="90"/>
                  <a:pt x="558" y="108"/>
                </a:cubicBezTo>
                <a:cubicBezTo>
                  <a:pt x="574" y="153"/>
                  <a:pt x="586" y="199"/>
                  <a:pt x="612" y="240"/>
                </a:cubicBezTo>
                <a:cubicBezTo>
                  <a:pt x="635" y="330"/>
                  <a:pt x="602" y="209"/>
                  <a:pt x="636" y="302"/>
                </a:cubicBezTo>
                <a:cubicBezTo>
                  <a:pt x="658" y="360"/>
                  <a:pt x="666" y="427"/>
                  <a:pt x="682" y="488"/>
                </a:cubicBezTo>
                <a:cubicBezTo>
                  <a:pt x="678" y="566"/>
                  <a:pt x="702" y="694"/>
                  <a:pt x="605" y="728"/>
                </a:cubicBezTo>
                <a:cubicBezTo>
                  <a:pt x="561" y="725"/>
                  <a:pt x="516" y="729"/>
                  <a:pt x="473" y="720"/>
                </a:cubicBezTo>
                <a:cubicBezTo>
                  <a:pt x="462" y="718"/>
                  <a:pt x="459" y="703"/>
                  <a:pt x="450" y="697"/>
                </a:cubicBezTo>
                <a:cubicBezTo>
                  <a:pt x="416" y="674"/>
                  <a:pt x="407" y="680"/>
                  <a:pt x="380" y="658"/>
                </a:cubicBezTo>
                <a:cubicBezTo>
                  <a:pt x="350" y="633"/>
                  <a:pt x="333" y="609"/>
                  <a:pt x="295" y="596"/>
                </a:cubicBezTo>
                <a:cubicBezTo>
                  <a:pt x="238" y="539"/>
                  <a:pt x="119" y="485"/>
                  <a:pt x="39" y="464"/>
                </a:cubicBezTo>
                <a:cubicBezTo>
                  <a:pt x="34" y="456"/>
                  <a:pt x="22" y="450"/>
                  <a:pt x="24" y="441"/>
                </a:cubicBezTo>
                <a:cubicBezTo>
                  <a:pt x="26" y="433"/>
                  <a:pt x="47" y="433"/>
                  <a:pt x="47" y="433"/>
                </a:cubicBezTo>
                <a:close/>
              </a:path>
            </a:pathLst>
          </a:custGeom>
          <a:pattFill prst="ltVert">
            <a:fgClr>
              <a:schemeClr val="accent1"/>
            </a:fgClr>
            <a:bgClr>
              <a:srgbClr val="FFFFFF"/>
            </a:bgClr>
          </a:pattFill>
          <a:ln w="9525">
            <a:noFill/>
            <a:round/>
            <a:headEnd type="none" w="sm" len="sm"/>
            <a:tailEnd type="none" w="sm" len="sm"/>
          </a:ln>
        </p:spPr>
        <p:txBody>
          <a:bodyPr wrap="none" anchor="ctr"/>
          <a:lstStyle/>
          <a:p>
            <a:endParaRPr lang="fr-FR"/>
          </a:p>
        </p:txBody>
      </p:sp>
      <p:sp>
        <p:nvSpPr>
          <p:cNvPr id="20485" name="Rectangle 4"/>
          <p:cNvSpPr>
            <a:spLocks noGrp="1" noChangeArrowheads="1"/>
          </p:cNvSpPr>
          <p:nvPr>
            <p:ph type="title"/>
          </p:nvPr>
        </p:nvSpPr>
        <p:spPr>
          <a:xfrm>
            <a:off x="700088" y="392113"/>
            <a:ext cx="7772400" cy="1143000"/>
          </a:xfrm>
          <a:noFill/>
        </p:spPr>
        <p:txBody>
          <a:bodyPr lIns="92075" tIns="46038" rIns="92075" bIns="46038"/>
          <a:lstStyle/>
          <a:p>
            <a:pPr eaLnBrk="1" hangingPunct="1"/>
            <a:r>
              <a:rPr lang="en-US" smtClean="0"/>
              <a:t>Clustering</a:t>
            </a:r>
          </a:p>
        </p:txBody>
      </p:sp>
      <p:sp>
        <p:nvSpPr>
          <p:cNvPr id="20486" name="Line 5"/>
          <p:cNvSpPr>
            <a:spLocks noChangeShapeType="1"/>
          </p:cNvSpPr>
          <p:nvPr/>
        </p:nvSpPr>
        <p:spPr bwMode="auto">
          <a:xfrm>
            <a:off x="250825" y="2438400"/>
            <a:ext cx="0" cy="28956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0487" name="Line 6"/>
          <p:cNvSpPr>
            <a:spLocks noChangeShapeType="1"/>
          </p:cNvSpPr>
          <p:nvPr/>
        </p:nvSpPr>
        <p:spPr bwMode="auto">
          <a:xfrm>
            <a:off x="250825" y="5334000"/>
            <a:ext cx="350520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20488" name="Rectangle 7"/>
          <p:cNvSpPr>
            <a:spLocks noChangeArrowheads="1"/>
          </p:cNvSpPr>
          <p:nvPr/>
        </p:nvSpPr>
        <p:spPr bwMode="auto">
          <a:xfrm>
            <a:off x="1704975" y="44259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89" name="Rectangle 8"/>
          <p:cNvSpPr>
            <a:spLocks noChangeArrowheads="1"/>
          </p:cNvSpPr>
          <p:nvPr/>
        </p:nvSpPr>
        <p:spPr bwMode="auto">
          <a:xfrm>
            <a:off x="2009775" y="41973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90" name="Rectangle 9"/>
          <p:cNvSpPr>
            <a:spLocks noChangeArrowheads="1"/>
          </p:cNvSpPr>
          <p:nvPr/>
        </p:nvSpPr>
        <p:spPr bwMode="auto">
          <a:xfrm>
            <a:off x="1933575" y="44259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91" name="Rectangle 10"/>
          <p:cNvSpPr>
            <a:spLocks noChangeArrowheads="1"/>
          </p:cNvSpPr>
          <p:nvPr/>
        </p:nvSpPr>
        <p:spPr bwMode="auto">
          <a:xfrm>
            <a:off x="2162175" y="47307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92" name="Rectangle 11"/>
          <p:cNvSpPr>
            <a:spLocks noChangeArrowheads="1"/>
          </p:cNvSpPr>
          <p:nvPr/>
        </p:nvSpPr>
        <p:spPr bwMode="auto">
          <a:xfrm>
            <a:off x="2841625" y="441960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93" name="Rectangle 12"/>
          <p:cNvSpPr>
            <a:spLocks noChangeArrowheads="1"/>
          </p:cNvSpPr>
          <p:nvPr/>
        </p:nvSpPr>
        <p:spPr bwMode="auto">
          <a:xfrm>
            <a:off x="1476375" y="46545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494" name="Oval 13"/>
          <p:cNvSpPr>
            <a:spLocks noChangeArrowheads="1"/>
          </p:cNvSpPr>
          <p:nvPr/>
        </p:nvSpPr>
        <p:spPr bwMode="auto">
          <a:xfrm>
            <a:off x="942975" y="35877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495" name="Oval 14"/>
          <p:cNvSpPr>
            <a:spLocks noChangeArrowheads="1"/>
          </p:cNvSpPr>
          <p:nvPr/>
        </p:nvSpPr>
        <p:spPr bwMode="auto">
          <a:xfrm>
            <a:off x="1095375" y="37401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496" name="Oval 15"/>
          <p:cNvSpPr>
            <a:spLocks noChangeArrowheads="1"/>
          </p:cNvSpPr>
          <p:nvPr/>
        </p:nvSpPr>
        <p:spPr bwMode="auto">
          <a:xfrm>
            <a:off x="1400175" y="36639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497" name="Oval 16"/>
          <p:cNvSpPr>
            <a:spLocks noChangeArrowheads="1"/>
          </p:cNvSpPr>
          <p:nvPr/>
        </p:nvSpPr>
        <p:spPr bwMode="auto">
          <a:xfrm>
            <a:off x="1704975" y="35877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498" name="Oval 17"/>
          <p:cNvSpPr>
            <a:spLocks noChangeArrowheads="1"/>
          </p:cNvSpPr>
          <p:nvPr/>
        </p:nvSpPr>
        <p:spPr bwMode="auto">
          <a:xfrm>
            <a:off x="866775" y="42735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499" name="Oval 18"/>
          <p:cNvSpPr>
            <a:spLocks noChangeArrowheads="1"/>
          </p:cNvSpPr>
          <p:nvPr/>
        </p:nvSpPr>
        <p:spPr bwMode="auto">
          <a:xfrm>
            <a:off x="2085975" y="32829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0" name="Oval 19"/>
          <p:cNvSpPr>
            <a:spLocks noChangeArrowheads="1"/>
          </p:cNvSpPr>
          <p:nvPr/>
        </p:nvSpPr>
        <p:spPr bwMode="auto">
          <a:xfrm>
            <a:off x="1247775" y="40449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1" name="Oval 20"/>
          <p:cNvSpPr>
            <a:spLocks noChangeArrowheads="1"/>
          </p:cNvSpPr>
          <p:nvPr/>
        </p:nvSpPr>
        <p:spPr bwMode="auto">
          <a:xfrm>
            <a:off x="1704975" y="38925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2" name="Oval 21"/>
          <p:cNvSpPr>
            <a:spLocks noChangeArrowheads="1"/>
          </p:cNvSpPr>
          <p:nvPr/>
        </p:nvSpPr>
        <p:spPr bwMode="auto">
          <a:xfrm>
            <a:off x="2085975" y="38163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3" name="Oval 22"/>
          <p:cNvSpPr>
            <a:spLocks noChangeArrowheads="1"/>
          </p:cNvSpPr>
          <p:nvPr/>
        </p:nvSpPr>
        <p:spPr bwMode="auto">
          <a:xfrm>
            <a:off x="1019175" y="44259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4" name="Oval 23"/>
          <p:cNvSpPr>
            <a:spLocks noChangeArrowheads="1"/>
          </p:cNvSpPr>
          <p:nvPr/>
        </p:nvSpPr>
        <p:spPr bwMode="auto">
          <a:xfrm>
            <a:off x="790575" y="46545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5" name="Oval 24"/>
          <p:cNvSpPr>
            <a:spLocks noChangeArrowheads="1"/>
          </p:cNvSpPr>
          <p:nvPr/>
        </p:nvSpPr>
        <p:spPr bwMode="auto">
          <a:xfrm>
            <a:off x="1476375" y="32829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6" name="Rectangle 25"/>
          <p:cNvSpPr>
            <a:spLocks noChangeArrowheads="1"/>
          </p:cNvSpPr>
          <p:nvPr/>
        </p:nvSpPr>
        <p:spPr bwMode="auto">
          <a:xfrm>
            <a:off x="1247775" y="48069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20507" name="Oval 26"/>
          <p:cNvSpPr>
            <a:spLocks noChangeArrowheads="1"/>
          </p:cNvSpPr>
          <p:nvPr/>
        </p:nvSpPr>
        <p:spPr bwMode="auto">
          <a:xfrm>
            <a:off x="2085975" y="35115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8" name="Oval 27"/>
          <p:cNvSpPr>
            <a:spLocks noChangeArrowheads="1"/>
          </p:cNvSpPr>
          <p:nvPr/>
        </p:nvSpPr>
        <p:spPr bwMode="auto">
          <a:xfrm>
            <a:off x="3152775" y="35877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09" name="Oval 28"/>
          <p:cNvSpPr>
            <a:spLocks noChangeArrowheads="1"/>
          </p:cNvSpPr>
          <p:nvPr/>
        </p:nvSpPr>
        <p:spPr bwMode="auto">
          <a:xfrm>
            <a:off x="2847975" y="38163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10" name="Oval 29"/>
          <p:cNvSpPr>
            <a:spLocks noChangeArrowheads="1"/>
          </p:cNvSpPr>
          <p:nvPr/>
        </p:nvSpPr>
        <p:spPr bwMode="auto">
          <a:xfrm>
            <a:off x="2771775" y="41211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11" name="Oval 30"/>
          <p:cNvSpPr>
            <a:spLocks noChangeArrowheads="1"/>
          </p:cNvSpPr>
          <p:nvPr/>
        </p:nvSpPr>
        <p:spPr bwMode="auto">
          <a:xfrm>
            <a:off x="3076575" y="41973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12" name="Oval 31"/>
          <p:cNvSpPr>
            <a:spLocks noChangeArrowheads="1"/>
          </p:cNvSpPr>
          <p:nvPr/>
        </p:nvSpPr>
        <p:spPr bwMode="auto">
          <a:xfrm>
            <a:off x="3228975" y="43497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13" name="Oval 32"/>
          <p:cNvSpPr>
            <a:spLocks noChangeArrowheads="1"/>
          </p:cNvSpPr>
          <p:nvPr/>
        </p:nvSpPr>
        <p:spPr bwMode="auto">
          <a:xfrm>
            <a:off x="3152775" y="3968750"/>
            <a:ext cx="139700" cy="139700"/>
          </a:xfrm>
          <a:prstGeom prst="ellipse">
            <a:avLst/>
          </a:prstGeom>
          <a:solidFill>
            <a:srgbClr val="FFFF00"/>
          </a:solidFill>
          <a:ln w="12700">
            <a:solidFill>
              <a:schemeClr val="tx1"/>
            </a:solidFill>
            <a:round/>
            <a:headEnd/>
            <a:tailEnd/>
          </a:ln>
        </p:spPr>
        <p:txBody>
          <a:bodyPr wrap="none" anchor="ctr"/>
          <a:lstStyle/>
          <a:p>
            <a:endParaRPr lang="fr-FR"/>
          </a:p>
        </p:txBody>
      </p:sp>
      <p:sp>
        <p:nvSpPr>
          <p:cNvPr id="20514" name="Rectangle 33"/>
          <p:cNvSpPr>
            <a:spLocks noChangeArrowheads="1"/>
          </p:cNvSpPr>
          <p:nvPr/>
        </p:nvSpPr>
        <p:spPr bwMode="auto">
          <a:xfrm>
            <a:off x="1857375" y="3282950"/>
            <a:ext cx="139700" cy="139700"/>
          </a:xfrm>
          <a:prstGeom prst="rect">
            <a:avLst/>
          </a:prstGeom>
          <a:solidFill>
            <a:srgbClr val="FFFF00"/>
          </a:solidFill>
          <a:ln w="12700">
            <a:solidFill>
              <a:schemeClr val="tx1"/>
            </a:solidFill>
            <a:miter lim="800000"/>
            <a:headEnd/>
            <a:tailEnd/>
          </a:ln>
        </p:spPr>
        <p:txBody>
          <a:bodyPr wrap="none" anchor="ctr"/>
          <a:lstStyle/>
          <a:p>
            <a:endParaRPr lang="fr-FR"/>
          </a:p>
        </p:txBody>
      </p:sp>
      <p:sp>
        <p:nvSpPr>
          <p:cNvPr id="10276" name="Rectangle 34"/>
          <p:cNvSpPr>
            <a:spLocks noChangeArrowheads="1"/>
          </p:cNvSpPr>
          <p:nvPr/>
        </p:nvSpPr>
        <p:spPr bwMode="auto">
          <a:xfrm>
            <a:off x="4187825" y="1687513"/>
            <a:ext cx="4648200" cy="2973387"/>
          </a:xfrm>
          <a:prstGeom prst="rect">
            <a:avLst/>
          </a:prstGeom>
          <a:noFill/>
          <a:ln w="9525">
            <a:noFill/>
            <a:miter lim="800000"/>
            <a:headEnd/>
            <a:tailEnd/>
          </a:ln>
        </p:spPr>
        <p:txBody>
          <a:bodyPr lIns="92075" tIns="46038" rIns="92075" bIns="46038">
            <a:spAutoFit/>
          </a:bodyPr>
          <a:lstStyle/>
          <a:p>
            <a:pPr marL="285750" indent="-285750" eaLnBrk="0" hangingPunct="0">
              <a:lnSpc>
                <a:spcPct val="90000"/>
              </a:lnSpc>
              <a:spcBef>
                <a:spcPct val="30000"/>
              </a:spcBef>
              <a:buClr>
                <a:schemeClr val="tx2"/>
              </a:buClr>
              <a:buFont typeface="Monotype Sorts" charset="2"/>
              <a:buNone/>
              <a:defRPr/>
            </a:pPr>
            <a:r>
              <a:rPr lang="en-US" b="1" dirty="0" err="1">
                <a:solidFill>
                  <a:srgbClr val="FF0000"/>
                </a:solidFill>
              </a:rPr>
              <a:t>Apprentissage</a:t>
            </a:r>
            <a:r>
              <a:rPr lang="en-US" b="1" dirty="0">
                <a:solidFill>
                  <a:srgbClr val="FF0000"/>
                </a:solidFill>
              </a:rPr>
              <a:t> non </a:t>
            </a:r>
            <a:r>
              <a:rPr lang="en-US" b="1" dirty="0" err="1">
                <a:solidFill>
                  <a:srgbClr val="FF0000"/>
                </a:solidFill>
              </a:rPr>
              <a:t>supervisé</a:t>
            </a:r>
            <a:endParaRPr lang="en-US" b="1" dirty="0">
              <a:solidFill>
                <a:srgbClr val="FF0000"/>
              </a:solidFill>
            </a:endParaRPr>
          </a:p>
          <a:p>
            <a:pPr marL="285750" indent="-285750" eaLnBrk="0" hangingPunct="0">
              <a:lnSpc>
                <a:spcPct val="90000"/>
              </a:lnSpc>
              <a:spcBef>
                <a:spcPct val="30000"/>
              </a:spcBef>
              <a:buClr>
                <a:schemeClr val="tx2"/>
              </a:buClr>
              <a:buFont typeface="Wingdings" pitchFamily="2" charset="2"/>
              <a:buChar char="q"/>
              <a:defRPr/>
            </a:pPr>
            <a:r>
              <a:rPr lang="en-US" b="1" dirty="0" err="1"/>
              <a:t>Trouver</a:t>
            </a:r>
            <a:r>
              <a:rPr lang="en-US" b="1" dirty="0"/>
              <a:t> les classes </a:t>
            </a:r>
            <a:r>
              <a:rPr lang="en-US" b="1" dirty="0" err="1"/>
              <a:t>naturelles</a:t>
            </a:r>
            <a:r>
              <a:rPr lang="en-US" b="1" dirty="0"/>
              <a:t> (</a:t>
            </a:r>
            <a:r>
              <a:rPr lang="en-US" b="1" dirty="0" err="1"/>
              <a:t>implicites</a:t>
            </a:r>
            <a:r>
              <a:rPr lang="en-US" b="1" dirty="0"/>
              <a:t>) pour </a:t>
            </a:r>
            <a:r>
              <a:rPr lang="en-US" b="1" dirty="0" err="1"/>
              <a:t>rassembler</a:t>
            </a:r>
            <a:r>
              <a:rPr lang="en-US" b="1" dirty="0"/>
              <a:t> des </a:t>
            </a:r>
            <a:r>
              <a:rPr lang="en-US" b="1" dirty="0" err="1"/>
              <a:t>données</a:t>
            </a:r>
            <a:r>
              <a:rPr lang="en-US" b="1" dirty="0"/>
              <a:t> non </a:t>
            </a:r>
            <a:r>
              <a:rPr lang="en-US" b="1" dirty="0" err="1"/>
              <a:t>étiquetées</a:t>
            </a:r>
            <a:endParaRPr lang="en-US" b="1" dirty="0"/>
          </a:p>
          <a:p>
            <a:pPr>
              <a:buFont typeface="Wingdings" pitchFamily="2" charset="2"/>
              <a:buChar char="q"/>
              <a:defRPr/>
            </a:pPr>
            <a:r>
              <a:rPr lang="fr-FR" dirty="0"/>
              <a:t> Regrouper des individus qui se ressemblent en classes</a:t>
            </a:r>
          </a:p>
          <a:p>
            <a:pPr>
              <a:defRPr/>
            </a:pPr>
            <a:r>
              <a:rPr lang="fr-FR" dirty="0"/>
              <a:t>représentatives</a:t>
            </a:r>
            <a:endParaRPr lang="en-US" b="1" dirty="0"/>
          </a:p>
        </p:txBody>
      </p:sp>
      <p:sp>
        <p:nvSpPr>
          <p:cNvPr id="186403" name="Freeform 35" descr="Wide downward diagonal"/>
          <p:cNvSpPr>
            <a:spLocks/>
          </p:cNvSpPr>
          <p:nvPr/>
        </p:nvSpPr>
        <p:spPr bwMode="auto">
          <a:xfrm>
            <a:off x="635000" y="3195638"/>
            <a:ext cx="1752600" cy="1684337"/>
          </a:xfrm>
          <a:custGeom>
            <a:avLst/>
            <a:gdLst>
              <a:gd name="T0" fmla="*/ 2147483647 w 1104"/>
              <a:gd name="T1" fmla="*/ 2147483647 h 1061"/>
              <a:gd name="T2" fmla="*/ 2147483647 w 1104"/>
              <a:gd name="T3" fmla="*/ 2147483647 h 1061"/>
              <a:gd name="T4" fmla="*/ 2147483647 w 1104"/>
              <a:gd name="T5" fmla="*/ 2147483647 h 1061"/>
              <a:gd name="T6" fmla="*/ 2147483647 w 1104"/>
              <a:gd name="T7" fmla="*/ 2147483647 h 1061"/>
              <a:gd name="T8" fmla="*/ 2147483647 w 1104"/>
              <a:gd name="T9" fmla="*/ 2147483647 h 1061"/>
              <a:gd name="T10" fmla="*/ 2147483647 w 1104"/>
              <a:gd name="T11" fmla="*/ 2147483647 h 1061"/>
              <a:gd name="T12" fmla="*/ 2147483647 w 1104"/>
              <a:gd name="T13" fmla="*/ 0 h 1061"/>
              <a:gd name="T14" fmla="*/ 2147483647 w 1104"/>
              <a:gd name="T15" fmla="*/ 2147483647 h 1061"/>
              <a:gd name="T16" fmla="*/ 2147483647 w 1104"/>
              <a:gd name="T17" fmla="*/ 2147483647 h 1061"/>
              <a:gd name="T18" fmla="*/ 2147483647 w 1104"/>
              <a:gd name="T19" fmla="*/ 2147483647 h 1061"/>
              <a:gd name="T20" fmla="*/ 2147483647 w 1104"/>
              <a:gd name="T21" fmla="*/ 2147483647 h 1061"/>
              <a:gd name="T22" fmla="*/ 2147483647 w 1104"/>
              <a:gd name="T23" fmla="*/ 2147483647 h 1061"/>
              <a:gd name="T24" fmla="*/ 2147483647 w 1104"/>
              <a:gd name="T25" fmla="*/ 2147483647 h 1061"/>
              <a:gd name="T26" fmla="*/ 2147483647 w 1104"/>
              <a:gd name="T27" fmla="*/ 2147483647 h 1061"/>
              <a:gd name="T28" fmla="*/ 2147483647 w 1104"/>
              <a:gd name="T29" fmla="*/ 2147483647 h 1061"/>
              <a:gd name="T30" fmla="*/ 2147483647 w 1104"/>
              <a:gd name="T31" fmla="*/ 2147483647 h 1061"/>
              <a:gd name="T32" fmla="*/ 2147483647 w 1104"/>
              <a:gd name="T33" fmla="*/ 2147483647 h 1061"/>
              <a:gd name="T34" fmla="*/ 2147483647 w 1104"/>
              <a:gd name="T35" fmla="*/ 2147483647 h 1061"/>
              <a:gd name="T36" fmla="*/ 2147483647 w 1104"/>
              <a:gd name="T37" fmla="*/ 2147483647 h 1061"/>
              <a:gd name="T38" fmla="*/ 2147483647 w 1104"/>
              <a:gd name="T39" fmla="*/ 2147483647 h 1061"/>
              <a:gd name="T40" fmla="*/ 2147483647 w 1104"/>
              <a:gd name="T41" fmla="*/ 2147483647 h 1061"/>
              <a:gd name="T42" fmla="*/ 2147483647 w 1104"/>
              <a:gd name="T43" fmla="*/ 2147483647 h 1061"/>
              <a:gd name="T44" fmla="*/ 2147483647 w 1104"/>
              <a:gd name="T45" fmla="*/ 2147483647 h 1061"/>
              <a:gd name="T46" fmla="*/ 2147483647 w 1104"/>
              <a:gd name="T47" fmla="*/ 2147483647 h 1061"/>
              <a:gd name="T48" fmla="*/ 2147483647 w 1104"/>
              <a:gd name="T49" fmla="*/ 2147483647 h 1061"/>
              <a:gd name="T50" fmla="*/ 2147483647 w 1104"/>
              <a:gd name="T51" fmla="*/ 2147483647 h 10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04"/>
              <a:gd name="T79" fmla="*/ 0 h 1061"/>
              <a:gd name="T80" fmla="*/ 1104 w 1104"/>
              <a:gd name="T81" fmla="*/ 1061 h 10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04" h="1061">
                <a:moveTo>
                  <a:pt x="12" y="945"/>
                </a:moveTo>
                <a:cubicBezTo>
                  <a:pt x="21" y="808"/>
                  <a:pt x="19" y="668"/>
                  <a:pt x="51" y="534"/>
                </a:cubicBezTo>
                <a:cubicBezTo>
                  <a:pt x="53" y="525"/>
                  <a:pt x="63" y="465"/>
                  <a:pt x="66" y="457"/>
                </a:cubicBezTo>
                <a:cubicBezTo>
                  <a:pt x="108" y="349"/>
                  <a:pt x="179" y="231"/>
                  <a:pt x="268" y="155"/>
                </a:cubicBezTo>
                <a:cubicBezTo>
                  <a:pt x="328" y="104"/>
                  <a:pt x="265" y="164"/>
                  <a:pt x="360" y="101"/>
                </a:cubicBezTo>
                <a:cubicBezTo>
                  <a:pt x="383" y="86"/>
                  <a:pt x="403" y="63"/>
                  <a:pt x="430" y="54"/>
                </a:cubicBezTo>
                <a:cubicBezTo>
                  <a:pt x="502" y="31"/>
                  <a:pt x="572" y="11"/>
                  <a:pt x="647" y="0"/>
                </a:cubicBezTo>
                <a:cubicBezTo>
                  <a:pt x="724" y="3"/>
                  <a:pt x="802" y="3"/>
                  <a:pt x="879" y="8"/>
                </a:cubicBezTo>
                <a:cubicBezTo>
                  <a:pt x="902" y="9"/>
                  <a:pt x="927" y="26"/>
                  <a:pt x="949" y="31"/>
                </a:cubicBezTo>
                <a:cubicBezTo>
                  <a:pt x="987" y="40"/>
                  <a:pt x="1026" y="48"/>
                  <a:pt x="1065" y="54"/>
                </a:cubicBezTo>
                <a:cubicBezTo>
                  <a:pt x="1080" y="78"/>
                  <a:pt x="1088" y="101"/>
                  <a:pt x="1104" y="124"/>
                </a:cubicBezTo>
                <a:cubicBezTo>
                  <a:pt x="1101" y="199"/>
                  <a:pt x="1101" y="274"/>
                  <a:pt x="1096" y="349"/>
                </a:cubicBezTo>
                <a:cubicBezTo>
                  <a:pt x="1094" y="375"/>
                  <a:pt x="1057" y="418"/>
                  <a:pt x="1057" y="418"/>
                </a:cubicBezTo>
                <a:cubicBezTo>
                  <a:pt x="1010" y="559"/>
                  <a:pt x="899" y="557"/>
                  <a:pt x="771" y="565"/>
                </a:cubicBezTo>
                <a:cubicBezTo>
                  <a:pt x="737" y="574"/>
                  <a:pt x="725" y="593"/>
                  <a:pt x="693" y="604"/>
                </a:cubicBezTo>
                <a:cubicBezTo>
                  <a:pt x="672" y="626"/>
                  <a:pt x="650" y="626"/>
                  <a:pt x="624" y="643"/>
                </a:cubicBezTo>
                <a:cubicBezTo>
                  <a:pt x="570" y="678"/>
                  <a:pt x="512" y="765"/>
                  <a:pt x="453" y="782"/>
                </a:cubicBezTo>
                <a:cubicBezTo>
                  <a:pt x="435" y="802"/>
                  <a:pt x="425" y="812"/>
                  <a:pt x="399" y="821"/>
                </a:cubicBezTo>
                <a:cubicBezTo>
                  <a:pt x="369" y="867"/>
                  <a:pt x="324" y="905"/>
                  <a:pt x="275" y="929"/>
                </a:cubicBezTo>
                <a:cubicBezTo>
                  <a:pt x="243" y="964"/>
                  <a:pt x="189" y="961"/>
                  <a:pt x="144" y="968"/>
                </a:cubicBezTo>
                <a:cubicBezTo>
                  <a:pt x="136" y="971"/>
                  <a:pt x="124" y="983"/>
                  <a:pt x="120" y="976"/>
                </a:cubicBezTo>
                <a:cubicBezTo>
                  <a:pt x="109" y="954"/>
                  <a:pt x="182" y="937"/>
                  <a:pt x="182" y="937"/>
                </a:cubicBezTo>
                <a:cubicBezTo>
                  <a:pt x="228" y="952"/>
                  <a:pt x="233" y="994"/>
                  <a:pt x="198" y="1030"/>
                </a:cubicBezTo>
                <a:cubicBezTo>
                  <a:pt x="178" y="1051"/>
                  <a:pt x="147" y="1054"/>
                  <a:pt x="120" y="1061"/>
                </a:cubicBezTo>
                <a:cubicBezTo>
                  <a:pt x="52" y="1053"/>
                  <a:pt x="57" y="1061"/>
                  <a:pt x="20" y="1022"/>
                </a:cubicBezTo>
                <a:cubicBezTo>
                  <a:pt x="0" y="966"/>
                  <a:pt x="0" y="992"/>
                  <a:pt x="12" y="945"/>
                </a:cubicBezTo>
                <a:close/>
              </a:path>
            </a:pathLst>
          </a:custGeom>
          <a:pattFill prst="wdDnDiag">
            <a:fgClr>
              <a:srgbClr val="FF99CC">
                <a:alpha val="50195"/>
              </a:srgbClr>
            </a:fgClr>
            <a:bgClr>
              <a:srgbClr val="FFFFFF">
                <a:alpha val="50195"/>
              </a:srgbClr>
            </a:bgClr>
          </a:pattFill>
          <a:ln w="9525">
            <a:noFill/>
            <a:round/>
            <a:headEnd type="none" w="sm" len="sm"/>
            <a:tailEnd type="none" w="sm" len="sm"/>
          </a:ln>
        </p:spPr>
        <p:txBody>
          <a:bodyPr wrap="none" anchor="ctr"/>
          <a:lstStyle/>
          <a:p>
            <a:endParaRPr lang="fr-FR"/>
          </a:p>
        </p:txBody>
      </p:sp>
      <p:sp>
        <p:nvSpPr>
          <p:cNvPr id="20517" name="Espace réservé du pied de page 37"/>
          <p:cNvSpPr>
            <a:spLocks noGrp="1"/>
          </p:cNvSpPr>
          <p:nvPr>
            <p:ph type="ftr" sz="quarter" idx="11"/>
          </p:nvPr>
        </p:nvSpPr>
        <p:spPr>
          <a:noFill/>
        </p:spPr>
        <p:txBody>
          <a:bodyPr/>
          <a:lstStyle/>
          <a:p>
            <a:r>
              <a:rPr lang="fr-FR" smtClean="0">
                <a:latin typeface="Tahoma" pitchFamily="34" charset="0"/>
              </a:rPr>
              <a:t>Prof. AZIZI N.    2019-2020</a:t>
            </a:r>
          </a:p>
        </p:txBody>
      </p:sp>
      <p:sp>
        <p:nvSpPr>
          <p:cNvPr id="20518" name="Rectangle 38"/>
          <p:cNvSpPr>
            <a:spLocks noChangeArrowheads="1"/>
          </p:cNvSpPr>
          <p:nvPr/>
        </p:nvSpPr>
        <p:spPr bwMode="auto">
          <a:xfrm>
            <a:off x="4572000" y="4724400"/>
            <a:ext cx="4572000" cy="1570038"/>
          </a:xfrm>
          <a:prstGeom prst="rect">
            <a:avLst/>
          </a:prstGeom>
          <a:noFill/>
          <a:ln w="9525">
            <a:noFill/>
            <a:miter lim="800000"/>
            <a:headEnd/>
            <a:tailEnd/>
          </a:ln>
        </p:spPr>
        <p:txBody>
          <a:bodyPr>
            <a:spAutoFit/>
          </a:bodyPr>
          <a:lstStyle/>
          <a:p>
            <a:r>
              <a:rPr lang="fr-FR" b="1"/>
              <a:t>Taches:  </a:t>
            </a:r>
          </a:p>
          <a:p>
            <a:pPr>
              <a:buFont typeface="Wingdings" pitchFamily="2" charset="2"/>
              <a:buChar char="q"/>
            </a:pPr>
            <a:r>
              <a:rPr lang="fr-FR"/>
              <a:t>Analyse d'associations</a:t>
            </a:r>
          </a:p>
          <a:p>
            <a:pPr>
              <a:buFont typeface="Wingdings" pitchFamily="2" charset="2"/>
              <a:buChar char="q"/>
            </a:pPr>
            <a:r>
              <a:rPr lang="fr-FR"/>
              <a:t>Découverte de classes</a:t>
            </a:r>
          </a:p>
          <a:p>
            <a:pPr>
              <a:buFont typeface="Wingdings" pitchFamily="2" charset="2"/>
              <a:buChar char="q"/>
            </a:pPr>
            <a:r>
              <a:rPr lang="fr-FR"/>
              <a:t>Organisation en hiérarchies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63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63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6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animBg="1"/>
      <p:bldP spid="186371" grpId="0" animBg="1"/>
      <p:bldP spid="18640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numéro de diapositive 5"/>
          <p:cNvSpPr>
            <a:spLocks noGrp="1"/>
          </p:cNvSpPr>
          <p:nvPr>
            <p:ph type="sldNum" sz="quarter" idx="12"/>
          </p:nvPr>
        </p:nvSpPr>
        <p:spPr>
          <a:noFill/>
        </p:spPr>
        <p:txBody>
          <a:bodyPr/>
          <a:lstStyle/>
          <a:p>
            <a:fld id="{784B1971-08F2-4AEF-AF10-B4AB7201BD73}" type="slidenum">
              <a:rPr lang="fr-FR" smtClean="0">
                <a:latin typeface="Tahoma" pitchFamily="34" charset="0"/>
              </a:rPr>
              <a:pPr/>
              <a:t>6</a:t>
            </a:fld>
            <a:endParaRPr lang="fr-FR" smtClean="0">
              <a:latin typeface="Tahoma" pitchFamily="34" charset="0"/>
            </a:endParaRPr>
          </a:p>
        </p:txBody>
      </p:sp>
      <p:sp>
        <p:nvSpPr>
          <p:cNvPr id="21507" name="Rectangle 1026"/>
          <p:cNvSpPr>
            <a:spLocks noGrp="1" noChangeArrowheads="1"/>
          </p:cNvSpPr>
          <p:nvPr>
            <p:ph type="title"/>
          </p:nvPr>
        </p:nvSpPr>
        <p:spPr/>
        <p:txBody>
          <a:bodyPr/>
          <a:lstStyle/>
          <a:p>
            <a:pPr eaLnBrk="1" hangingPunct="1"/>
            <a:r>
              <a:rPr lang="fr-FR" smtClean="0"/>
              <a:t>Définitions III</a:t>
            </a:r>
          </a:p>
        </p:txBody>
      </p:sp>
      <p:sp>
        <p:nvSpPr>
          <p:cNvPr id="21508" name="Rectangle 1027"/>
          <p:cNvSpPr>
            <a:spLocks noGrp="1" noChangeArrowheads="1"/>
          </p:cNvSpPr>
          <p:nvPr>
            <p:ph type="body" idx="1"/>
          </p:nvPr>
        </p:nvSpPr>
        <p:spPr/>
        <p:txBody>
          <a:bodyPr/>
          <a:lstStyle/>
          <a:p>
            <a:pPr eaLnBrk="1" hangingPunct="1">
              <a:lnSpc>
                <a:spcPct val="90000"/>
              </a:lnSpc>
            </a:pPr>
            <a:r>
              <a:rPr lang="fr-FR" sz="2800" smtClean="0"/>
              <a:t>Taxinomie, taxonomie</a:t>
            </a:r>
          </a:p>
          <a:p>
            <a:pPr lvl="1" eaLnBrk="1" hangingPunct="1">
              <a:lnSpc>
                <a:spcPct val="90000"/>
              </a:lnSpc>
            </a:pPr>
            <a:r>
              <a:rPr lang="fr-FR" sz="2400" smtClean="0"/>
              <a:t>Étude théorique des bases, lois, règle, principes d’une classification</a:t>
            </a:r>
          </a:p>
          <a:p>
            <a:pPr lvl="2" eaLnBrk="1" hangingPunct="1">
              <a:lnSpc>
                <a:spcPct val="90000"/>
              </a:lnSpc>
            </a:pPr>
            <a:r>
              <a:rPr lang="fr-FR" sz="2000" smtClean="0"/>
              <a:t>Classification des plantes, animaux, microbes, science fondatrice de la biologie</a:t>
            </a:r>
          </a:p>
          <a:p>
            <a:pPr lvl="2" eaLnBrk="1" hangingPunct="1">
              <a:lnSpc>
                <a:spcPct val="90000"/>
              </a:lnSpc>
            </a:pPr>
            <a:r>
              <a:rPr lang="fr-FR" sz="2000" smtClean="0"/>
              <a:t>Livre : « L’analyse des données, La taxinomie », J.B. Benzécri, 1973, Dunod</a:t>
            </a:r>
          </a:p>
          <a:p>
            <a:pPr lvl="2" eaLnBrk="1" hangingPunct="1">
              <a:lnSpc>
                <a:spcPct val="90000"/>
              </a:lnSpc>
            </a:pPr>
            <a:r>
              <a:rPr lang="fr-FR" sz="2000" smtClean="0"/>
              <a:t>Taxinomie des syntagmes !!!</a:t>
            </a:r>
          </a:p>
          <a:p>
            <a:pPr eaLnBrk="1" hangingPunct="1">
              <a:lnSpc>
                <a:spcPct val="90000"/>
              </a:lnSpc>
            </a:pPr>
            <a:r>
              <a:rPr lang="fr-FR" sz="2800" smtClean="0"/>
              <a:t>Catégorisation (plus spécifique que classe)</a:t>
            </a:r>
          </a:p>
          <a:p>
            <a:pPr lvl="1" eaLnBrk="1" hangingPunct="1">
              <a:lnSpc>
                <a:spcPct val="90000"/>
              </a:lnSpc>
            </a:pPr>
            <a:r>
              <a:rPr lang="fr-FR" sz="2400" smtClean="0"/>
              <a:t>Classement par catégories, notamment en linguistique, en psychologie sociale</a:t>
            </a:r>
          </a:p>
        </p:txBody>
      </p:sp>
      <p:sp>
        <p:nvSpPr>
          <p:cNvPr id="21509" name="Espace réservé du pied de page 5"/>
          <p:cNvSpPr>
            <a:spLocks noGrp="1"/>
          </p:cNvSpPr>
          <p:nvPr>
            <p:ph type="ftr" sz="quarter" idx="11"/>
          </p:nvPr>
        </p:nvSpPr>
        <p:spPr>
          <a:noFill/>
        </p:spPr>
        <p:txBody>
          <a:bodyPr/>
          <a:lstStyle/>
          <a:p>
            <a:r>
              <a:rPr lang="fr-FR" smtClean="0">
                <a:latin typeface="Tahoma" pitchFamily="34" charset="0"/>
              </a:rPr>
              <a:t>Prof. AZIZI N.    2019-2020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p:cNvSpPr>
            <a:spLocks noGrp="1"/>
          </p:cNvSpPr>
          <p:nvPr>
            <p:ph type="title"/>
          </p:nvPr>
        </p:nvSpPr>
        <p:spPr>
          <a:xfrm>
            <a:off x="900113" y="617538"/>
            <a:ext cx="8043862" cy="1143000"/>
          </a:xfrm>
        </p:spPr>
        <p:txBody>
          <a:bodyPr/>
          <a:lstStyle/>
          <a:p>
            <a:r>
              <a:rPr lang="fr-FR" sz="3200" b="1" smtClean="0">
                <a:solidFill>
                  <a:schemeClr val="tx1"/>
                </a:solidFill>
              </a:rPr>
              <a:t>Les différentes méthodes / approches</a:t>
            </a:r>
            <a:br>
              <a:rPr lang="fr-FR" sz="3200" b="1" smtClean="0">
                <a:solidFill>
                  <a:schemeClr val="tx1"/>
                </a:solidFill>
              </a:rPr>
            </a:br>
            <a:endParaRPr lang="fr-FR" sz="3200" b="1" smtClean="0"/>
          </a:p>
        </p:txBody>
      </p:sp>
      <p:sp>
        <p:nvSpPr>
          <p:cNvPr id="22531" name="Espace réservé du contenu 2"/>
          <p:cNvSpPr>
            <a:spLocks noGrp="1"/>
          </p:cNvSpPr>
          <p:nvPr>
            <p:ph idx="1"/>
          </p:nvPr>
        </p:nvSpPr>
        <p:spPr>
          <a:xfrm>
            <a:off x="323850" y="1341438"/>
            <a:ext cx="8631238" cy="4791075"/>
          </a:xfrm>
        </p:spPr>
        <p:txBody>
          <a:bodyPr>
            <a:normAutofit lnSpcReduction="10000"/>
          </a:bodyPr>
          <a:lstStyle/>
          <a:p>
            <a:pPr algn="ctr"/>
            <a:r>
              <a:rPr lang="fr-FR" sz="2000" b="1" smtClean="0">
                <a:solidFill>
                  <a:srgbClr val="FF0000"/>
                </a:solidFill>
              </a:rPr>
              <a:t>Classification non supervisée</a:t>
            </a:r>
          </a:p>
          <a:p>
            <a:r>
              <a:rPr lang="fr-FR" sz="2000" smtClean="0"/>
              <a:t> méthodes géométriques</a:t>
            </a:r>
          </a:p>
          <a:p>
            <a:r>
              <a:rPr lang="fr-FR" sz="2000" smtClean="0"/>
              <a:t> centres mobiles (kmeans),</a:t>
            </a:r>
          </a:p>
          <a:p>
            <a:r>
              <a:rPr lang="fr-FR" sz="2000" smtClean="0"/>
              <a:t> Classification Ascendante Hiérarchique (CAH)</a:t>
            </a:r>
          </a:p>
          <a:p>
            <a:r>
              <a:rPr lang="fr-FR" sz="2000" smtClean="0"/>
              <a:t> méthode probabiliste</a:t>
            </a:r>
          </a:p>
          <a:p>
            <a:r>
              <a:rPr lang="fr-FR" sz="2000" smtClean="0"/>
              <a:t> modèles de mélanges (algorithme EM)</a:t>
            </a:r>
          </a:p>
          <a:p>
            <a:pPr algn="ctr"/>
            <a:r>
              <a:rPr lang="fr-FR" sz="2000" b="1" smtClean="0">
                <a:solidFill>
                  <a:srgbClr val="FF0000"/>
                </a:solidFill>
              </a:rPr>
              <a:t>Classification supervisée</a:t>
            </a:r>
          </a:p>
          <a:p>
            <a:r>
              <a:rPr lang="fr-FR" sz="2000" smtClean="0"/>
              <a:t> méthode générative : on estime la loi de (</a:t>
            </a:r>
            <a:r>
              <a:rPr lang="fr-FR" sz="2000" b="1" smtClean="0"/>
              <a:t>X; Z)</a:t>
            </a:r>
          </a:p>
          <a:p>
            <a:r>
              <a:rPr lang="fr-FR" sz="2000" smtClean="0"/>
              <a:t> analyse discriminante paramétrique</a:t>
            </a:r>
          </a:p>
          <a:p>
            <a:r>
              <a:rPr lang="fr-FR" sz="2000" smtClean="0"/>
              <a:t> méthodes prédictives : on estime la loi de (Zj</a:t>
            </a:r>
            <a:r>
              <a:rPr lang="fr-FR" sz="2000" b="1" smtClean="0"/>
              <a:t>X)</a:t>
            </a:r>
          </a:p>
          <a:p>
            <a:r>
              <a:rPr lang="fr-FR" sz="2000" smtClean="0"/>
              <a:t> analyse factorielle discriminante</a:t>
            </a:r>
          </a:p>
          <a:p>
            <a:r>
              <a:rPr lang="fr-FR" sz="2000" smtClean="0"/>
              <a:t> régression logistique</a:t>
            </a:r>
          </a:p>
          <a:p>
            <a:r>
              <a:rPr lang="fr-FR" sz="2000" smtClean="0"/>
              <a:t> k plus proche voisins</a:t>
            </a:r>
          </a:p>
          <a:p>
            <a:r>
              <a:rPr lang="fr-FR" sz="2000" smtClean="0"/>
              <a:t> arbre de classification (méthode CART)</a:t>
            </a:r>
          </a:p>
          <a:p>
            <a:endParaRPr lang="fr-FR" sz="2000" smtClean="0"/>
          </a:p>
        </p:txBody>
      </p:sp>
      <p:sp>
        <p:nvSpPr>
          <p:cNvPr id="22532"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22533" name="Espace réservé du numéro de diapositive 4"/>
          <p:cNvSpPr>
            <a:spLocks noGrp="1"/>
          </p:cNvSpPr>
          <p:nvPr>
            <p:ph type="sldNum" sz="quarter" idx="12"/>
          </p:nvPr>
        </p:nvSpPr>
        <p:spPr>
          <a:noFill/>
        </p:spPr>
        <p:txBody>
          <a:bodyPr/>
          <a:lstStyle/>
          <a:p>
            <a:fld id="{8BAD49FE-93E1-4957-A60A-57440D1ED34C}" type="slidenum">
              <a:rPr lang="fr-FR" smtClean="0">
                <a:latin typeface="Tahoma" pitchFamily="34" charset="0"/>
              </a:rPr>
              <a:pPr/>
              <a:t>7</a:t>
            </a:fld>
            <a:endParaRPr lang="fr-FR" smtClean="0">
              <a:latin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title"/>
          </p:nvPr>
        </p:nvSpPr>
        <p:spPr/>
        <p:txBody>
          <a:bodyPr/>
          <a:lstStyle/>
          <a:p>
            <a:r>
              <a:rPr lang="fr-FR" sz="2800" b="1" smtClean="0">
                <a:solidFill>
                  <a:srgbClr val="FF0000"/>
                </a:solidFill>
              </a:rPr>
              <a:t>Classification Non supervisée : </a:t>
            </a:r>
            <a:r>
              <a:rPr lang="fr-FR" sz="2800" smtClean="0"/>
              <a:t>la méthode des nuées dynamiques: </a:t>
            </a:r>
            <a:r>
              <a:rPr lang="fr-FR" sz="2800" b="1" smtClean="0">
                <a:solidFill>
                  <a:srgbClr val="FF0000"/>
                </a:solidFill>
              </a:rPr>
              <a:t> kmeans</a:t>
            </a:r>
          </a:p>
        </p:txBody>
      </p:sp>
      <p:sp>
        <p:nvSpPr>
          <p:cNvPr id="3072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0725" name="Espace réservé du numéro de diapositive 4"/>
          <p:cNvSpPr>
            <a:spLocks noGrp="1"/>
          </p:cNvSpPr>
          <p:nvPr>
            <p:ph type="sldNum" sz="quarter" idx="12"/>
          </p:nvPr>
        </p:nvSpPr>
        <p:spPr>
          <a:noFill/>
        </p:spPr>
        <p:txBody>
          <a:bodyPr/>
          <a:lstStyle/>
          <a:p>
            <a:fld id="{0F0F499C-5074-4E10-AA49-0695987E160D}" type="slidenum">
              <a:rPr lang="fr-FR" smtClean="0">
                <a:latin typeface="Tahoma" pitchFamily="34" charset="0"/>
              </a:rPr>
              <a:pPr/>
              <a:t>8</a:t>
            </a:fld>
            <a:endParaRPr lang="fr-FR" smtClean="0">
              <a:latin typeface="Tahoma" pitchFamily="34" charset="0"/>
            </a:endParaRPr>
          </a:p>
        </p:txBody>
      </p:sp>
      <p:sp>
        <p:nvSpPr>
          <p:cNvPr id="30723" name="Espace réservé du contenu 2"/>
          <p:cNvSpPr>
            <a:spLocks noGrp="1"/>
          </p:cNvSpPr>
          <p:nvPr>
            <p:ph sz="quarter" idx="1"/>
          </p:nvPr>
        </p:nvSpPr>
        <p:spPr/>
        <p:txBody>
          <a:bodyPr/>
          <a:lstStyle/>
          <a:p>
            <a:r>
              <a:rPr lang="fr-FR" sz="1800" smtClean="0"/>
              <a:t>La classification k-means a été introduite par MacQueen en 1967. D'autres algorithmes similaires ont été développés par Forgey (1965) (centres mobiles) et Friedman (1967). La classification k-means présente notamment les avantages suivants :</a:t>
            </a:r>
          </a:p>
          <a:p>
            <a:r>
              <a:rPr lang="fr-FR" sz="1800" smtClean="0"/>
              <a:t>Un objet peut être affecté à une classe au cours d'une itération puis changer de classe à l'itération suivante, ce qui n'est pas possible avec la classification ascendante hiérarchique pour laquelle une affectation est irréversible.</a:t>
            </a:r>
          </a:p>
          <a:p>
            <a:r>
              <a:rPr lang="fr-FR" sz="1800" smtClean="0"/>
              <a:t>En multipliant les points de départ et les répétitions on peut explorer plusieurs solutions possibles.</a:t>
            </a:r>
          </a:p>
          <a:p>
            <a:endParaRPr lang="fr-FR" sz="1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p:txBody>
          <a:bodyPr/>
          <a:lstStyle/>
          <a:p>
            <a:r>
              <a:rPr lang="fr-FR" sz="2800" b="1" smtClean="0"/>
              <a:t>1. Objectif de la méthode des "k-means"</a:t>
            </a:r>
            <a:r>
              <a:rPr lang="fr-FR" sz="2800" smtClean="0"/>
              <a:t/>
            </a:r>
            <a:br>
              <a:rPr lang="fr-FR" sz="2800" smtClean="0"/>
            </a:br>
            <a:endParaRPr lang="fr-FR" sz="2800" smtClean="0"/>
          </a:p>
        </p:txBody>
      </p:sp>
      <p:sp>
        <p:nvSpPr>
          <p:cNvPr id="31748"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1749" name="Espace réservé du numéro de diapositive 4"/>
          <p:cNvSpPr>
            <a:spLocks noGrp="1"/>
          </p:cNvSpPr>
          <p:nvPr>
            <p:ph type="sldNum" sz="quarter" idx="12"/>
          </p:nvPr>
        </p:nvSpPr>
        <p:spPr>
          <a:noFill/>
        </p:spPr>
        <p:txBody>
          <a:bodyPr/>
          <a:lstStyle/>
          <a:p>
            <a:fld id="{8DE6B680-AF82-4FA1-A33D-0C5BB719DC50}" type="slidenum">
              <a:rPr lang="fr-FR" smtClean="0">
                <a:latin typeface="Tahoma" pitchFamily="34" charset="0"/>
              </a:rPr>
              <a:pPr/>
              <a:t>9</a:t>
            </a:fld>
            <a:endParaRPr lang="fr-FR" smtClean="0">
              <a:latin typeface="Tahoma" pitchFamily="34" charset="0"/>
            </a:endParaRPr>
          </a:p>
        </p:txBody>
      </p:sp>
      <p:sp>
        <p:nvSpPr>
          <p:cNvPr id="31747" name="Espace réservé du contenu 2"/>
          <p:cNvSpPr>
            <a:spLocks noGrp="1"/>
          </p:cNvSpPr>
          <p:nvPr>
            <p:ph sz="quarter" idx="1"/>
          </p:nvPr>
        </p:nvSpPr>
        <p:spPr>
          <a:xfrm>
            <a:off x="468313" y="1844675"/>
            <a:ext cx="8420100" cy="4114800"/>
          </a:xfrm>
        </p:spPr>
        <p:txBody>
          <a:bodyPr/>
          <a:lstStyle/>
          <a:p>
            <a:r>
              <a:rPr lang="fr-FR" sz="1800" smtClean="0"/>
              <a:t>Cette méthode à l'instar de la méthode hiérarchique, a l'avantage d'être efficace et très rapide. La classification hiérarchique a l'inconvénient d'user toutes les ressources de l'ordinateur. Elle procède par le calcul pour chaque point sa distance à tous les autres. Elle effectue ensuite un tri et enfin elle agrège les individus les plus proches. La méthode hiérarchique est itérative et elle est inefficace pour les grands fichiers de données. Le principe de la méthode des "k-means"</a:t>
            </a:r>
            <a:r>
              <a:rPr lang="fr-FR" sz="1800" b="1" smtClean="0"/>
              <a:t> </a:t>
            </a:r>
            <a:r>
              <a:rPr lang="fr-FR" sz="1800" smtClean="0"/>
              <a:t>c'est que la classification se fait sur la base du critère des plus proches voisins. Celui-ci signifie que chaque individu est affecté à une classe s'il est très proche de son centre de gravité.</a:t>
            </a:r>
          </a:p>
          <a:p>
            <a:r>
              <a:rPr lang="fr-FR" sz="1800" smtClean="0"/>
              <a:t>La particularité de la méthode des "k-means" c'est que le nombre de classes doit être spécifié préalablement. La méthode la plus utilisée pour estimer ce nombre c'est de mener une classification hiérarchique sur un échantillon représentatif de l'ensemble I des individus. Une autre manière de procéder est de se baser sur le nombre de classes obtenues par des classifications ayant les mêmes objectifs que la présente étude.</a:t>
            </a:r>
          </a:p>
          <a:p>
            <a:endParaRPr lang="fr-FR" sz="1800" smtClean="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773</Words>
  <Application>Microsoft Office PowerPoint</Application>
  <PresentationFormat>Affichage à l'écran (4:3)</PresentationFormat>
  <Paragraphs>110</Paragraphs>
  <Slides>13</Slides>
  <Notes>2</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Thème Office</vt:lpstr>
      <vt:lpstr>Capitaux</vt:lpstr>
      <vt:lpstr>Diapositive 1</vt:lpstr>
      <vt:lpstr>Définitions I ( fouille de données pour l’apprentissage automatique)</vt:lpstr>
      <vt:lpstr>Définitions II</vt:lpstr>
      <vt:lpstr>Classification / Clustering</vt:lpstr>
      <vt:lpstr>Clustering</vt:lpstr>
      <vt:lpstr>Définitions III</vt:lpstr>
      <vt:lpstr>Les différentes méthodes / approches </vt:lpstr>
      <vt:lpstr>Classification Non supervisée : la méthode des nuées dynamiques:  kmeans</vt:lpstr>
      <vt:lpstr>1. Objectif de la méthode des "k-means" </vt:lpstr>
      <vt:lpstr>Algorithme des kmeans  </vt:lpstr>
      <vt:lpstr>Diapositive 11</vt:lpstr>
      <vt:lpstr>Exemple de déroulement de Kmeans pour deux classes</vt:lpstr>
      <vt:lpstr>Exercice.  Partitionnement par K-Moyenne    Utiliser l'algorithme  k-means et la distance Euclidienne pour regrouper  ces 8 exemples en 03 classes (clusters): A1=(2,10), A2=(2,5), A3=(8,4), A4=(5,8), A5=(7,5), A6=(6,4), A7=(1,2), A8=(4,9).   La matrice de distance basée sur la distance euclidienne est définie comme suit:  ( ajouter la racine)      A1 A2 A3 A4 A5 A6 A7 A8 A1 0   25    36   13    50   52   65     5 A2      0    37    18    25   17   10   20 A3             0    25    2     2    53   41 A4                   0    13   17   52    2 A5                         0    2     45   25 A6                               0    29   29 A7                                       0 58 A8                                           0   Supposant que les centroides initiaux sont : A1, A4 and A7.  Exécuter l'algorithme pour une itération .  A la fin de cette itération , montrer :  a)  le nouveau regroupement  (i.e.  les exemples de chaque partition) b) Les centres des nouvelles partitions c) Dessiner un espace de 10 line et 10 colonnes   avec les 8 exemples et monter les partitions après la première itération et les nouveau centroides centroids. d)  combien d'itérations pouvant appliquer pour converger. Dessiner les résultats après chaque itération.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info</dc:creator>
  <cp:lastModifiedBy>info</cp:lastModifiedBy>
  <cp:revision>1</cp:revision>
  <dcterms:created xsi:type="dcterms:W3CDTF">2021-04-17T20:52:43Z</dcterms:created>
  <dcterms:modified xsi:type="dcterms:W3CDTF">2021-04-17T20:54:06Z</dcterms:modified>
</cp:coreProperties>
</file>