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C9881CD-D8BB-48FB-AB6F-0C0FE4025906}" type="datetimeFigureOut">
              <a:rPr lang="fr-FR" smtClean="0"/>
              <a:t>17/04/2021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D2F7C56C-73D1-4853-B893-C263C22CCCAC}" type="slidenum">
              <a:rPr lang="fr-FR" smtClean="0"/>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C9881CD-D8BB-48FB-AB6F-0C0FE4025906}"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F7C56C-73D1-4853-B893-C263C22CCCA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C9881CD-D8BB-48FB-AB6F-0C0FE4025906}"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F7C56C-73D1-4853-B893-C263C22CCCA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C9881CD-D8BB-48FB-AB6F-0C0FE4025906}"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F7C56C-73D1-4853-B893-C263C22CCCAC}" type="slidenum">
              <a:rPr lang="fr-FR" smtClean="0"/>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C9881CD-D8BB-48FB-AB6F-0C0FE4025906}" type="datetimeFigureOut">
              <a:rPr lang="fr-FR" smtClean="0"/>
              <a:t>17/04/2021</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D2F7C56C-73D1-4853-B893-C263C22CCCAC}"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BC9881CD-D8BB-48FB-AB6F-0C0FE4025906}"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2F7C56C-73D1-4853-B893-C263C22CCCAC}" type="slidenum">
              <a:rPr lang="fr-FR" smtClean="0"/>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C9881CD-D8BB-48FB-AB6F-0C0FE4025906}" type="datetimeFigureOut">
              <a:rPr lang="fr-FR" smtClean="0"/>
              <a:t>17/04/2021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2F7C56C-73D1-4853-B893-C263C22CCCAC}" type="slidenum">
              <a:rPr lang="fr-FR" smtClean="0"/>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C9881CD-D8BB-48FB-AB6F-0C0FE4025906}" type="datetimeFigureOut">
              <a:rPr lang="fr-FR" smtClean="0"/>
              <a:t>17/04/2021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2F7C56C-73D1-4853-B893-C263C22CCCA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9881CD-D8BB-48FB-AB6F-0C0FE4025906}" type="datetimeFigureOut">
              <a:rPr lang="fr-FR" smtClean="0"/>
              <a:t>17/04/2021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2F7C56C-73D1-4853-B893-C263C22CCCA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C9881CD-D8BB-48FB-AB6F-0C0FE4025906}"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2F7C56C-73D1-4853-B893-C263C22CCCAC}" type="slidenum">
              <a:rPr lang="fr-FR" smtClean="0"/>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C9881CD-D8BB-48FB-AB6F-0C0FE4025906}" type="datetimeFigureOut">
              <a:rPr lang="fr-FR" smtClean="0"/>
              <a:t>17/04/2021</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D2F7C56C-73D1-4853-B893-C263C22CCCAC}" type="slidenum">
              <a:rPr lang="fr-FR" smtClean="0"/>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C9881CD-D8BB-48FB-AB6F-0C0FE4025906}" type="datetimeFigureOut">
              <a:rPr lang="fr-FR" smtClean="0"/>
              <a:t>17/04/2021</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F7C56C-73D1-4853-B893-C263C22CCCA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fr.wikipedia.org/wiki/Friedrich_Hayek" TargetMode="External"/><Relationship Id="rId3" Type="http://schemas.openxmlformats.org/officeDocument/2006/relationships/hyperlink" Target="https://fr.wikipedia.org/wiki/R%C3%A9seau_de_neurones_artificiels" TargetMode="External"/><Relationship Id="rId7" Type="http://schemas.openxmlformats.org/officeDocument/2006/relationships/hyperlink" Target="https://fr.wikipedia.org/wiki/Frank_Rosenblatt" TargetMode="External"/><Relationship Id="rId2" Type="http://schemas.openxmlformats.org/officeDocument/2006/relationships/hyperlink" Target="https://fr.wikipedia.org/wiki/Classifieur_lin%C3%A9aire" TargetMode="External"/><Relationship Id="rId1" Type="http://schemas.openxmlformats.org/officeDocument/2006/relationships/slideLayout" Target="../slideLayouts/slideLayout1.xml"/><Relationship Id="rId6" Type="http://schemas.openxmlformats.org/officeDocument/2006/relationships/hyperlink" Target="https://fr.wikipedia.org/wiki/1957" TargetMode="External"/><Relationship Id="rId5" Type="http://schemas.openxmlformats.org/officeDocument/2006/relationships/hyperlink" Target="https://fr.wikipedia.org/wiki/Perceptron" TargetMode="External"/><Relationship Id="rId10" Type="http://schemas.openxmlformats.org/officeDocument/2006/relationships/image" Target="../media/image9.png"/><Relationship Id="rId4" Type="http://schemas.openxmlformats.org/officeDocument/2006/relationships/hyperlink" Target="https://fr.wikipedia.org/w/index.php?title=Feedforward_neural_network&amp;action=edit&amp;redlink=1" TargetMode="External"/><Relationship Id="rId9" Type="http://schemas.openxmlformats.org/officeDocument/2006/relationships/hyperlink" Target="https://fr.wikipedia.org/wiki/Donald_Hebb"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fr.wikipedia.org/wiki/Perceptron_multicouch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a:p>
        </p:txBody>
      </p:sp>
      <p:sp>
        <p:nvSpPr>
          <p:cNvPr id="2" name="Titre 1"/>
          <p:cNvSpPr>
            <a:spLocks noGrp="1"/>
          </p:cNvSpPr>
          <p:nvPr>
            <p:ph type="ctrTitle"/>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Sous-titre 2"/>
          <p:cNvSpPr>
            <a:spLocks noGrp="1"/>
          </p:cNvSpPr>
          <p:nvPr>
            <p:ph type="subTitle" idx="1"/>
          </p:nvPr>
        </p:nvSpPr>
        <p:spPr>
          <a:xfrm>
            <a:off x="827088" y="1052513"/>
            <a:ext cx="7705725" cy="1752600"/>
          </a:xfrm>
        </p:spPr>
        <p:txBody>
          <a:bodyPr>
            <a:normAutofit fontScale="85000" lnSpcReduction="20000"/>
          </a:bodyPr>
          <a:lstStyle/>
          <a:p>
            <a:pPr algn="just">
              <a:buFont typeface="Wingdings" pitchFamily="2" charset="2"/>
              <a:buNone/>
            </a:pPr>
            <a:r>
              <a:rPr lang="fr-FR" sz="1800" smtClean="0"/>
              <a:t>Le </a:t>
            </a:r>
            <a:r>
              <a:rPr lang="fr-FR" sz="1800" b="1" smtClean="0"/>
              <a:t>perceptron multicouche</a:t>
            </a:r>
            <a:r>
              <a:rPr lang="fr-FR" sz="1800" smtClean="0"/>
              <a:t> </a:t>
            </a:r>
            <a:r>
              <a:rPr lang="fr-FR" sz="1800" i="1" smtClean="0"/>
              <a:t>(multilayer perceptron</a:t>
            </a:r>
            <a:r>
              <a:rPr lang="fr-FR" sz="1800" smtClean="0"/>
              <a:t> MLP) est un </a:t>
            </a:r>
            <a:r>
              <a:rPr lang="fr-FR" sz="1800" smtClean="0">
                <a:hlinkClick r:id="rId2" tooltip="Classifieur linéaire"/>
              </a:rPr>
              <a:t>classifieur linéaire</a:t>
            </a:r>
            <a:r>
              <a:rPr lang="fr-FR" sz="1800" smtClean="0"/>
              <a:t> de type </a:t>
            </a:r>
            <a:r>
              <a:rPr lang="fr-FR" sz="1800" smtClean="0">
                <a:hlinkClick r:id="rId3" tooltip="Réseau de neurones artificiels"/>
              </a:rPr>
              <a:t>réseau neuronal formel</a:t>
            </a:r>
            <a:r>
              <a:rPr lang="fr-FR" sz="1800" smtClean="0"/>
              <a:t> organisé en plusieurs couches au sein desquelles une information circule de la couche d'entrée vers la couche de sortie uniquement ; il s'agit donc d'un réseau de type </a:t>
            </a:r>
            <a:r>
              <a:rPr lang="fr-FR" sz="1800" smtClean="0">
                <a:hlinkClick r:id="rId4" tooltip="Feedforward neural network (page inexistante)"/>
              </a:rPr>
              <a:t>feedforward</a:t>
            </a:r>
            <a:r>
              <a:rPr lang="fr-FR" sz="1800" smtClean="0"/>
              <a:t>. Chaque couche est constituée d'un nombre variable de neurones, les neurones de la couche de sortie correspondant toujours aux sorties du système.</a:t>
            </a:r>
          </a:p>
          <a:p>
            <a:pPr algn="just">
              <a:buFont typeface="Wingdings" pitchFamily="2" charset="2"/>
              <a:buNone/>
            </a:pPr>
            <a:r>
              <a:rPr lang="fr-FR" sz="1800" smtClean="0"/>
              <a:t>Le </a:t>
            </a:r>
            <a:r>
              <a:rPr lang="fr-FR" sz="1800" smtClean="0">
                <a:hlinkClick r:id="rId5" tooltip="Perceptron"/>
              </a:rPr>
              <a:t>perceptron</a:t>
            </a:r>
            <a:r>
              <a:rPr lang="fr-FR" sz="1800" smtClean="0"/>
              <a:t> a été inventé en </a:t>
            </a:r>
            <a:r>
              <a:rPr lang="fr-FR" sz="1800" smtClean="0">
                <a:hlinkClick r:id="rId6" tooltip="1957"/>
              </a:rPr>
              <a:t>1957</a:t>
            </a:r>
            <a:r>
              <a:rPr lang="fr-FR" sz="1800" smtClean="0"/>
              <a:t> par </a:t>
            </a:r>
            <a:r>
              <a:rPr lang="fr-FR" sz="1800" smtClean="0">
                <a:hlinkClick r:id="rId7" tooltip="Frank Rosenblatt"/>
              </a:rPr>
              <a:t>Frank Rosenblatt</a:t>
            </a:r>
            <a:r>
              <a:rPr lang="fr-FR" sz="1800" smtClean="0"/>
              <a:t> au Cornell Aeronautical Laboratory, inspiré par la théorie cognitive de </a:t>
            </a:r>
            <a:r>
              <a:rPr lang="fr-FR" sz="1800" smtClean="0">
                <a:hlinkClick r:id="rId8" tooltip="Friedrich Hayek"/>
              </a:rPr>
              <a:t>Friedrich Hayek</a:t>
            </a:r>
            <a:r>
              <a:rPr lang="fr-FR" sz="1800" smtClean="0"/>
              <a:t> et celle de </a:t>
            </a:r>
            <a:r>
              <a:rPr lang="fr-FR" sz="1800" smtClean="0">
                <a:hlinkClick r:id="rId9" tooltip="Donald Hebb"/>
              </a:rPr>
              <a:t>Donald Hebb</a:t>
            </a:r>
            <a:r>
              <a:rPr lang="fr-FR" sz="1800" smtClean="0"/>
              <a:t>. Dans cette première version le perceptron était alors mono-couche et n'avait qu'une seule sortie à laquelle toutes les entrées sont connectées.</a:t>
            </a:r>
          </a:p>
          <a:p>
            <a:pPr algn="just">
              <a:buFont typeface="Wingdings" pitchFamily="2" charset="2"/>
              <a:buNone/>
            </a:pPr>
            <a:endParaRPr lang="fr-FR" sz="1800" smtClean="0"/>
          </a:p>
        </p:txBody>
      </p:sp>
      <p:sp>
        <p:nvSpPr>
          <p:cNvPr id="45060"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5061" name="Espace réservé du numéro de diapositive 4"/>
          <p:cNvSpPr>
            <a:spLocks noGrp="1"/>
          </p:cNvSpPr>
          <p:nvPr>
            <p:ph type="sldNum" sz="quarter" idx="12"/>
          </p:nvPr>
        </p:nvSpPr>
        <p:spPr>
          <a:noFill/>
        </p:spPr>
        <p:txBody>
          <a:bodyPr/>
          <a:lstStyle/>
          <a:p>
            <a:fld id="{10CAE4F1-E7F3-491C-AB54-91934EAA3A4D}" type="slidenum">
              <a:rPr lang="fr-FR" smtClean="0">
                <a:latin typeface="Tahoma" pitchFamily="34" charset="0"/>
              </a:rPr>
              <a:pPr/>
              <a:t>10</a:t>
            </a:fld>
            <a:endParaRPr lang="fr-FR" smtClean="0">
              <a:latin typeface="Tahoma" pitchFamily="34" charset="0"/>
            </a:endParaRPr>
          </a:p>
        </p:txBody>
      </p:sp>
      <p:sp>
        <p:nvSpPr>
          <p:cNvPr id="45058" name="Titre 1"/>
          <p:cNvSpPr>
            <a:spLocks noGrp="1"/>
          </p:cNvSpPr>
          <p:nvPr>
            <p:ph type="ctrTitle"/>
          </p:nvPr>
        </p:nvSpPr>
        <p:spPr>
          <a:xfrm>
            <a:off x="971550" y="333375"/>
            <a:ext cx="7772400" cy="647700"/>
          </a:xfrm>
        </p:spPr>
        <p:txBody>
          <a:bodyPr>
            <a:normAutofit fontScale="90000"/>
          </a:bodyPr>
          <a:lstStyle/>
          <a:p>
            <a:r>
              <a:rPr lang="fr-FR" smtClean="0"/>
              <a:t>Le </a:t>
            </a:r>
            <a:r>
              <a:rPr lang="fr-FR" b="1" smtClean="0"/>
              <a:t>perceptron multicouche</a:t>
            </a:r>
            <a:endParaRPr lang="fr-FR" smtClean="0"/>
          </a:p>
        </p:txBody>
      </p:sp>
      <p:pic>
        <p:nvPicPr>
          <p:cNvPr id="45062" name="Picture 70"/>
          <p:cNvPicPr>
            <a:picLocks noChangeAspect="1" noChangeArrowheads="1"/>
          </p:cNvPicPr>
          <p:nvPr/>
        </p:nvPicPr>
        <p:blipFill>
          <a:blip r:embed="rId10"/>
          <a:srcRect/>
          <a:stretch>
            <a:fillRect/>
          </a:stretch>
        </p:blipFill>
        <p:spPr bwMode="auto">
          <a:xfrm>
            <a:off x="1619250" y="4400550"/>
            <a:ext cx="5616575" cy="2457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re 1"/>
          <p:cNvSpPr>
            <a:spLocks noGrp="1"/>
          </p:cNvSpPr>
          <p:nvPr>
            <p:ph type="title"/>
          </p:nvPr>
        </p:nvSpPr>
        <p:spPr>
          <a:xfrm>
            <a:off x="1042988" y="260350"/>
            <a:ext cx="7793037" cy="1143000"/>
          </a:xfrm>
        </p:spPr>
        <p:txBody>
          <a:bodyPr/>
          <a:lstStyle/>
          <a:p>
            <a:r>
              <a:rPr lang="fr-FR" smtClean="0"/>
              <a:t>Le </a:t>
            </a:r>
            <a:r>
              <a:rPr lang="fr-FR" b="1" smtClean="0"/>
              <a:t>perceptron multicouche</a:t>
            </a:r>
            <a:endParaRPr lang="fr-FR" smtClean="0"/>
          </a:p>
        </p:txBody>
      </p:sp>
      <p:sp>
        <p:nvSpPr>
          <p:cNvPr id="4608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6085" name="Espace réservé du numéro de diapositive 4"/>
          <p:cNvSpPr>
            <a:spLocks noGrp="1"/>
          </p:cNvSpPr>
          <p:nvPr>
            <p:ph type="sldNum" sz="quarter" idx="12"/>
          </p:nvPr>
        </p:nvSpPr>
        <p:spPr>
          <a:noFill/>
        </p:spPr>
        <p:txBody>
          <a:bodyPr/>
          <a:lstStyle/>
          <a:p>
            <a:fld id="{D762DAFC-0860-4BDF-84AB-099985D7DCBF}" type="slidenum">
              <a:rPr lang="fr-FR" smtClean="0">
                <a:latin typeface="Tahoma" pitchFamily="34" charset="0"/>
              </a:rPr>
              <a:pPr/>
              <a:t>11</a:t>
            </a:fld>
            <a:endParaRPr lang="fr-FR" smtClean="0">
              <a:latin typeface="Tahoma" pitchFamily="34" charset="0"/>
            </a:endParaRPr>
          </a:p>
        </p:txBody>
      </p:sp>
      <p:sp>
        <p:nvSpPr>
          <p:cNvPr id="46083" name="Espace réservé du contenu 2"/>
          <p:cNvSpPr>
            <a:spLocks noGrp="1"/>
          </p:cNvSpPr>
          <p:nvPr>
            <p:ph sz="quarter" idx="1"/>
          </p:nvPr>
        </p:nvSpPr>
        <p:spPr>
          <a:xfrm>
            <a:off x="684213" y="2017713"/>
            <a:ext cx="8270875" cy="4114800"/>
          </a:xfrm>
        </p:spPr>
        <p:txBody>
          <a:bodyPr>
            <a:normAutofit fontScale="85000" lnSpcReduction="20000"/>
          </a:bodyPr>
          <a:lstStyle/>
          <a:p>
            <a:r>
              <a:rPr lang="fr-FR" sz="1400" b="1" smtClean="0"/>
              <a:t>Algorithme de rétropropagation du gradient :</a:t>
            </a:r>
          </a:p>
          <a:p>
            <a:r>
              <a:rPr lang="fr-FR" sz="1400" smtClean="0"/>
              <a:t>• Initialiser aléatoirement les coefficients wij dans [-0.5 ; 0.5]</a:t>
            </a:r>
          </a:p>
          <a:p>
            <a:r>
              <a:rPr lang="fr-FR" sz="1400" smtClean="0"/>
              <a:t>• Répéter</a:t>
            </a:r>
          </a:p>
          <a:p>
            <a:r>
              <a:rPr lang="fr-FR" sz="1400" smtClean="0"/>
              <a:t>• Prendre un exemple (x, c) de S</a:t>
            </a:r>
          </a:p>
          <a:p>
            <a:r>
              <a:rPr lang="fr-FR" sz="1400" smtClean="0"/>
              <a:t>• Calculer la sortie o</a:t>
            </a:r>
          </a:p>
          <a:p>
            <a:r>
              <a:rPr lang="fr-FR" sz="1400" smtClean="0"/>
              <a:t>• Pour toute cellule de sortie i</a:t>
            </a:r>
          </a:p>
          <a:p>
            <a:r>
              <a:rPr lang="el-GR" sz="1400" smtClean="0"/>
              <a:t>• δ</a:t>
            </a:r>
            <a:r>
              <a:rPr lang="fr-FR" sz="1400" smtClean="0"/>
              <a:t>i = </a:t>
            </a:r>
            <a:r>
              <a:rPr lang="el-GR" sz="1400" smtClean="0"/>
              <a:t>σ‘(</a:t>
            </a:r>
            <a:r>
              <a:rPr lang="fr-FR" sz="1400" smtClean="0"/>
              <a:t>yi) ∗ (ci − oi) = oi ∗ (1 − oi) ∗ (ci − oi)</a:t>
            </a:r>
          </a:p>
          <a:p>
            <a:r>
              <a:rPr lang="fr-FR" sz="1400" smtClean="0"/>
              <a:t>• Fin Pour</a:t>
            </a:r>
          </a:p>
          <a:p>
            <a:r>
              <a:rPr lang="fr-FR" sz="1400" smtClean="0"/>
              <a:t>• Pour chaque couche de q − 1 à 1</a:t>
            </a:r>
          </a:p>
          <a:p>
            <a:r>
              <a:rPr lang="fr-FR" sz="1400" smtClean="0"/>
              <a:t>• Pour chaque cellule i de la couche courante</a:t>
            </a:r>
          </a:p>
          <a:p>
            <a:r>
              <a:rPr lang="el-GR" sz="1400" smtClean="0"/>
              <a:t>• δ</a:t>
            </a:r>
            <a:r>
              <a:rPr lang="fr-FR" sz="1400" smtClean="0"/>
              <a:t>i = </a:t>
            </a:r>
            <a:r>
              <a:rPr lang="el-GR" sz="1400" smtClean="0"/>
              <a:t>σ’(</a:t>
            </a:r>
            <a:r>
              <a:rPr lang="fr-FR" sz="1400" smtClean="0"/>
              <a:t>yi) ∗ [</a:t>
            </a:r>
            <a:r>
              <a:rPr lang="el-GR" sz="1400" smtClean="0"/>
              <a:t>Σ(</a:t>
            </a:r>
            <a:r>
              <a:rPr lang="fr-FR" sz="1400" smtClean="0"/>
              <a:t>k ∈ Succ(i)) (</a:t>
            </a:r>
            <a:r>
              <a:rPr lang="el-GR" sz="1400" smtClean="0"/>
              <a:t>δ</a:t>
            </a:r>
            <a:r>
              <a:rPr lang="fr-FR" sz="1400" smtClean="0"/>
              <a:t>k ∗ wki)]</a:t>
            </a:r>
          </a:p>
          <a:p>
            <a:r>
              <a:rPr lang="fr-FR" sz="1400" smtClean="0"/>
              <a:t>= oi ∗ (1 − oi) ∗ [</a:t>
            </a:r>
            <a:r>
              <a:rPr lang="el-GR" sz="1400" smtClean="0"/>
              <a:t>Σ(</a:t>
            </a:r>
            <a:r>
              <a:rPr lang="fr-FR" sz="1400" smtClean="0"/>
              <a:t>k ∈ Succ(i)) (</a:t>
            </a:r>
            <a:r>
              <a:rPr lang="el-GR" sz="1400" smtClean="0"/>
              <a:t>δ</a:t>
            </a:r>
            <a:r>
              <a:rPr lang="fr-FR" sz="1400" smtClean="0"/>
              <a:t>k ∗ wki)]</a:t>
            </a:r>
          </a:p>
          <a:p>
            <a:r>
              <a:rPr lang="fr-FR" sz="1400" smtClean="0"/>
              <a:t>• Fin Pour</a:t>
            </a:r>
          </a:p>
          <a:p>
            <a:r>
              <a:rPr lang="fr-FR" sz="1400" smtClean="0"/>
              <a:t>•Fin Pour</a:t>
            </a:r>
          </a:p>
          <a:p>
            <a:r>
              <a:rPr lang="fr-FR" sz="1400" smtClean="0"/>
              <a:t>• Pour tout poids wij</a:t>
            </a:r>
          </a:p>
          <a:p>
            <a:r>
              <a:rPr lang="nl-NL" sz="1400" smtClean="0"/>
              <a:t>• wij = wij + ε ∗ δi ∗ xij</a:t>
            </a:r>
          </a:p>
          <a:p>
            <a:r>
              <a:rPr lang="fr-FR" sz="1400" smtClean="0"/>
              <a:t>• Fin Pour</a:t>
            </a:r>
          </a:p>
          <a:p>
            <a:r>
              <a:rPr lang="fr-FR" sz="1400" smtClean="0"/>
              <a:t>• Fin Répéter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re 1"/>
          <p:cNvSpPr>
            <a:spLocks noGrp="1"/>
          </p:cNvSpPr>
          <p:nvPr>
            <p:ph type="title"/>
          </p:nvPr>
        </p:nvSpPr>
        <p:spPr/>
        <p:txBody>
          <a:bodyPr/>
          <a:lstStyle/>
          <a:p>
            <a:r>
              <a:rPr lang="fr-FR" sz="2800" smtClean="0">
                <a:solidFill>
                  <a:schemeClr val="tx1"/>
                </a:solidFill>
              </a:rPr>
              <a:t>Réseaux totalement interconnectés</a:t>
            </a:r>
            <a:br>
              <a:rPr lang="fr-FR" sz="2800" smtClean="0">
                <a:solidFill>
                  <a:schemeClr val="tx1"/>
                </a:solidFill>
              </a:rPr>
            </a:br>
            <a:endParaRPr lang="fr-FR" sz="2800" smtClean="0"/>
          </a:p>
        </p:txBody>
      </p:sp>
      <p:sp>
        <p:nvSpPr>
          <p:cNvPr id="47108"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7109" name="Espace réservé du numéro de diapositive 4"/>
          <p:cNvSpPr>
            <a:spLocks noGrp="1"/>
          </p:cNvSpPr>
          <p:nvPr>
            <p:ph type="sldNum" sz="quarter" idx="12"/>
          </p:nvPr>
        </p:nvSpPr>
        <p:spPr>
          <a:noFill/>
        </p:spPr>
        <p:txBody>
          <a:bodyPr/>
          <a:lstStyle/>
          <a:p>
            <a:fld id="{71EFE564-25F8-46D9-9617-1C5076D47CDC}" type="slidenum">
              <a:rPr lang="fr-FR" smtClean="0">
                <a:latin typeface="Tahoma" pitchFamily="34" charset="0"/>
              </a:rPr>
              <a:pPr/>
              <a:t>12</a:t>
            </a:fld>
            <a:endParaRPr lang="fr-FR" smtClean="0">
              <a:latin typeface="Tahoma" pitchFamily="34" charset="0"/>
            </a:endParaRPr>
          </a:p>
        </p:txBody>
      </p:sp>
      <p:sp>
        <p:nvSpPr>
          <p:cNvPr id="47107" name="Espace réservé du contenu 2"/>
          <p:cNvSpPr>
            <a:spLocks noGrp="1"/>
          </p:cNvSpPr>
          <p:nvPr>
            <p:ph sz="quarter" idx="1"/>
          </p:nvPr>
        </p:nvSpPr>
        <p:spPr/>
        <p:txBody>
          <a:bodyPr/>
          <a:lstStyle/>
          <a:p>
            <a:r>
              <a:rPr lang="fr-FR" sz="2000" smtClean="0"/>
              <a:t>Réseaux de Hopfield, Machines de Boltzmann</a:t>
            </a:r>
          </a:p>
          <a:p>
            <a:r>
              <a:rPr lang="fr-FR" sz="2000" smtClean="0"/>
              <a:t>Tous les neurones sont connectés entre eux</a:t>
            </a:r>
          </a:p>
          <a:p>
            <a:r>
              <a:rPr lang="fr-FR" sz="2000" smtClean="0"/>
              <a:t>Difficile à entrainer</a:t>
            </a:r>
          </a:p>
          <a:p>
            <a:r>
              <a:rPr lang="fr-FR" sz="2000" smtClean="0"/>
              <a:t>N’a jamais vraiment prouvé son utilité sur des problèmes réels</a:t>
            </a:r>
          </a:p>
          <a:p>
            <a:r>
              <a:rPr lang="fr-FR" sz="2000" smtClean="0"/>
              <a:t> intérêt essentiellement théorique</a:t>
            </a:r>
          </a:p>
        </p:txBody>
      </p:sp>
      <p:pic>
        <p:nvPicPr>
          <p:cNvPr id="47110" name="Picture 2"/>
          <p:cNvPicPr>
            <a:picLocks noChangeAspect="1" noChangeArrowheads="1"/>
          </p:cNvPicPr>
          <p:nvPr/>
        </p:nvPicPr>
        <p:blipFill>
          <a:blip r:embed="rId2"/>
          <a:srcRect/>
          <a:stretch>
            <a:fillRect/>
          </a:stretch>
        </p:blipFill>
        <p:spPr bwMode="auto">
          <a:xfrm>
            <a:off x="1979613" y="4005263"/>
            <a:ext cx="4124325" cy="2105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re 1"/>
          <p:cNvSpPr>
            <a:spLocks noGrp="1"/>
          </p:cNvSpPr>
          <p:nvPr>
            <p:ph type="title"/>
          </p:nvPr>
        </p:nvSpPr>
        <p:spPr>
          <a:xfrm>
            <a:off x="1116013" y="-171450"/>
            <a:ext cx="7793037" cy="1143000"/>
          </a:xfrm>
        </p:spPr>
        <p:txBody>
          <a:bodyPr/>
          <a:lstStyle/>
          <a:p>
            <a:r>
              <a:rPr lang="fr-FR" smtClean="0">
                <a:solidFill>
                  <a:schemeClr val="tx1"/>
                </a:solidFill>
              </a:rPr>
              <a:t>Réseaux récurrents</a:t>
            </a:r>
            <a:endParaRPr lang="fr-FR" smtClean="0"/>
          </a:p>
        </p:txBody>
      </p:sp>
      <p:sp>
        <p:nvSpPr>
          <p:cNvPr id="48132"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8133" name="Espace réservé du numéro de diapositive 4"/>
          <p:cNvSpPr>
            <a:spLocks noGrp="1"/>
          </p:cNvSpPr>
          <p:nvPr>
            <p:ph type="sldNum" sz="quarter" idx="12"/>
          </p:nvPr>
        </p:nvSpPr>
        <p:spPr>
          <a:noFill/>
        </p:spPr>
        <p:txBody>
          <a:bodyPr/>
          <a:lstStyle/>
          <a:p>
            <a:fld id="{E2E92393-F696-4A1F-922C-561663F3E052}" type="slidenum">
              <a:rPr lang="fr-FR" smtClean="0">
                <a:latin typeface="Tahoma" pitchFamily="34" charset="0"/>
              </a:rPr>
              <a:pPr/>
              <a:t>13</a:t>
            </a:fld>
            <a:endParaRPr lang="fr-FR" smtClean="0">
              <a:latin typeface="Tahoma" pitchFamily="34" charset="0"/>
            </a:endParaRPr>
          </a:p>
        </p:txBody>
      </p:sp>
      <p:sp>
        <p:nvSpPr>
          <p:cNvPr id="48131" name="Espace réservé du contenu 2"/>
          <p:cNvSpPr>
            <a:spLocks noGrp="1"/>
          </p:cNvSpPr>
          <p:nvPr>
            <p:ph sz="quarter" idx="1"/>
          </p:nvPr>
        </p:nvSpPr>
        <p:spPr>
          <a:xfrm>
            <a:off x="1187450" y="836613"/>
            <a:ext cx="7772400" cy="4114800"/>
          </a:xfrm>
        </p:spPr>
        <p:txBody>
          <a:bodyPr/>
          <a:lstStyle/>
          <a:p>
            <a:r>
              <a:rPr lang="fr-FR" sz="1600" smtClean="0"/>
              <a:t>Les réseaux de neurones récurrents (RNN) (Jordan, 1989; Elman, 1990) sont des modèles capables de prendre en compte un contexte dans leur fonction de décision. Ils sont pour cela particulièrement adaptés à plusieurs tâches de Traitement Automatique des Langues (TAL), notamment celles qui consistent à prédire une information séquentielle.</a:t>
            </a:r>
          </a:p>
          <a:p>
            <a:r>
              <a:rPr lang="fr-FR" sz="1600" smtClean="0"/>
              <a:t>Dans le cas des RNN, l’information contextuelle est donnée par une connexion en boucle. Cette connexion permet de prendre en compte à l’étape courante une ou plusieurs informations prédites dans une étape précédente. Cette architecture semble d’autant plus efficace dans les réseaux neuronaux qu’elle peut se combiner avec la puissance des représentations distributionnelles (dites aussi “plongements”</a:t>
            </a:r>
          </a:p>
          <a:p>
            <a:endParaRPr lang="fr-FR" sz="1600" smtClean="0"/>
          </a:p>
        </p:txBody>
      </p:sp>
      <p:pic>
        <p:nvPicPr>
          <p:cNvPr id="48134" name="Picture 6" descr="https://upload.wikimedia.org/wikipedia/commons/thumb/d/dd/RecurrentLayerNeuralNetwork.png/300px-RecurrentLayerNeuralNetwork.png"/>
          <p:cNvPicPr>
            <a:picLocks noChangeAspect="1" noChangeArrowheads="1"/>
          </p:cNvPicPr>
          <p:nvPr/>
        </p:nvPicPr>
        <p:blipFill>
          <a:blip r:embed="rId2"/>
          <a:srcRect/>
          <a:stretch>
            <a:fillRect/>
          </a:stretch>
        </p:blipFill>
        <p:spPr bwMode="auto">
          <a:xfrm>
            <a:off x="2987675" y="3644900"/>
            <a:ext cx="2857500" cy="2571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re 1"/>
          <p:cNvSpPr>
            <a:spLocks noGrp="1"/>
          </p:cNvSpPr>
          <p:nvPr>
            <p:ph type="title"/>
          </p:nvPr>
        </p:nvSpPr>
        <p:spPr/>
        <p:txBody>
          <a:bodyPr/>
          <a:lstStyle/>
          <a:p>
            <a:r>
              <a:rPr lang="fr-FR" smtClean="0"/>
              <a:t>Réseaux convolutionnels</a:t>
            </a:r>
          </a:p>
        </p:txBody>
      </p:sp>
      <p:sp>
        <p:nvSpPr>
          <p:cNvPr id="49156"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9157" name="Espace réservé du numéro de diapositive 4"/>
          <p:cNvSpPr>
            <a:spLocks noGrp="1"/>
          </p:cNvSpPr>
          <p:nvPr>
            <p:ph type="sldNum" sz="quarter" idx="12"/>
          </p:nvPr>
        </p:nvSpPr>
        <p:spPr>
          <a:noFill/>
        </p:spPr>
        <p:txBody>
          <a:bodyPr/>
          <a:lstStyle/>
          <a:p>
            <a:fld id="{E11A074F-BBB6-45D3-92DA-434D2EAA89F9}" type="slidenum">
              <a:rPr lang="fr-FR" smtClean="0">
                <a:latin typeface="Tahoma" pitchFamily="34" charset="0"/>
              </a:rPr>
              <a:pPr/>
              <a:t>14</a:t>
            </a:fld>
            <a:endParaRPr lang="fr-FR" smtClean="0">
              <a:latin typeface="Tahoma" pitchFamily="34" charset="0"/>
            </a:endParaRPr>
          </a:p>
        </p:txBody>
      </p:sp>
      <p:sp>
        <p:nvSpPr>
          <p:cNvPr id="49155" name="Espace réservé du contenu 2"/>
          <p:cNvSpPr>
            <a:spLocks noGrp="1"/>
          </p:cNvSpPr>
          <p:nvPr>
            <p:ph sz="quarter" idx="1"/>
          </p:nvPr>
        </p:nvSpPr>
        <p:spPr/>
        <p:txBody>
          <a:bodyPr/>
          <a:lstStyle/>
          <a:p>
            <a:r>
              <a:rPr lang="fr-FR" sz="1400" smtClean="0"/>
              <a:t>Les réseaux de neurones convolutifs sont basés sur le </a:t>
            </a:r>
            <a:r>
              <a:rPr lang="fr-FR" sz="1400" smtClean="0">
                <a:hlinkClick r:id="rId2" tooltip="Perceptron multicouche"/>
              </a:rPr>
              <a:t>perceptron multicouche</a:t>
            </a:r>
            <a:r>
              <a:rPr lang="fr-FR" sz="1400" smtClean="0"/>
              <a:t>), et inspirés du comportement du cortex visuel des vertébrés. Bien qu'efficaces pour le traitement d'images, les MLP ont beaucoup de mal à gérer des images de grande taille, ce qui est dû à la croissance exponentielle du nombre de connexions avec la taille de l'image..</a:t>
            </a:r>
          </a:p>
          <a:p>
            <a:endParaRPr lang="fr-FR" sz="1400" smtClean="0"/>
          </a:p>
        </p:txBody>
      </p:sp>
      <p:pic>
        <p:nvPicPr>
          <p:cNvPr id="49158" name="Picture 2" descr="https://upload.wikimedia.org/wikipedia/commons/thumb/6/63/Typical_cnn.png/614px-Typical_cnn.png"/>
          <p:cNvPicPr>
            <a:picLocks noChangeAspect="1" noChangeArrowheads="1"/>
          </p:cNvPicPr>
          <p:nvPr/>
        </p:nvPicPr>
        <p:blipFill>
          <a:blip r:embed="rId3"/>
          <a:srcRect/>
          <a:stretch>
            <a:fillRect/>
          </a:stretch>
        </p:blipFill>
        <p:spPr bwMode="auto">
          <a:xfrm>
            <a:off x="187325" y="-2503488"/>
            <a:ext cx="5848350" cy="1800225"/>
          </a:xfrm>
          <a:prstGeom prst="rect">
            <a:avLst/>
          </a:prstGeom>
          <a:noFill/>
          <a:ln w="9525">
            <a:noFill/>
            <a:miter lim="800000"/>
            <a:headEnd/>
            <a:tailEnd/>
          </a:ln>
        </p:spPr>
      </p:pic>
      <p:pic>
        <p:nvPicPr>
          <p:cNvPr id="49159" name="Picture 4" descr="https://upload.wikimedia.org/wikipedia/commons/thumb/6/63/Typical_cnn.png/614px-Typical_cnn.png"/>
          <p:cNvPicPr>
            <a:picLocks noChangeAspect="1" noChangeArrowheads="1"/>
          </p:cNvPicPr>
          <p:nvPr/>
        </p:nvPicPr>
        <p:blipFill>
          <a:blip r:embed="rId3"/>
          <a:srcRect/>
          <a:stretch>
            <a:fillRect/>
          </a:stretch>
        </p:blipFill>
        <p:spPr bwMode="auto">
          <a:xfrm>
            <a:off x="1547813" y="4365625"/>
            <a:ext cx="5848350"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a:xfrm>
            <a:off x="1042988" y="188913"/>
            <a:ext cx="7793037" cy="1143000"/>
          </a:xfrm>
        </p:spPr>
        <p:txBody>
          <a:bodyPr/>
          <a:lstStyle/>
          <a:p>
            <a:r>
              <a:rPr lang="fr-FR" sz="3200" b="1" smtClean="0"/>
              <a:t>Classification supervisée</a:t>
            </a:r>
            <a:br>
              <a:rPr lang="fr-FR" sz="3200" b="1" smtClean="0"/>
            </a:br>
            <a:r>
              <a:rPr lang="fr-FR" sz="3200" b="1" smtClean="0"/>
              <a:t>Les réseaux de neurones</a:t>
            </a:r>
            <a:endParaRPr lang="fr-FR" sz="3200" smtClean="0"/>
          </a:p>
        </p:txBody>
      </p:sp>
      <p:sp>
        <p:nvSpPr>
          <p:cNvPr id="36867"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6868" name="Espace réservé du numéro de diapositive 4"/>
          <p:cNvSpPr>
            <a:spLocks noGrp="1"/>
          </p:cNvSpPr>
          <p:nvPr>
            <p:ph type="sldNum" sz="quarter" idx="12"/>
          </p:nvPr>
        </p:nvSpPr>
        <p:spPr>
          <a:noFill/>
        </p:spPr>
        <p:txBody>
          <a:bodyPr/>
          <a:lstStyle/>
          <a:p>
            <a:fld id="{E766653D-B80C-40CD-9CA7-8EC9EE94128E}" type="slidenum">
              <a:rPr lang="fr-FR" smtClean="0">
                <a:latin typeface="Tahoma" pitchFamily="34" charset="0"/>
              </a:rPr>
              <a:pPr/>
              <a:t>2</a:t>
            </a:fld>
            <a:endParaRPr lang="fr-FR" smtClean="0">
              <a:latin typeface="Tahoma" pitchFamily="34" charset="0"/>
            </a:endParaRPr>
          </a:p>
        </p:txBody>
      </p:sp>
      <p:pic>
        <p:nvPicPr>
          <p:cNvPr id="36869" name="Espace réservé du contenu 5" descr="http://www.grappa.univ-lille3.fr/polys/apprentissage/sortie004.gif"/>
          <p:cNvPicPr>
            <a:picLocks noGrp="1"/>
          </p:cNvPicPr>
          <p:nvPr>
            <p:ph sz="quarter" idx="1"/>
          </p:nvPr>
        </p:nvPicPr>
        <p:blipFill>
          <a:blip r:embed="rId2"/>
          <a:srcRect/>
          <a:stretch>
            <a:fillRect/>
          </a:stretch>
        </p:blipFill>
        <p:spPr>
          <a:xfrm>
            <a:off x="2268538" y="2565400"/>
            <a:ext cx="4751387" cy="2460625"/>
          </a:xfrm>
        </p:spPr>
      </p:pic>
      <p:sp>
        <p:nvSpPr>
          <p:cNvPr id="36870" name="ZoneTexte 6"/>
          <p:cNvSpPr txBox="1">
            <a:spLocks noChangeArrowheads="1"/>
          </p:cNvSpPr>
          <p:nvPr/>
        </p:nvSpPr>
        <p:spPr bwMode="auto">
          <a:xfrm>
            <a:off x="1908175" y="1916113"/>
            <a:ext cx="3743325" cy="461962"/>
          </a:xfrm>
          <a:prstGeom prst="rect">
            <a:avLst/>
          </a:prstGeom>
          <a:noFill/>
          <a:ln w="9525">
            <a:noFill/>
            <a:miter lim="800000"/>
            <a:headEnd/>
            <a:tailEnd/>
          </a:ln>
        </p:spPr>
        <p:txBody>
          <a:bodyPr>
            <a:spAutoFit/>
          </a:bodyPr>
          <a:lstStyle/>
          <a:p>
            <a:r>
              <a:rPr lang="fr-FR"/>
              <a:t>Neurone biologique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p:cNvSpPr>
            <a:spLocks noGrp="1"/>
          </p:cNvSpPr>
          <p:nvPr>
            <p:ph type="title"/>
          </p:nvPr>
        </p:nvSpPr>
        <p:spPr/>
        <p:txBody>
          <a:bodyPr/>
          <a:lstStyle/>
          <a:p>
            <a:r>
              <a:rPr lang="fr-FR" sz="2800" b="1" smtClean="0"/>
              <a:t>Les réseaux de neurones biologique</a:t>
            </a:r>
            <a:endParaRPr lang="fr-FR" sz="2800" smtClean="0"/>
          </a:p>
        </p:txBody>
      </p:sp>
      <p:sp>
        <p:nvSpPr>
          <p:cNvPr id="37892"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7893" name="Espace réservé du numéro de diapositive 4"/>
          <p:cNvSpPr>
            <a:spLocks noGrp="1"/>
          </p:cNvSpPr>
          <p:nvPr>
            <p:ph type="sldNum" sz="quarter" idx="12"/>
          </p:nvPr>
        </p:nvSpPr>
        <p:spPr>
          <a:noFill/>
        </p:spPr>
        <p:txBody>
          <a:bodyPr/>
          <a:lstStyle/>
          <a:p>
            <a:fld id="{65D13C2B-8048-4159-926D-93599C2AF5A4}" type="slidenum">
              <a:rPr lang="fr-FR" smtClean="0">
                <a:latin typeface="Tahoma" pitchFamily="34" charset="0"/>
              </a:rPr>
              <a:pPr/>
              <a:t>3</a:t>
            </a:fld>
            <a:endParaRPr lang="fr-FR" smtClean="0">
              <a:latin typeface="Tahoma" pitchFamily="34" charset="0"/>
            </a:endParaRPr>
          </a:p>
        </p:txBody>
      </p:sp>
      <p:sp>
        <p:nvSpPr>
          <p:cNvPr id="37891" name="Espace réservé du contenu 2"/>
          <p:cNvSpPr>
            <a:spLocks noGrp="1"/>
          </p:cNvSpPr>
          <p:nvPr>
            <p:ph sz="quarter" idx="1"/>
          </p:nvPr>
        </p:nvSpPr>
        <p:spPr>
          <a:xfrm>
            <a:off x="755650" y="2017713"/>
            <a:ext cx="8199438" cy="4114800"/>
          </a:xfrm>
        </p:spPr>
        <p:txBody>
          <a:bodyPr/>
          <a:lstStyle/>
          <a:p>
            <a:r>
              <a:rPr lang="fr-FR" sz="1400" smtClean="0"/>
              <a:t>Les </a:t>
            </a:r>
            <a:r>
              <a:rPr lang="fr-FR" sz="1400" i="1" smtClean="0"/>
              <a:t>neurones</a:t>
            </a:r>
            <a:r>
              <a:rPr lang="fr-FR" sz="1400" smtClean="0"/>
              <a:t> reçoivent les signaux (impulsions électriques) par des extensions très ramifiées (les </a:t>
            </a:r>
            <a:r>
              <a:rPr lang="fr-FR" sz="1400" i="1" smtClean="0"/>
              <a:t>dendrites</a:t>
            </a:r>
            <a:r>
              <a:rPr lang="fr-FR" sz="1400" smtClean="0"/>
              <a:t>) et envoient l'information par de longs prolongements (les </a:t>
            </a:r>
            <a:r>
              <a:rPr lang="fr-FR" sz="1400" i="1" smtClean="0"/>
              <a:t>axones</a:t>
            </a:r>
            <a:r>
              <a:rPr lang="fr-FR" sz="1400" smtClean="0"/>
              <a:t>). Les impulsions électriques sont régénérées pendant le parcours le long de l'axone. </a:t>
            </a:r>
            <a:br>
              <a:rPr lang="fr-FR" sz="1400" smtClean="0"/>
            </a:br>
            <a:r>
              <a:rPr lang="fr-FR" sz="1400" smtClean="0"/>
              <a:t/>
            </a:r>
            <a:br>
              <a:rPr lang="fr-FR" sz="1400" smtClean="0"/>
            </a:br>
            <a:r>
              <a:rPr lang="fr-FR" sz="1400" smtClean="0"/>
              <a:t>Les contacts entre deux neurones, de l'axone à une dendrite, se font par l'intermédiaire des </a:t>
            </a:r>
            <a:r>
              <a:rPr lang="fr-FR" sz="1400" i="1" smtClean="0"/>
              <a:t>synapses</a:t>
            </a:r>
            <a:r>
              <a:rPr lang="fr-FR" sz="1400" smtClean="0"/>
              <a:t>. </a:t>
            </a:r>
          </a:p>
          <a:p>
            <a:r>
              <a:rPr lang="fr-FR" sz="1400" smtClean="0"/>
              <a:t>Lorsqu'un potentiel d'action atteint la terminaison d'un axone, des neuromédiateurs sont libérés et se lient à des récepteurs post-synaptiques présents sur les dendrites. </a:t>
            </a:r>
            <a:br>
              <a:rPr lang="fr-FR" sz="1400" smtClean="0"/>
            </a:br>
            <a:r>
              <a:rPr lang="fr-FR" sz="1400" smtClean="0"/>
              <a:t>Chaque neurone intègre en permanence jusqu'à un millier de signaux synaptiques. Ces signaux n'opèrent pas de manière linéaire (effet de </a:t>
            </a:r>
            <a:r>
              <a:rPr lang="fr-FR" sz="1400" i="1" smtClean="0"/>
              <a:t>seuil</a:t>
            </a:r>
            <a:r>
              <a:rPr lang="fr-FR" sz="1400" smtClean="0"/>
              <a:t>).</a:t>
            </a:r>
            <a:br>
              <a:rPr lang="fr-FR" sz="1400" smtClean="0"/>
            </a:br>
            <a:r>
              <a:rPr lang="fr-FR" sz="1400" smtClean="0"/>
              <a:t/>
            </a:r>
            <a:br>
              <a:rPr lang="fr-FR" sz="1400" smtClean="0"/>
            </a:br>
            <a:r>
              <a:rPr lang="fr-FR" sz="1400" smtClean="0"/>
              <a:t/>
            </a:r>
            <a:br>
              <a:rPr lang="fr-FR" sz="1400" smtClean="0"/>
            </a:br>
            <a:r>
              <a:rPr lang="fr-FR" sz="1400" smtClean="0"/>
              <a:t>Quelques informations en vrac :</a:t>
            </a:r>
          </a:p>
          <a:p>
            <a:r>
              <a:rPr lang="fr-FR" sz="1400" smtClean="0"/>
              <a:t>le cerveau contient environ 100 milliards de neurones. </a:t>
            </a:r>
          </a:p>
          <a:p>
            <a:r>
              <a:rPr lang="fr-FR" sz="1400" smtClean="0"/>
              <a:t>on ne dénombre que quelques dizaines de catégories distinctes de neurones. </a:t>
            </a:r>
          </a:p>
          <a:p>
            <a:r>
              <a:rPr lang="fr-FR" sz="1400" smtClean="0"/>
              <a:t>aucune catégorie de neurones n'est propre à l'homme (cela serait trop beau !). </a:t>
            </a:r>
          </a:p>
          <a:p>
            <a:r>
              <a:rPr lang="fr-FR" sz="1400" smtClean="0"/>
              <a:t>la vitesse de propagation des influx nerveux est de l'ordre de 100m/s. C'est à dire bien inférieure à la vitesse de transmission de l'information dans un circuit électronique. </a:t>
            </a:r>
          </a:p>
          <a:p>
            <a:endParaRPr lang="fr-FR" sz="1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title"/>
          </p:nvPr>
        </p:nvSpPr>
        <p:spPr/>
        <p:txBody>
          <a:bodyPr/>
          <a:lstStyle/>
          <a:p>
            <a:r>
              <a:rPr lang="fr-FR" b="1" smtClean="0"/>
              <a:t>Les réseaux de neurones</a:t>
            </a:r>
            <a:endParaRPr lang="fr-FR" smtClean="0"/>
          </a:p>
        </p:txBody>
      </p:sp>
      <p:sp>
        <p:nvSpPr>
          <p:cNvPr id="38916"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8917" name="Espace réservé du numéro de diapositive 4"/>
          <p:cNvSpPr>
            <a:spLocks noGrp="1"/>
          </p:cNvSpPr>
          <p:nvPr>
            <p:ph type="sldNum" sz="quarter" idx="12"/>
          </p:nvPr>
        </p:nvSpPr>
        <p:spPr>
          <a:noFill/>
        </p:spPr>
        <p:txBody>
          <a:bodyPr/>
          <a:lstStyle/>
          <a:p>
            <a:fld id="{5CAE8FB6-35AC-46DC-8677-583173B85BAB}" type="slidenum">
              <a:rPr lang="fr-FR" smtClean="0">
                <a:latin typeface="Tahoma" pitchFamily="34" charset="0"/>
              </a:rPr>
              <a:pPr/>
              <a:t>4</a:t>
            </a:fld>
            <a:endParaRPr lang="fr-FR" smtClean="0">
              <a:latin typeface="Tahoma" pitchFamily="34" charset="0"/>
            </a:endParaRPr>
          </a:p>
        </p:txBody>
      </p:sp>
      <p:sp>
        <p:nvSpPr>
          <p:cNvPr id="38915" name="Espace réservé du contenu 2"/>
          <p:cNvSpPr>
            <a:spLocks noGrp="1"/>
          </p:cNvSpPr>
          <p:nvPr>
            <p:ph sz="quarter" idx="1"/>
          </p:nvPr>
        </p:nvSpPr>
        <p:spPr/>
        <p:txBody>
          <a:bodyPr/>
          <a:lstStyle/>
          <a:p>
            <a:r>
              <a:rPr lang="fr-FR" sz="2400" b="1" smtClean="0">
                <a:solidFill>
                  <a:srgbClr val="FF0000"/>
                </a:solidFill>
              </a:rPr>
              <a:t>Avantage</a:t>
            </a:r>
          </a:p>
          <a:p>
            <a:r>
              <a:rPr lang="fr-FR" sz="2400" smtClean="0"/>
              <a:t>Fonctionne quelques soit le nombre d’entrées, quelques soit le nombre de sorties</a:t>
            </a:r>
          </a:p>
          <a:p>
            <a:r>
              <a:rPr lang="fr-FR" sz="2400" smtClean="0"/>
              <a:t>Modèle pas forcément linéaire par rapport aux paramètres</a:t>
            </a:r>
          </a:p>
          <a:p>
            <a:r>
              <a:rPr lang="fr-FR" sz="2400" smtClean="0"/>
              <a:t>Et surtout ... ça marche trés bien !</a:t>
            </a:r>
          </a:p>
          <a:p>
            <a:r>
              <a:rPr lang="fr-FR" sz="2400" b="1" smtClean="0">
                <a:solidFill>
                  <a:srgbClr val="FF0000"/>
                </a:solidFill>
              </a:rPr>
              <a:t>Inconvènients</a:t>
            </a:r>
          </a:p>
          <a:p>
            <a:r>
              <a:rPr lang="fr-FR" sz="2400" smtClean="0"/>
              <a:t>Le critère doit être dérivable</a:t>
            </a:r>
          </a:p>
          <a:p>
            <a:r>
              <a:rPr lang="fr-FR" sz="2400" smtClean="0"/>
              <a:t>Le paramétrage et l’apprentissage demandent un peu d’ éxpérience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title"/>
          </p:nvPr>
        </p:nvSpPr>
        <p:spPr/>
        <p:txBody>
          <a:bodyPr>
            <a:normAutofit fontScale="90000"/>
          </a:bodyPr>
          <a:lstStyle/>
          <a:p>
            <a:r>
              <a:rPr lang="fr-FR" b="1" i="1" smtClean="0">
                <a:solidFill>
                  <a:schemeClr val="tx1"/>
                </a:solidFill>
              </a:rPr>
              <a:t>RN : Applications :</a:t>
            </a:r>
            <a:br>
              <a:rPr lang="fr-FR" b="1" i="1" smtClean="0">
                <a:solidFill>
                  <a:schemeClr val="tx1"/>
                </a:solidFill>
              </a:rPr>
            </a:br>
            <a:endParaRPr lang="fr-FR" smtClean="0"/>
          </a:p>
        </p:txBody>
      </p:sp>
      <p:sp>
        <p:nvSpPr>
          <p:cNvPr id="39940"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39941" name="Espace réservé du numéro de diapositive 4"/>
          <p:cNvSpPr>
            <a:spLocks noGrp="1"/>
          </p:cNvSpPr>
          <p:nvPr>
            <p:ph type="sldNum" sz="quarter" idx="12"/>
          </p:nvPr>
        </p:nvSpPr>
        <p:spPr>
          <a:noFill/>
        </p:spPr>
        <p:txBody>
          <a:bodyPr/>
          <a:lstStyle/>
          <a:p>
            <a:fld id="{6CDB1CBA-24BD-4E68-B59A-9E344D1D1CFA}" type="slidenum">
              <a:rPr lang="fr-FR" smtClean="0">
                <a:latin typeface="Tahoma" pitchFamily="34" charset="0"/>
              </a:rPr>
              <a:pPr/>
              <a:t>5</a:t>
            </a:fld>
            <a:endParaRPr lang="fr-FR" smtClean="0">
              <a:latin typeface="Tahoma" pitchFamily="34" charset="0"/>
            </a:endParaRPr>
          </a:p>
        </p:txBody>
      </p:sp>
      <p:sp>
        <p:nvSpPr>
          <p:cNvPr id="39939" name="Espace réservé du contenu 2"/>
          <p:cNvSpPr>
            <a:spLocks noGrp="1"/>
          </p:cNvSpPr>
          <p:nvPr>
            <p:ph sz="quarter" idx="1"/>
          </p:nvPr>
        </p:nvSpPr>
        <p:spPr/>
        <p:txBody>
          <a:bodyPr/>
          <a:lstStyle/>
          <a:p>
            <a:r>
              <a:rPr lang="fr-FR" sz="2800" smtClean="0"/>
              <a:t>• statistiques : analyse de données / prévision / classification</a:t>
            </a:r>
          </a:p>
          <a:p>
            <a:r>
              <a:rPr lang="fr-FR" sz="2800" smtClean="0"/>
              <a:t>• robotique : contrôle et guidage de robots ou de véhicules</a:t>
            </a:r>
          </a:p>
          <a:p>
            <a:r>
              <a:rPr lang="fr-FR" sz="2800" smtClean="0"/>
              <a:t>autonomes</a:t>
            </a:r>
          </a:p>
          <a:p>
            <a:r>
              <a:rPr lang="fr-FR" sz="2800" smtClean="0"/>
              <a:t>• imagerie / reconnaissance de formes</a:t>
            </a:r>
          </a:p>
          <a:p>
            <a:r>
              <a:rPr lang="fr-FR" sz="2800" smtClean="0"/>
              <a:t>• traitement du signal</a:t>
            </a:r>
          </a:p>
          <a:p>
            <a:r>
              <a:rPr lang="fr-FR" sz="2800" smtClean="0"/>
              <a:t>• simulation de l’apprentissage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p:cNvSpPr>
            <a:spLocks noGrp="1"/>
          </p:cNvSpPr>
          <p:nvPr>
            <p:ph type="title"/>
          </p:nvPr>
        </p:nvSpPr>
        <p:spPr>
          <a:xfrm>
            <a:off x="755650" y="260350"/>
            <a:ext cx="7793038" cy="1143000"/>
          </a:xfrm>
        </p:spPr>
        <p:txBody>
          <a:bodyPr/>
          <a:lstStyle/>
          <a:p>
            <a:r>
              <a:rPr lang="fr-FR" sz="2800" smtClean="0"/>
              <a:t>Idée générale des Réseaux de neurones :</a:t>
            </a:r>
            <a:br>
              <a:rPr lang="fr-FR" sz="2800" smtClean="0"/>
            </a:br>
            <a:endParaRPr lang="fr-FR" sz="2800" smtClean="0"/>
          </a:p>
        </p:txBody>
      </p:sp>
      <p:sp>
        <p:nvSpPr>
          <p:cNvPr id="4096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0965" name="Espace réservé du numéro de diapositive 4"/>
          <p:cNvSpPr>
            <a:spLocks noGrp="1"/>
          </p:cNvSpPr>
          <p:nvPr>
            <p:ph type="sldNum" sz="quarter" idx="12"/>
          </p:nvPr>
        </p:nvSpPr>
        <p:spPr>
          <a:noFill/>
        </p:spPr>
        <p:txBody>
          <a:bodyPr/>
          <a:lstStyle/>
          <a:p>
            <a:fld id="{D76DF042-FA1E-411B-B986-9C01DA2B80CB}" type="slidenum">
              <a:rPr lang="fr-FR" smtClean="0">
                <a:latin typeface="Tahoma" pitchFamily="34" charset="0"/>
              </a:rPr>
              <a:pPr/>
              <a:t>6</a:t>
            </a:fld>
            <a:endParaRPr lang="fr-FR" smtClean="0">
              <a:latin typeface="Tahoma" pitchFamily="34" charset="0"/>
            </a:endParaRPr>
          </a:p>
        </p:txBody>
      </p:sp>
      <p:sp>
        <p:nvSpPr>
          <p:cNvPr id="40963" name="Espace réservé du contenu 2"/>
          <p:cNvSpPr>
            <a:spLocks noGrp="1"/>
          </p:cNvSpPr>
          <p:nvPr>
            <p:ph sz="quarter" idx="1"/>
          </p:nvPr>
        </p:nvSpPr>
        <p:spPr>
          <a:xfrm>
            <a:off x="684213" y="3068638"/>
            <a:ext cx="7772400" cy="4114800"/>
          </a:xfrm>
        </p:spPr>
        <p:txBody>
          <a:bodyPr/>
          <a:lstStyle/>
          <a:p>
            <a:r>
              <a:rPr lang="fr-FR" sz="2000" b="1" smtClean="0">
                <a:solidFill>
                  <a:srgbClr val="FF0000"/>
                </a:solidFill>
              </a:rPr>
              <a:t>Analogie (un peu commerciale) avec le cerveau :</a:t>
            </a:r>
          </a:p>
          <a:p>
            <a:r>
              <a:rPr lang="fr-FR" sz="1800" smtClean="0"/>
              <a:t>Fonctions ´ el ´ementaires = neurones</a:t>
            </a:r>
          </a:p>
          <a:p>
            <a:r>
              <a:rPr lang="fr-FR" sz="1800" smtClean="0"/>
              <a:t>Connexion = synapse</a:t>
            </a:r>
          </a:p>
          <a:p>
            <a:r>
              <a:rPr lang="fr-FR" sz="1800" smtClean="0"/>
              <a:t>Apprentissage des connexions = la connaissance</a:t>
            </a:r>
          </a:p>
        </p:txBody>
      </p:sp>
      <p:pic>
        <p:nvPicPr>
          <p:cNvPr id="40966" name="Picture 2"/>
          <p:cNvPicPr>
            <a:picLocks noChangeAspect="1" noChangeArrowheads="1"/>
          </p:cNvPicPr>
          <p:nvPr/>
        </p:nvPicPr>
        <p:blipFill>
          <a:blip r:embed="rId2"/>
          <a:srcRect/>
          <a:stretch>
            <a:fillRect/>
          </a:stretch>
        </p:blipFill>
        <p:spPr bwMode="auto">
          <a:xfrm>
            <a:off x="1258888" y="5013325"/>
            <a:ext cx="2565400" cy="1270000"/>
          </a:xfrm>
          <a:prstGeom prst="rect">
            <a:avLst/>
          </a:prstGeom>
          <a:noFill/>
          <a:ln w="9525">
            <a:noFill/>
            <a:miter lim="800000"/>
            <a:headEnd/>
            <a:tailEnd/>
          </a:ln>
        </p:spPr>
      </p:pic>
      <p:pic>
        <p:nvPicPr>
          <p:cNvPr id="40967" name="Picture 3"/>
          <p:cNvPicPr>
            <a:picLocks noChangeAspect="1" noChangeArrowheads="1"/>
          </p:cNvPicPr>
          <p:nvPr/>
        </p:nvPicPr>
        <p:blipFill>
          <a:blip r:embed="rId3"/>
          <a:srcRect/>
          <a:stretch>
            <a:fillRect/>
          </a:stretch>
        </p:blipFill>
        <p:spPr bwMode="auto">
          <a:xfrm>
            <a:off x="4500563" y="4868863"/>
            <a:ext cx="2857500" cy="1368425"/>
          </a:xfrm>
          <a:prstGeom prst="rect">
            <a:avLst/>
          </a:prstGeom>
          <a:noFill/>
          <a:ln w="9525">
            <a:noFill/>
            <a:miter lim="800000"/>
            <a:headEnd/>
            <a:tailEnd/>
          </a:ln>
        </p:spPr>
      </p:pic>
      <p:sp>
        <p:nvSpPr>
          <p:cNvPr id="40968" name="Rectangle 8"/>
          <p:cNvSpPr>
            <a:spLocks noChangeArrowheads="1"/>
          </p:cNvSpPr>
          <p:nvPr/>
        </p:nvSpPr>
        <p:spPr bwMode="auto">
          <a:xfrm>
            <a:off x="1258888" y="1196975"/>
            <a:ext cx="7705725" cy="1570038"/>
          </a:xfrm>
          <a:prstGeom prst="rect">
            <a:avLst/>
          </a:prstGeom>
          <a:noFill/>
          <a:ln w="9525">
            <a:noFill/>
            <a:miter lim="800000"/>
            <a:headEnd/>
            <a:tailEnd/>
          </a:ln>
        </p:spPr>
        <p:txBody>
          <a:bodyPr>
            <a:spAutoFit/>
          </a:bodyPr>
          <a:lstStyle/>
          <a:p>
            <a:r>
              <a:rPr lang="fr-FR"/>
              <a:t>combiner de nombreuses fonctions élémentaires pour former des fonctions complexes.</a:t>
            </a:r>
          </a:p>
          <a:p>
            <a:r>
              <a:rPr lang="fr-FR"/>
              <a:t>Apprendre les liens entre ces fonctions simples à partir d’exemples étiquetés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p:txBody>
          <a:bodyPr>
            <a:normAutofit fontScale="90000"/>
          </a:bodyPr>
          <a:lstStyle/>
          <a:p>
            <a:r>
              <a:rPr lang="fr-FR" b="1" smtClean="0"/>
              <a:t>Les Réseaux de Neurones</a:t>
            </a:r>
            <a:br>
              <a:rPr lang="fr-FR" b="1" smtClean="0"/>
            </a:br>
            <a:r>
              <a:rPr lang="fr-FR" b="1" smtClean="0"/>
              <a:t>Artifi ciels</a:t>
            </a:r>
            <a:endParaRPr lang="fr-FR" smtClean="0"/>
          </a:p>
        </p:txBody>
      </p:sp>
      <p:sp>
        <p:nvSpPr>
          <p:cNvPr id="41988"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1989" name="Espace réservé du numéro de diapositive 4"/>
          <p:cNvSpPr>
            <a:spLocks noGrp="1"/>
          </p:cNvSpPr>
          <p:nvPr>
            <p:ph type="sldNum" sz="quarter" idx="12"/>
          </p:nvPr>
        </p:nvSpPr>
        <p:spPr>
          <a:noFill/>
        </p:spPr>
        <p:txBody>
          <a:bodyPr/>
          <a:lstStyle/>
          <a:p>
            <a:fld id="{B1C2C8E1-D32D-4D69-82BA-0325524636C8}" type="slidenum">
              <a:rPr lang="fr-FR" smtClean="0">
                <a:latin typeface="Tahoma" pitchFamily="34" charset="0"/>
              </a:rPr>
              <a:pPr/>
              <a:t>7</a:t>
            </a:fld>
            <a:endParaRPr lang="fr-FR" smtClean="0">
              <a:latin typeface="Tahoma" pitchFamily="34" charset="0"/>
            </a:endParaRPr>
          </a:p>
        </p:txBody>
      </p:sp>
      <p:sp>
        <p:nvSpPr>
          <p:cNvPr id="41987" name="Espace réservé du contenu 2"/>
          <p:cNvSpPr>
            <a:spLocks noGrp="1"/>
          </p:cNvSpPr>
          <p:nvPr>
            <p:ph sz="quarter" idx="1"/>
          </p:nvPr>
        </p:nvSpPr>
        <p:spPr>
          <a:xfrm>
            <a:off x="684213" y="1773238"/>
            <a:ext cx="8270875" cy="4359275"/>
          </a:xfrm>
        </p:spPr>
        <p:txBody>
          <a:bodyPr>
            <a:normAutofit lnSpcReduction="10000"/>
          </a:bodyPr>
          <a:lstStyle/>
          <a:p>
            <a:pPr>
              <a:buFont typeface="Wingdings" pitchFamily="2" charset="2"/>
              <a:buNone/>
            </a:pPr>
            <a:r>
              <a:rPr lang="fr-FR" sz="1800" smtClean="0"/>
              <a:t>Les neurones artificiels ressemblent à leurs congénères biologiques.</a:t>
            </a:r>
          </a:p>
          <a:p>
            <a:pPr>
              <a:buFont typeface="Wingdings" pitchFamily="2" charset="2"/>
              <a:buNone/>
            </a:pPr>
            <a:r>
              <a:rPr lang="fr-FR" sz="1800" smtClean="0"/>
              <a:t>Ils sont dotés de connexions en entrée qui s’ajoutent entre elles afi n de déterminer la force de leur sortie, résultant  de la somme injectée dans une fonction d’activation. Bien qu’il existe  de nombreuses fonctions d’activation, la plus connue est la fonction d’activation sigmoïde dont la donnée de sortie</a:t>
            </a:r>
          </a:p>
          <a:p>
            <a:pPr>
              <a:buFont typeface="Wingdings" pitchFamily="2" charset="2"/>
              <a:buNone/>
            </a:pPr>
            <a:r>
              <a:rPr lang="fr-FR" sz="1800" smtClean="0"/>
              <a:t>est un nombre compris entre 0 (pour les valeurs d’entrée faibles) et 1 (pour les valeurs d’entrée élevées). La résultante de cette fonction est ensuite passée comme entrée pour d’autres neurones à travers un nombre plus élevé de connexions, chacune d’entre elles étant pondérée. Ces poids déterminent le</a:t>
            </a:r>
          </a:p>
          <a:p>
            <a:pPr>
              <a:buFont typeface="Wingdings" pitchFamily="2" charset="2"/>
              <a:buNone/>
            </a:pPr>
            <a:r>
              <a:rPr lang="fr-FR" sz="1800" smtClean="0"/>
              <a:t>comportement du réseau.</a:t>
            </a:r>
          </a:p>
          <a:p>
            <a:r>
              <a:rPr lang="fr-FR" sz="1800" smtClean="0"/>
              <a:t>Ces neurones d’entrée et de sortie représentent les variables d’entrée et de sortie de la fonction dont nous voulons nous rapprocher. Il existe entre les couches d’entrée et de sortie un nombre de couches cachées, et les connexions (ainsi que les poids) venant et sortant de ces couchescachées déterminent le degré de bon fonctionnement du Réseau de Neurones Artifi ciels.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re 1"/>
          <p:cNvSpPr>
            <a:spLocks noGrp="1"/>
          </p:cNvSpPr>
          <p:nvPr>
            <p:ph type="title"/>
          </p:nvPr>
        </p:nvSpPr>
        <p:spPr/>
        <p:txBody>
          <a:bodyPr/>
          <a:lstStyle/>
          <a:p>
            <a:r>
              <a:rPr lang="fr-FR" sz="2800" smtClean="0">
                <a:solidFill>
                  <a:srgbClr val="FF0000"/>
                </a:solidFill>
              </a:rPr>
              <a:t>Différentes fonctions d’activation</a:t>
            </a:r>
            <a:br>
              <a:rPr lang="fr-FR" sz="2800" smtClean="0">
                <a:solidFill>
                  <a:srgbClr val="FF0000"/>
                </a:solidFill>
              </a:rPr>
            </a:br>
            <a:endParaRPr lang="fr-FR" sz="2800" smtClean="0">
              <a:solidFill>
                <a:srgbClr val="FF0000"/>
              </a:solidFill>
            </a:endParaRPr>
          </a:p>
        </p:txBody>
      </p:sp>
      <p:sp>
        <p:nvSpPr>
          <p:cNvPr id="43012"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3013" name="Espace réservé du numéro de diapositive 4"/>
          <p:cNvSpPr>
            <a:spLocks noGrp="1"/>
          </p:cNvSpPr>
          <p:nvPr>
            <p:ph type="sldNum" sz="quarter" idx="12"/>
          </p:nvPr>
        </p:nvSpPr>
        <p:spPr>
          <a:noFill/>
        </p:spPr>
        <p:txBody>
          <a:bodyPr/>
          <a:lstStyle/>
          <a:p>
            <a:fld id="{95441195-BBB6-4E71-8711-524278C68573}" type="slidenum">
              <a:rPr lang="fr-FR" smtClean="0">
                <a:latin typeface="Tahoma" pitchFamily="34" charset="0"/>
              </a:rPr>
              <a:pPr/>
              <a:t>8</a:t>
            </a:fld>
            <a:endParaRPr lang="fr-FR" smtClean="0">
              <a:latin typeface="Tahoma" pitchFamily="34" charset="0"/>
            </a:endParaRPr>
          </a:p>
        </p:txBody>
      </p:sp>
      <p:sp>
        <p:nvSpPr>
          <p:cNvPr id="43011" name="Espace réservé du contenu 2"/>
          <p:cNvSpPr>
            <a:spLocks noGrp="1"/>
          </p:cNvSpPr>
          <p:nvPr>
            <p:ph sz="quarter" idx="1"/>
          </p:nvPr>
        </p:nvSpPr>
        <p:spPr>
          <a:xfrm>
            <a:off x="1116013" y="1700213"/>
            <a:ext cx="7772400" cy="2305050"/>
          </a:xfrm>
        </p:spPr>
        <p:txBody>
          <a:bodyPr/>
          <a:lstStyle/>
          <a:p>
            <a:r>
              <a:rPr lang="fr-FR" sz="2000" smtClean="0"/>
              <a:t>Elles introduisent un intervalle sur lequel le neurone est activé</a:t>
            </a:r>
          </a:p>
          <a:p>
            <a:r>
              <a:rPr lang="fr-FR" sz="2000" smtClean="0"/>
              <a:t>fonction identité</a:t>
            </a:r>
          </a:p>
          <a:p>
            <a:r>
              <a:rPr lang="it-IT" sz="2000" smtClean="0"/>
              <a:t>heaviside :</a:t>
            </a:r>
          </a:p>
          <a:p>
            <a:r>
              <a:rPr lang="fr-FR" sz="2000" smtClean="0"/>
              <a:t>sigmoide : </a:t>
            </a:r>
          </a:p>
          <a:p>
            <a:r>
              <a:rPr lang="fr-FR" sz="2000" smtClean="0"/>
              <a:t>tanh : </a:t>
            </a:r>
          </a:p>
          <a:p>
            <a:r>
              <a:rPr lang="fr-FR" sz="2000" smtClean="0"/>
              <a:t>fonction noyau (gaussienne)</a:t>
            </a:r>
          </a:p>
        </p:txBody>
      </p:sp>
      <p:pic>
        <p:nvPicPr>
          <p:cNvPr id="43014" name="Picture 2"/>
          <p:cNvPicPr>
            <a:picLocks noChangeAspect="1" noChangeArrowheads="1"/>
          </p:cNvPicPr>
          <p:nvPr/>
        </p:nvPicPr>
        <p:blipFill>
          <a:blip r:embed="rId2"/>
          <a:srcRect/>
          <a:stretch>
            <a:fillRect/>
          </a:stretch>
        </p:blipFill>
        <p:spPr bwMode="auto">
          <a:xfrm>
            <a:off x="179388" y="4076700"/>
            <a:ext cx="2305050" cy="1512888"/>
          </a:xfrm>
          <a:prstGeom prst="rect">
            <a:avLst/>
          </a:prstGeom>
          <a:noFill/>
          <a:ln w="9525">
            <a:noFill/>
            <a:miter lim="800000"/>
            <a:headEnd/>
            <a:tailEnd/>
          </a:ln>
        </p:spPr>
      </p:pic>
      <p:pic>
        <p:nvPicPr>
          <p:cNvPr id="43015" name="Picture 3"/>
          <p:cNvPicPr>
            <a:picLocks noChangeAspect="1" noChangeArrowheads="1"/>
          </p:cNvPicPr>
          <p:nvPr/>
        </p:nvPicPr>
        <p:blipFill>
          <a:blip r:embed="rId3"/>
          <a:srcRect/>
          <a:stretch>
            <a:fillRect/>
          </a:stretch>
        </p:blipFill>
        <p:spPr bwMode="auto">
          <a:xfrm>
            <a:off x="2700338" y="4149725"/>
            <a:ext cx="2095500" cy="1295400"/>
          </a:xfrm>
          <a:prstGeom prst="rect">
            <a:avLst/>
          </a:prstGeom>
          <a:noFill/>
          <a:ln w="9525">
            <a:noFill/>
            <a:miter lim="800000"/>
            <a:headEnd/>
            <a:tailEnd/>
          </a:ln>
        </p:spPr>
      </p:pic>
      <p:pic>
        <p:nvPicPr>
          <p:cNvPr id="43016" name="Picture 4"/>
          <p:cNvPicPr>
            <a:picLocks noChangeAspect="1" noChangeArrowheads="1"/>
          </p:cNvPicPr>
          <p:nvPr/>
        </p:nvPicPr>
        <p:blipFill>
          <a:blip r:embed="rId4"/>
          <a:srcRect/>
          <a:stretch>
            <a:fillRect/>
          </a:stretch>
        </p:blipFill>
        <p:spPr bwMode="auto">
          <a:xfrm>
            <a:off x="4859338" y="4149725"/>
            <a:ext cx="2016125" cy="1116013"/>
          </a:xfrm>
          <a:prstGeom prst="rect">
            <a:avLst/>
          </a:prstGeom>
          <a:noFill/>
          <a:ln w="9525">
            <a:noFill/>
            <a:miter lim="800000"/>
            <a:headEnd/>
            <a:tailEnd/>
          </a:ln>
        </p:spPr>
      </p:pic>
      <p:pic>
        <p:nvPicPr>
          <p:cNvPr id="43017" name="Picture 5"/>
          <p:cNvPicPr>
            <a:picLocks noChangeAspect="1" noChangeArrowheads="1"/>
          </p:cNvPicPr>
          <p:nvPr/>
        </p:nvPicPr>
        <p:blipFill>
          <a:blip r:embed="rId5"/>
          <a:srcRect/>
          <a:stretch>
            <a:fillRect/>
          </a:stretch>
        </p:blipFill>
        <p:spPr bwMode="auto">
          <a:xfrm>
            <a:off x="6948488" y="4005263"/>
            <a:ext cx="2095500" cy="1419225"/>
          </a:xfrm>
          <a:prstGeom prst="rect">
            <a:avLst/>
          </a:prstGeom>
          <a:noFill/>
          <a:ln w="9525">
            <a:noFill/>
            <a:miter lim="800000"/>
            <a:headEnd/>
            <a:tailEnd/>
          </a:ln>
        </p:spPr>
      </p:pic>
      <p:sp>
        <p:nvSpPr>
          <p:cNvPr id="43018" name="ZoneTexte 9"/>
          <p:cNvSpPr txBox="1">
            <a:spLocks noChangeArrowheads="1"/>
          </p:cNvSpPr>
          <p:nvPr/>
        </p:nvSpPr>
        <p:spPr bwMode="auto">
          <a:xfrm>
            <a:off x="684213" y="5876925"/>
            <a:ext cx="8208962" cy="461963"/>
          </a:xfrm>
          <a:prstGeom prst="rect">
            <a:avLst/>
          </a:prstGeom>
          <a:noFill/>
          <a:ln w="9525">
            <a:noFill/>
            <a:miter lim="800000"/>
            <a:headEnd/>
            <a:tailEnd/>
          </a:ln>
        </p:spPr>
        <p:txBody>
          <a:bodyPr>
            <a:spAutoFit/>
          </a:bodyPr>
          <a:lstStyle/>
          <a:p>
            <a:r>
              <a:rPr lang="fr-FR"/>
              <a:t>Heaviside        - sigmoide -        tanh          - gaussienne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re 1"/>
          <p:cNvSpPr>
            <a:spLocks noGrp="1"/>
          </p:cNvSpPr>
          <p:nvPr>
            <p:ph type="title"/>
          </p:nvPr>
        </p:nvSpPr>
        <p:spPr/>
        <p:txBody>
          <a:bodyPr>
            <a:normAutofit fontScale="90000"/>
          </a:bodyPr>
          <a:lstStyle/>
          <a:p>
            <a:r>
              <a:rPr lang="fr-FR" smtClean="0">
                <a:solidFill>
                  <a:schemeClr val="tx1"/>
                </a:solidFill>
              </a:rPr>
              <a:t>Topologies</a:t>
            </a:r>
            <a:br>
              <a:rPr lang="fr-FR" smtClean="0">
                <a:solidFill>
                  <a:schemeClr val="tx1"/>
                </a:solidFill>
              </a:rPr>
            </a:br>
            <a:endParaRPr lang="fr-FR" smtClean="0"/>
          </a:p>
        </p:txBody>
      </p:sp>
      <p:sp>
        <p:nvSpPr>
          <p:cNvPr id="44036"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44037" name="Espace réservé du numéro de diapositive 4"/>
          <p:cNvSpPr>
            <a:spLocks noGrp="1"/>
          </p:cNvSpPr>
          <p:nvPr>
            <p:ph type="sldNum" sz="quarter" idx="12"/>
          </p:nvPr>
        </p:nvSpPr>
        <p:spPr>
          <a:noFill/>
        </p:spPr>
        <p:txBody>
          <a:bodyPr/>
          <a:lstStyle/>
          <a:p>
            <a:fld id="{5D84383A-2CFD-407E-9BE8-57ED2111E54E}" type="slidenum">
              <a:rPr lang="fr-FR" smtClean="0">
                <a:latin typeface="Tahoma" pitchFamily="34" charset="0"/>
              </a:rPr>
              <a:pPr/>
              <a:t>9</a:t>
            </a:fld>
            <a:endParaRPr lang="fr-FR" smtClean="0">
              <a:latin typeface="Tahoma" pitchFamily="34" charset="0"/>
            </a:endParaRPr>
          </a:p>
        </p:txBody>
      </p:sp>
      <p:sp>
        <p:nvSpPr>
          <p:cNvPr id="44035" name="Espace réservé du contenu 2"/>
          <p:cNvSpPr>
            <a:spLocks noGrp="1"/>
          </p:cNvSpPr>
          <p:nvPr>
            <p:ph sz="quarter" idx="1"/>
          </p:nvPr>
        </p:nvSpPr>
        <p:spPr/>
        <p:txBody>
          <a:bodyPr/>
          <a:lstStyle/>
          <a:p>
            <a:r>
              <a:rPr lang="fr-FR" sz="1800" smtClean="0"/>
              <a:t>Il existe de nombreuses manière d’organiser les neurones en</a:t>
            </a:r>
          </a:p>
          <a:p>
            <a:r>
              <a:rPr lang="fr-FR" sz="1800" smtClean="0"/>
              <a:t>réseau :</a:t>
            </a:r>
          </a:p>
          <a:p>
            <a:r>
              <a:rPr lang="fr-FR" sz="1800" smtClean="0"/>
              <a:t>Réseau en couches ( perceptron, perceptron multicouches,</a:t>
            </a:r>
          </a:p>
          <a:p>
            <a:r>
              <a:rPr lang="fr-FR" sz="1800" smtClean="0"/>
              <a:t>RBF)</a:t>
            </a:r>
          </a:p>
          <a:p>
            <a:r>
              <a:rPr lang="fr-FR" sz="1800" smtClean="0"/>
              <a:t>Réseau totalement interconnecté (Hopfield, Boltzmann)</a:t>
            </a:r>
          </a:p>
          <a:p>
            <a:r>
              <a:rPr lang="fr-FR" sz="1800" smtClean="0"/>
              <a:t>Réseau récurrent (LSTM)</a:t>
            </a:r>
          </a:p>
          <a:p>
            <a:r>
              <a:rPr lang="fr-FR" sz="1800" smtClean="0"/>
              <a:t>Réseau à convolution (TDNN, SDNN)</a:t>
            </a:r>
          </a:p>
          <a:p>
            <a:r>
              <a:rPr lang="fr-FR" sz="1800" smtClean="0"/>
              <a:t>Réseau avec beaucoup de couches ! (architectures profondes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988</Words>
  <Application>Microsoft Office PowerPoint</Application>
  <PresentationFormat>Affichage à l'écran (4:3)</PresentationFormat>
  <Paragraphs>113</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Capitaux</vt:lpstr>
      <vt:lpstr>Diapositive 1</vt:lpstr>
      <vt:lpstr>Classification supervisée Les réseaux de neurones</vt:lpstr>
      <vt:lpstr>Les réseaux de neurones biologique</vt:lpstr>
      <vt:lpstr>Les réseaux de neurones</vt:lpstr>
      <vt:lpstr>RN : Applications : </vt:lpstr>
      <vt:lpstr>Idée générale des Réseaux de neurones : </vt:lpstr>
      <vt:lpstr>Les Réseaux de Neurones Artifi ciels</vt:lpstr>
      <vt:lpstr>Différentes fonctions d’activation </vt:lpstr>
      <vt:lpstr>Topologies </vt:lpstr>
      <vt:lpstr>Le perceptron multicouche</vt:lpstr>
      <vt:lpstr>Le perceptron multicouche</vt:lpstr>
      <vt:lpstr>Réseaux totalement interconnectés </vt:lpstr>
      <vt:lpstr>Réseaux récurrents</vt:lpstr>
      <vt:lpstr>Réseaux convolutionnels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info</dc:creator>
  <cp:lastModifiedBy>info</cp:lastModifiedBy>
  <cp:revision>1</cp:revision>
  <dcterms:created xsi:type="dcterms:W3CDTF">2021-04-17T21:02:33Z</dcterms:created>
  <dcterms:modified xsi:type="dcterms:W3CDTF">2021-04-17T21:03:03Z</dcterms:modified>
</cp:coreProperties>
</file>