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57" r:id="rId3"/>
    <p:sldId id="266" r:id="rId4"/>
    <p:sldId id="267" r:id="rId5"/>
    <p:sldId id="261" r:id="rId6"/>
    <p:sldId id="262" r:id="rId7"/>
    <p:sldId id="263" r:id="rId8"/>
    <p:sldId id="258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6FAE8-40C9-4006-935A-AA0D35EE1E1D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DA468-5B61-4DF0-BE3C-88204C2CBA8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601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smtClean="0"/>
          </a:p>
        </p:txBody>
      </p:sp>
      <p:sp>
        <p:nvSpPr>
          <p:cNvPr id="41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fr-FR" smtClean="0"/>
          </a:p>
        </p:txBody>
      </p:sp>
      <p:sp>
        <p:nvSpPr>
          <p:cNvPr id="727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FD9-4F3E-4263-80EC-1F54651D9360}" type="datetimeFigureOut">
              <a:rPr lang="fr-FR" smtClean="0"/>
              <a:pPr/>
              <a:t>14/10/2024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DA0BA-2D14-445B-BC8E-C9C4CCEAE4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695993" y="2129590"/>
            <a:ext cx="5747792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defTabSz="871082">
              <a:spcBef>
                <a:spcPct val="50000"/>
              </a:spcBef>
            </a:pPr>
            <a:r>
              <a:rPr lang="fr-FR" sz="3100" b="1" u="sng" dirty="0">
                <a:solidFill>
                  <a:srgbClr val="FF0000"/>
                </a:solidFill>
              </a:rPr>
              <a:t>Chapitre </a:t>
            </a:r>
            <a:r>
              <a:rPr lang="fr-FR" sz="3100" b="1" u="sng" dirty="0" smtClean="0">
                <a:solidFill>
                  <a:srgbClr val="FF0000"/>
                </a:solidFill>
              </a:rPr>
              <a:t>3</a:t>
            </a:r>
            <a:endParaRPr lang="fr-FR" sz="3100" b="1" u="sng" dirty="0">
              <a:solidFill>
                <a:srgbClr val="FF0000"/>
              </a:solidFill>
            </a:endParaRPr>
          </a:p>
          <a:p>
            <a:pPr algn="ctr" defTabSz="871082">
              <a:spcBef>
                <a:spcPct val="50000"/>
              </a:spcBef>
            </a:pPr>
            <a:r>
              <a:rPr lang="fr-FR" sz="4400" b="1" dirty="0" smtClean="0">
                <a:solidFill>
                  <a:srgbClr val="00B050"/>
                </a:solidFill>
              </a:rPr>
              <a:t>Emetteurs et récepteurs </a:t>
            </a:r>
          </a:p>
          <a:p>
            <a:pPr algn="ctr" defTabSz="871082">
              <a:spcBef>
                <a:spcPct val="50000"/>
              </a:spcBef>
            </a:pPr>
            <a:r>
              <a:rPr lang="fr-FR" sz="4400" b="1" dirty="0" smtClean="0">
                <a:solidFill>
                  <a:srgbClr val="00B050"/>
                </a:solidFill>
              </a:rPr>
              <a:t>de lumière</a:t>
            </a:r>
            <a:endParaRPr lang="fr-FR" sz="4400" b="1" dirty="0">
              <a:solidFill>
                <a:srgbClr val="00B050"/>
              </a:solidFill>
            </a:endParaRPr>
          </a:p>
        </p:txBody>
      </p:sp>
      <p:sp>
        <p:nvSpPr>
          <p:cNvPr id="26627" name="Freeform 3"/>
          <p:cNvSpPr>
            <a:spLocks/>
          </p:cNvSpPr>
          <p:nvPr/>
        </p:nvSpPr>
        <p:spPr bwMode="auto">
          <a:xfrm>
            <a:off x="489656" y="721895"/>
            <a:ext cx="4233" cy="4512"/>
          </a:xfrm>
          <a:custGeom>
            <a:avLst/>
            <a:gdLst>
              <a:gd name="T0" fmla="*/ 2147483647 w 3"/>
              <a:gd name="T1" fmla="*/ 2147483647 h 3"/>
              <a:gd name="T2" fmla="*/ 0 w 3"/>
              <a:gd name="T3" fmla="*/ 2147483647 h 3"/>
              <a:gd name="T4" fmla="*/ 0 w 3"/>
              <a:gd name="T5" fmla="*/ 0 h 3"/>
              <a:gd name="T6" fmla="*/ 2147483647 w 3"/>
              <a:gd name="T7" fmla="*/ 0 h 3"/>
              <a:gd name="T8" fmla="*/ 2147483647 w 3"/>
              <a:gd name="T9" fmla="*/ 2147483647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2" y="2"/>
                </a:move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2" y="2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3457" tIns="41729" rIns="83457" bIns="41729"/>
          <a:lstStyle/>
          <a:p>
            <a:endParaRPr lang="fr-FR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203200" y="1768642"/>
            <a:ext cx="8651523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3457" tIns="41729" rIns="83457" bIns="41729"/>
          <a:lstStyle/>
          <a:p>
            <a:endParaRPr lang="fr-FR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194734" y="397042"/>
            <a:ext cx="8659989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3457" tIns="41729" rIns="83457" bIns="41729"/>
          <a:lstStyle/>
          <a:p>
            <a:endParaRPr lang="fr-FR"/>
          </a:p>
        </p:txBody>
      </p:sp>
      <p:sp>
        <p:nvSpPr>
          <p:cNvPr id="26630" name="ZoneTexte 6"/>
          <p:cNvSpPr txBox="1">
            <a:spLocks noChangeArrowheads="1"/>
          </p:cNvSpPr>
          <p:nvPr/>
        </p:nvSpPr>
        <p:spPr bwMode="auto">
          <a:xfrm>
            <a:off x="630767" y="687305"/>
            <a:ext cx="7829665" cy="9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71" tIns="41736" rIns="83471" bIns="41736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600" dirty="0"/>
              <a:t>UBMA               </a:t>
            </a:r>
            <a:r>
              <a:rPr lang="fr-FR" sz="2600" dirty="0" smtClean="0"/>
              <a:t>                                   Master 2_ ST</a:t>
            </a:r>
            <a:endParaRPr lang="fr-FR" sz="2600" dirty="0"/>
          </a:p>
          <a:p>
            <a:endParaRPr lang="fr-FR" dirty="0"/>
          </a:p>
        </p:txBody>
      </p:sp>
      <p:sp>
        <p:nvSpPr>
          <p:cNvPr id="26631" name="ZoneTexte 7"/>
          <p:cNvSpPr txBox="1">
            <a:spLocks noChangeArrowheads="1"/>
          </p:cNvSpPr>
          <p:nvPr/>
        </p:nvSpPr>
        <p:spPr bwMode="auto">
          <a:xfrm>
            <a:off x="7175500" y="5718009"/>
            <a:ext cx="2003778" cy="515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71" tIns="41736" rIns="83471" bIns="41736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dirty="0" smtClean="0"/>
              <a:t>2024/2025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58808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35719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b="1" dirty="0" smtClean="0"/>
              <a:t>Bruit dans les récepteurs</a:t>
            </a:r>
            <a:endParaRPr lang="fr-FR" sz="3200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8C0-3A89-4FE9-93CE-68A704B4136E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143380"/>
            <a:ext cx="611983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85988" y="1142984"/>
            <a:ext cx="477202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Bruit dans les récepteurs</a:t>
            </a:r>
            <a:endParaRPr lang="fr-F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dirty="0"/>
                  <a:t>On a le </a:t>
                </a:r>
                <a:r>
                  <a:rPr lang="fr-FR" b="1" dirty="0">
                    <a:solidFill>
                      <a:srgbClr val="C00000"/>
                    </a:solidFill>
                  </a:rPr>
                  <a:t>bruit quantique</a:t>
                </a:r>
                <a:r>
                  <a:rPr lang="fr-FR" dirty="0"/>
                  <a:t> ( short noise) et le </a:t>
                </a:r>
                <a:r>
                  <a:rPr lang="fr-FR" b="1" dirty="0">
                    <a:solidFill>
                      <a:srgbClr val="C00000"/>
                    </a:solidFill>
                  </a:rPr>
                  <a:t>bruit thermique</a:t>
                </a:r>
                <a:r>
                  <a:rPr lang="fr-FR" dirty="0"/>
                  <a:t> ( thermal noise)</a:t>
                </a:r>
              </a:p>
              <a:p>
                <a:r>
                  <a:rPr lang="fr-FR" dirty="0"/>
                  <a:t> </a:t>
                </a:r>
              </a:p>
              <a:p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&lt;</m:t>
                    </m:r>
                    <m:sSubSup>
                      <m:sSubSupPr>
                        <m:ctrlPr>
                          <a:rPr lang="fr-FR" i="1">
                            <a:latin typeface="Cambria Math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𝑡h</m:t>
                        </m:r>
                      </m:sub>
                      <m:sup>
                        <m:r>
                          <a:rPr lang="fr-FR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fr-FR" i="1">
                        <a:latin typeface="Cambria Math"/>
                      </a:rPr>
                      <m:t>&gt;=4</m:t>
                    </m:r>
                    <m:r>
                      <a:rPr lang="fr-FR" i="1">
                        <a:latin typeface="Cambria Math"/>
                      </a:rPr>
                      <m:t>𝐾𝑇𝐵</m:t>
                    </m:r>
                    <m:r>
                      <a:rPr lang="fr-FR" i="1">
                        <a:latin typeface="Cambria Math"/>
                      </a:rPr>
                      <m:t>/</m:t>
                    </m:r>
                    <m:sSub>
                      <m:sSubPr>
                        <m:ctrlPr>
                          <a:rPr lang="fr-FR" i="1">
                            <a:latin typeface="Cambria Math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fr-FR" dirty="0"/>
                  <a:t>   : dû aux différentes résistances contenues dans la photodiode </a:t>
                </a:r>
              </a:p>
              <a:p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&lt;</m:t>
                    </m:r>
                    <m:sSubSup>
                      <m:sSubSupPr>
                        <m:ctrlPr>
                          <a:rPr lang="fr-FR" i="1">
                            <a:latin typeface="Cambria Math"/>
                          </a:rPr>
                        </m:ctrlPr>
                      </m:sSubSupPr>
                      <m:e>
                        <m:r>
                          <a:rPr lang="fr-FR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fr-FR" i="1">
                            <a:latin typeface="Cambria Math"/>
                          </a:rPr>
                          <m:t>𝑞𝑢</m:t>
                        </m:r>
                      </m:sub>
                      <m:sup>
                        <m:r>
                          <a:rPr lang="fr-FR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fr-FR" i="1">
                        <a:latin typeface="Cambria Math"/>
                      </a:rPr>
                      <m:t>&gt;=2</m:t>
                    </m:r>
                    <m:r>
                      <a:rPr lang="fr-FR" i="1">
                        <a:latin typeface="Cambria Math"/>
                      </a:rPr>
                      <m:t>𝑞𝐵</m:t>
                    </m:r>
                    <m:d>
                      <m:dPr>
                        <m:ctrlPr>
                          <a:rPr lang="fr-FR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fr-F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fr-FR" i="1">
                                <a:latin typeface="Cambria Math"/>
                              </a:rPr>
                              <m:t>𝑝h</m:t>
                            </m:r>
                          </m:sub>
                        </m:sSub>
                        <m:r>
                          <a:rPr lang="fr-FR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fr-FR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fr-FR" i="1">
                                <a:latin typeface="Cambria Math"/>
                              </a:rPr>
                              <m:t>𝑜𝑏</m:t>
                            </m:r>
                          </m:sub>
                        </m:sSub>
                      </m:e>
                    </m:d>
                    <m:r>
                      <a:rPr lang="fr-FR" i="1">
                        <a:latin typeface="Cambria Math"/>
                      </a:rPr>
                      <m:t> </m:t>
                    </m:r>
                  </m:oMath>
                </a14:m>
                <a:r>
                  <a:rPr lang="fr-FR" dirty="0"/>
                  <a:t>: dû au bruit provenant du courant d’obscurité et le </a:t>
                </a:r>
                <a:r>
                  <a:rPr lang="fr-FR" dirty="0" err="1" smtClean="0"/>
                  <a:t>photocourant</a:t>
                </a:r>
                <a:r>
                  <a:rPr lang="fr-FR" dirty="0" smtClean="0"/>
                  <a:t>,</a:t>
                </a:r>
                <a:endParaRPr lang="fr-FR" dirty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b="-269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19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                        </a:t>
            </a:r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pPr algn="ctr">
              <a:buNone/>
            </a:pPr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Aux </a:t>
            </a:r>
            <a:r>
              <a:rPr lang="fr-FR" sz="3200" b="1" dirty="0">
                <a:solidFill>
                  <a:schemeClr val="accent1">
                    <a:lumMod val="75000"/>
                  </a:schemeClr>
                </a:solidFill>
              </a:rPr>
              <a:t>extrémités des </a:t>
            </a:r>
            <a:r>
              <a:rPr lang="fr-FR" sz="3200" b="1" dirty="0" smtClean="0">
                <a:solidFill>
                  <a:schemeClr val="accent1">
                    <a:lumMod val="75000"/>
                  </a:schemeClr>
                </a:solidFill>
              </a:rPr>
              <a:t>fibres</a:t>
            </a:r>
          </a:p>
          <a:p>
            <a:pPr>
              <a:buNone/>
            </a:pPr>
            <a:endParaRPr lang="fr-FR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• </a:t>
            </a:r>
            <a:r>
              <a:rPr lang="fr-FR" dirty="0"/>
              <a:t>Les </a:t>
            </a:r>
            <a:r>
              <a:rPr lang="fr-FR" dirty="0" smtClean="0"/>
              <a:t>sources ( DEL, DL): Transducteurs </a:t>
            </a:r>
            <a:r>
              <a:rPr lang="fr-FR" dirty="0" err="1" smtClean="0"/>
              <a:t>élécro-optiques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• Les photo détecteurs (PIN, APD): Transducteurs </a:t>
            </a:r>
            <a:r>
              <a:rPr lang="fr-FR" dirty="0" err="1" smtClean="0"/>
              <a:t>opto-éléctriques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8C0-3A89-4FE9-93CE-68A704B4136E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8C0-3A89-4FE9-93CE-68A704B4136E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1214414" y="1000108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</a:rPr>
              <a:t>Interaction lumière matière</a:t>
            </a:r>
            <a:endParaRPr lang="fr-F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171700"/>
            <a:ext cx="7215238" cy="282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8C0-3A89-4FE9-93CE-68A704B4136E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50"/>
            <a:ext cx="278608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mag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0619" y="1428736"/>
            <a:ext cx="2635893" cy="1861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9"/>
          <p:cNvSpPr txBox="1"/>
          <p:nvPr/>
        </p:nvSpPr>
        <p:spPr>
          <a:xfrm>
            <a:off x="2428860" y="714356"/>
            <a:ext cx="4286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Absorption et émission spontanée</a:t>
            </a:r>
            <a:endParaRPr lang="fr-FR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91330" y="1571612"/>
            <a:ext cx="226695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0863" y="3543320"/>
            <a:ext cx="29622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tx2">
                    <a:lumMod val="75000"/>
                  </a:schemeClr>
                </a:solidFill>
              </a:rPr>
              <a:t>La diode électroluminescente (LED)</a:t>
            </a:r>
            <a:endParaRPr lang="fr-FR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1600201"/>
            <a:ext cx="3643338" cy="2900369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</p:pic>
      <p:pic>
        <p:nvPicPr>
          <p:cNvPr id="5" name="Imag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500174"/>
            <a:ext cx="357190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857224" y="5357826"/>
            <a:ext cx="7858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Un spectre large et se caractérise par ces différents rendements</a:t>
            </a:r>
            <a:endParaRPr lang="fr-FR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96086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 smtClean="0"/>
              <a:t>Schéma de principe d’un Laser</a:t>
            </a:r>
            <a:endParaRPr lang="fr-FR" sz="4000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8C0-3A89-4FE9-93CE-68A704B4136E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285992"/>
            <a:ext cx="4000528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3071802" y="5715016"/>
            <a:ext cx="514353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Lumière directive, monochromatique et cohérente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00166" y="1000108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 LASER( Light Amplification by </a:t>
            </a:r>
            <a:r>
              <a:rPr lang="fr-FR" b="1" dirty="0" err="1" smtClean="0"/>
              <a:t>Stimulated</a:t>
            </a:r>
            <a:r>
              <a:rPr lang="fr-FR" b="1" dirty="0" smtClean="0"/>
              <a:t> Emission of Radiation)</a:t>
            </a:r>
            <a:endParaRPr lang="fr-FR" dirty="0"/>
          </a:p>
        </p:txBody>
      </p:sp>
      <p:pic>
        <p:nvPicPr>
          <p:cNvPr id="10" name="Image 9"/>
          <p:cNvPicPr/>
          <p:nvPr/>
        </p:nvPicPr>
        <p:blipFill>
          <a:blip r:embed="rId3" cstate="print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2357430"/>
            <a:ext cx="3571900" cy="2786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 smtClean="0"/>
              <a:t>Structures des Diodes lasers</a:t>
            </a:r>
            <a:endParaRPr lang="fr-FR" sz="4000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698C0-3A89-4FE9-93CE-68A704B4136E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643050"/>
            <a:ext cx="35719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572008"/>
            <a:ext cx="278608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e 12"/>
          <p:cNvGrpSpPr/>
          <p:nvPr/>
        </p:nvGrpSpPr>
        <p:grpSpPr>
          <a:xfrm>
            <a:off x="1214414" y="2014544"/>
            <a:ext cx="3214710" cy="2278551"/>
            <a:chOff x="1000100" y="4086244"/>
            <a:chExt cx="3429024" cy="2329897"/>
          </a:xfrm>
        </p:grpSpPr>
        <p:sp>
          <p:nvSpPr>
            <p:cNvPr id="11" name="ZoneTexte 10"/>
            <p:cNvSpPr txBox="1"/>
            <p:nvPr/>
          </p:nvSpPr>
          <p:spPr>
            <a:xfrm>
              <a:off x="3500430" y="6077587"/>
              <a:ext cx="9286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/>
                <a:t>VCSEL</a:t>
              </a:r>
              <a:endParaRPr lang="fr-FR" sz="1600" b="1" dirty="0"/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00100" y="4086244"/>
              <a:ext cx="3419475" cy="2057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3" name="ZoneTexte 12"/>
          <p:cNvSpPr txBox="1"/>
          <p:nvPr/>
        </p:nvSpPr>
        <p:spPr>
          <a:xfrm>
            <a:off x="5572132" y="54292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Diode laser réelle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25778" y="613611"/>
            <a:ext cx="8561212" cy="563077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82616" tIns="40583" rIns="82616" bIns="40583"/>
          <a:lstStyle/>
          <a:p>
            <a:pPr marL="173927" defTabSz="347853">
              <a:spcBef>
                <a:spcPct val="20000"/>
              </a:spcBef>
              <a:spcAft>
                <a:spcPct val="60000"/>
              </a:spcAft>
              <a:tabLst>
                <a:tab pos="347853" algn="l"/>
              </a:tabLst>
            </a:pPr>
            <a:endParaRPr lang="fr-FR" dirty="0">
              <a:solidFill>
                <a:srgbClr val="00F04A"/>
              </a:solidFill>
            </a:endParaRPr>
          </a:p>
          <a:p>
            <a:pPr marL="695706" lvl="1" indent="-347853" defTabSz="34785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rgbClr val="FF8700"/>
              </a:buClr>
              <a:buSzPct val="100000"/>
              <a:buFont typeface="Monotype Sorts" pitchFamily="2" charset="2"/>
              <a:buChar char="n"/>
              <a:tabLst>
                <a:tab pos="347853" algn="l"/>
              </a:tabLst>
            </a:pPr>
            <a:r>
              <a:rPr lang="fr-FR" sz="2200" dirty="0" smtClean="0"/>
              <a:t>Caractéristiques &amp; comparaison</a:t>
            </a:r>
            <a:endParaRPr lang="fr-FR" sz="2200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85333" y="1840832"/>
            <a:ext cx="6096000" cy="4403558"/>
            <a:chOff x="840" y="1224"/>
            <a:chExt cx="4320" cy="2928"/>
          </a:xfrm>
        </p:grpSpPr>
        <p:sp>
          <p:nvSpPr>
            <p:cNvPr id="56326" name="Line 5"/>
            <p:cNvSpPr>
              <a:spLocks noChangeShapeType="1"/>
            </p:cNvSpPr>
            <p:nvPr/>
          </p:nvSpPr>
          <p:spPr bwMode="auto">
            <a:xfrm>
              <a:off x="2760" y="1224"/>
              <a:ext cx="2400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27" name="Line 6"/>
            <p:cNvSpPr>
              <a:spLocks noChangeShapeType="1"/>
            </p:cNvSpPr>
            <p:nvPr/>
          </p:nvSpPr>
          <p:spPr bwMode="auto">
            <a:xfrm>
              <a:off x="840" y="1560"/>
              <a:ext cx="4320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28" name="Line 7"/>
            <p:cNvSpPr>
              <a:spLocks noChangeShapeType="1"/>
            </p:cNvSpPr>
            <p:nvPr/>
          </p:nvSpPr>
          <p:spPr bwMode="auto">
            <a:xfrm>
              <a:off x="840" y="4152"/>
              <a:ext cx="4320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29" name="Line 8"/>
            <p:cNvSpPr>
              <a:spLocks noChangeShapeType="1"/>
            </p:cNvSpPr>
            <p:nvPr/>
          </p:nvSpPr>
          <p:spPr bwMode="auto">
            <a:xfrm>
              <a:off x="840" y="1992"/>
              <a:ext cx="4320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0" name="Line 9"/>
            <p:cNvSpPr>
              <a:spLocks noChangeShapeType="1"/>
            </p:cNvSpPr>
            <p:nvPr/>
          </p:nvSpPr>
          <p:spPr bwMode="auto">
            <a:xfrm>
              <a:off x="840" y="2424"/>
              <a:ext cx="4320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1" name="Line 10"/>
            <p:cNvSpPr>
              <a:spLocks noChangeShapeType="1"/>
            </p:cNvSpPr>
            <p:nvPr/>
          </p:nvSpPr>
          <p:spPr bwMode="auto">
            <a:xfrm>
              <a:off x="840" y="2856"/>
              <a:ext cx="4320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2" name="Line 11"/>
            <p:cNvSpPr>
              <a:spLocks noChangeShapeType="1"/>
            </p:cNvSpPr>
            <p:nvPr/>
          </p:nvSpPr>
          <p:spPr bwMode="auto">
            <a:xfrm>
              <a:off x="840" y="3288"/>
              <a:ext cx="4320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3" name="Line 12"/>
            <p:cNvSpPr>
              <a:spLocks noChangeShapeType="1"/>
            </p:cNvSpPr>
            <p:nvPr/>
          </p:nvSpPr>
          <p:spPr bwMode="auto">
            <a:xfrm>
              <a:off x="840" y="3720"/>
              <a:ext cx="4320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4" name="Line 13"/>
            <p:cNvSpPr>
              <a:spLocks noChangeShapeType="1"/>
            </p:cNvSpPr>
            <p:nvPr/>
          </p:nvSpPr>
          <p:spPr bwMode="auto">
            <a:xfrm>
              <a:off x="840" y="1560"/>
              <a:ext cx="0" cy="2592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5" name="Line 14"/>
            <p:cNvSpPr>
              <a:spLocks noChangeShapeType="1"/>
            </p:cNvSpPr>
            <p:nvPr/>
          </p:nvSpPr>
          <p:spPr bwMode="auto">
            <a:xfrm>
              <a:off x="2760" y="1224"/>
              <a:ext cx="0" cy="292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6" name="Line 15"/>
            <p:cNvSpPr>
              <a:spLocks noChangeShapeType="1"/>
            </p:cNvSpPr>
            <p:nvPr/>
          </p:nvSpPr>
          <p:spPr bwMode="auto">
            <a:xfrm>
              <a:off x="3960" y="1224"/>
              <a:ext cx="0" cy="292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7" name="Line 16"/>
            <p:cNvSpPr>
              <a:spLocks noChangeShapeType="1"/>
            </p:cNvSpPr>
            <p:nvPr/>
          </p:nvSpPr>
          <p:spPr bwMode="auto">
            <a:xfrm>
              <a:off x="5160" y="1224"/>
              <a:ext cx="0" cy="292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338" name="Rectangle 17"/>
            <p:cNvSpPr>
              <a:spLocks noChangeArrowheads="1"/>
            </p:cNvSpPr>
            <p:nvPr/>
          </p:nvSpPr>
          <p:spPr bwMode="auto">
            <a:xfrm>
              <a:off x="3102" y="1292"/>
              <a:ext cx="438" cy="24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DEL</a:t>
              </a:r>
            </a:p>
          </p:txBody>
        </p:sp>
        <p:sp>
          <p:nvSpPr>
            <p:cNvPr id="56339" name="Rectangle 18"/>
            <p:cNvSpPr>
              <a:spLocks noChangeArrowheads="1"/>
            </p:cNvSpPr>
            <p:nvPr/>
          </p:nvSpPr>
          <p:spPr bwMode="auto">
            <a:xfrm>
              <a:off x="4335" y="1292"/>
              <a:ext cx="343" cy="24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DL</a:t>
              </a:r>
            </a:p>
          </p:txBody>
        </p:sp>
        <p:sp>
          <p:nvSpPr>
            <p:cNvPr id="56340" name="Rectangle 19"/>
            <p:cNvSpPr>
              <a:spLocks noChangeArrowheads="1"/>
            </p:cNvSpPr>
            <p:nvPr/>
          </p:nvSpPr>
          <p:spPr bwMode="auto">
            <a:xfrm>
              <a:off x="879" y="1676"/>
              <a:ext cx="853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Puissance</a:t>
              </a:r>
            </a:p>
          </p:txBody>
        </p:sp>
        <p:sp>
          <p:nvSpPr>
            <p:cNvPr id="56341" name="Rectangle 20"/>
            <p:cNvSpPr>
              <a:spLocks noChangeArrowheads="1"/>
            </p:cNvSpPr>
            <p:nvPr/>
          </p:nvSpPr>
          <p:spPr bwMode="auto">
            <a:xfrm>
              <a:off x="879" y="2079"/>
              <a:ext cx="1768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Puissance dans la fibre</a:t>
              </a:r>
            </a:p>
          </p:txBody>
        </p:sp>
        <p:sp>
          <p:nvSpPr>
            <p:cNvPr id="56342" name="Rectangle 21"/>
            <p:cNvSpPr>
              <a:spLocks noChangeArrowheads="1"/>
            </p:cNvSpPr>
            <p:nvPr/>
          </p:nvSpPr>
          <p:spPr bwMode="auto">
            <a:xfrm>
              <a:off x="879" y="2540"/>
              <a:ext cx="1455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Largeur du spectre</a:t>
              </a:r>
            </a:p>
          </p:txBody>
        </p:sp>
        <p:sp>
          <p:nvSpPr>
            <p:cNvPr id="56343" name="Rectangle 22"/>
            <p:cNvSpPr>
              <a:spLocks noChangeArrowheads="1"/>
            </p:cNvSpPr>
            <p:nvPr/>
          </p:nvSpPr>
          <p:spPr bwMode="auto">
            <a:xfrm>
              <a:off x="879" y="2972"/>
              <a:ext cx="1794" cy="24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Rapidité de modulation</a:t>
              </a:r>
            </a:p>
          </p:txBody>
        </p:sp>
        <p:sp>
          <p:nvSpPr>
            <p:cNvPr id="56344" name="Rectangle 23"/>
            <p:cNvSpPr>
              <a:spLocks noChangeArrowheads="1"/>
            </p:cNvSpPr>
            <p:nvPr/>
          </p:nvSpPr>
          <p:spPr bwMode="auto">
            <a:xfrm>
              <a:off x="879" y="3404"/>
              <a:ext cx="1021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Durée de vie</a:t>
              </a:r>
            </a:p>
          </p:txBody>
        </p:sp>
        <p:sp>
          <p:nvSpPr>
            <p:cNvPr id="56345" name="Rectangle 24"/>
            <p:cNvSpPr>
              <a:spLocks noChangeArrowheads="1"/>
            </p:cNvSpPr>
            <p:nvPr/>
          </p:nvSpPr>
          <p:spPr bwMode="auto">
            <a:xfrm>
              <a:off x="879" y="3788"/>
              <a:ext cx="1270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Refroidissement</a:t>
              </a:r>
            </a:p>
          </p:txBody>
        </p:sp>
        <p:sp>
          <p:nvSpPr>
            <p:cNvPr id="56346" name="Rectangle 25"/>
            <p:cNvSpPr>
              <a:spLocks noChangeArrowheads="1"/>
            </p:cNvSpPr>
            <p:nvPr/>
          </p:nvSpPr>
          <p:spPr bwMode="auto">
            <a:xfrm>
              <a:off x="3145" y="3788"/>
              <a:ext cx="478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r>
                <a:rPr lang="fr-FR" dirty="0"/>
                <a:t>Non</a:t>
              </a:r>
            </a:p>
          </p:txBody>
        </p:sp>
        <p:sp>
          <p:nvSpPr>
            <p:cNvPr id="56347" name="Rectangle 26"/>
            <p:cNvSpPr>
              <a:spLocks noChangeArrowheads="1"/>
            </p:cNvSpPr>
            <p:nvPr/>
          </p:nvSpPr>
          <p:spPr bwMode="auto">
            <a:xfrm>
              <a:off x="4287" y="3788"/>
              <a:ext cx="401" cy="24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Oui</a:t>
              </a:r>
            </a:p>
          </p:txBody>
        </p:sp>
        <p:sp>
          <p:nvSpPr>
            <p:cNvPr id="56348" name="Rectangle 27"/>
            <p:cNvSpPr>
              <a:spLocks noChangeArrowheads="1"/>
            </p:cNvSpPr>
            <p:nvPr/>
          </p:nvSpPr>
          <p:spPr bwMode="auto">
            <a:xfrm>
              <a:off x="3039" y="1676"/>
              <a:ext cx="664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0,1 mW</a:t>
              </a:r>
            </a:p>
          </p:txBody>
        </p:sp>
        <p:sp>
          <p:nvSpPr>
            <p:cNvPr id="56349" name="Rectangle 28"/>
            <p:cNvSpPr>
              <a:spLocks noChangeArrowheads="1"/>
            </p:cNvSpPr>
            <p:nvPr/>
          </p:nvSpPr>
          <p:spPr bwMode="auto">
            <a:xfrm>
              <a:off x="4191" y="1676"/>
              <a:ext cx="531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1 mW</a:t>
              </a:r>
            </a:p>
          </p:txBody>
        </p:sp>
        <p:sp>
          <p:nvSpPr>
            <p:cNvPr id="56350" name="Rectangle 29"/>
            <p:cNvSpPr>
              <a:spLocks noChangeArrowheads="1"/>
            </p:cNvSpPr>
            <p:nvPr/>
          </p:nvSpPr>
          <p:spPr bwMode="auto">
            <a:xfrm>
              <a:off x="3039" y="2079"/>
              <a:ext cx="753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0,01 mW</a:t>
              </a:r>
            </a:p>
          </p:txBody>
        </p:sp>
        <p:sp>
          <p:nvSpPr>
            <p:cNvPr id="56351" name="Rectangle 30"/>
            <p:cNvSpPr>
              <a:spLocks noChangeArrowheads="1"/>
            </p:cNvSpPr>
            <p:nvPr/>
          </p:nvSpPr>
          <p:spPr bwMode="auto">
            <a:xfrm>
              <a:off x="4191" y="2060"/>
              <a:ext cx="687" cy="24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0,5 mW</a:t>
              </a:r>
            </a:p>
          </p:txBody>
        </p:sp>
        <p:sp>
          <p:nvSpPr>
            <p:cNvPr id="56352" name="Rectangle 31"/>
            <p:cNvSpPr>
              <a:spLocks noChangeArrowheads="1"/>
            </p:cNvSpPr>
            <p:nvPr/>
          </p:nvSpPr>
          <p:spPr bwMode="auto">
            <a:xfrm>
              <a:off x="2835" y="2445"/>
              <a:ext cx="1040" cy="40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r>
                <a:rPr lang="fr-FR" sz="1600" dirty="0" smtClean="0"/>
                <a:t> </a:t>
              </a:r>
              <a:r>
                <a:rPr lang="fr-FR" sz="1700" dirty="0" smtClean="0"/>
                <a:t> 30 </a:t>
              </a:r>
              <a:r>
                <a:rPr lang="fr-FR" sz="1700" dirty="0"/>
                <a:t>à </a:t>
              </a:r>
              <a:r>
                <a:rPr lang="fr-FR" sz="1700" dirty="0" smtClean="0"/>
                <a:t>40nm </a:t>
              </a:r>
            </a:p>
            <a:p>
              <a:r>
                <a:rPr lang="fr-FR" sz="1700" dirty="0" smtClean="0"/>
                <a:t>  (large)</a:t>
              </a:r>
              <a:endParaRPr lang="fr-FR" sz="1700" dirty="0"/>
            </a:p>
          </p:txBody>
        </p:sp>
        <p:sp>
          <p:nvSpPr>
            <p:cNvPr id="56353" name="Rectangle 32"/>
            <p:cNvSpPr>
              <a:spLocks noChangeArrowheads="1"/>
            </p:cNvSpPr>
            <p:nvPr/>
          </p:nvSpPr>
          <p:spPr bwMode="auto">
            <a:xfrm>
              <a:off x="4239" y="2437"/>
              <a:ext cx="824" cy="40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spAutoFit/>
            </a:bodyPr>
            <a:lstStyle/>
            <a:p>
              <a:r>
                <a:rPr lang="fr-FR" sz="1700" dirty="0" smtClean="0"/>
                <a:t>1 à 0.1 nm</a:t>
              </a:r>
            </a:p>
            <a:p>
              <a:r>
                <a:rPr lang="fr-FR" sz="1700" dirty="0" smtClean="0"/>
                <a:t>(étroite)</a:t>
              </a:r>
              <a:endParaRPr lang="fr-FR" sz="1700" dirty="0"/>
            </a:p>
          </p:txBody>
        </p:sp>
        <p:sp>
          <p:nvSpPr>
            <p:cNvPr id="56354" name="Rectangle 33"/>
            <p:cNvSpPr>
              <a:spLocks noChangeArrowheads="1"/>
            </p:cNvSpPr>
            <p:nvPr/>
          </p:nvSpPr>
          <p:spPr bwMode="auto">
            <a:xfrm>
              <a:off x="2991" y="2972"/>
              <a:ext cx="754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100 MHz</a:t>
              </a:r>
            </a:p>
          </p:txBody>
        </p:sp>
        <p:sp>
          <p:nvSpPr>
            <p:cNvPr id="56355" name="Rectangle 34"/>
            <p:cNvSpPr>
              <a:spLocks noChangeArrowheads="1"/>
            </p:cNvSpPr>
            <p:nvPr/>
          </p:nvSpPr>
          <p:spPr bwMode="auto">
            <a:xfrm>
              <a:off x="4143" y="2972"/>
              <a:ext cx="656" cy="24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10 GHz</a:t>
              </a:r>
            </a:p>
          </p:txBody>
        </p:sp>
        <p:sp>
          <p:nvSpPr>
            <p:cNvPr id="56356" name="Rectangle 35"/>
            <p:cNvSpPr>
              <a:spLocks noChangeArrowheads="1"/>
            </p:cNvSpPr>
            <p:nvPr/>
          </p:nvSpPr>
          <p:spPr bwMode="auto">
            <a:xfrm>
              <a:off x="2991" y="3404"/>
              <a:ext cx="634" cy="24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100 ans</a:t>
              </a:r>
            </a:p>
          </p:txBody>
        </p:sp>
        <p:sp>
          <p:nvSpPr>
            <p:cNvPr id="56357" name="Rectangle 36"/>
            <p:cNvSpPr>
              <a:spLocks noChangeArrowheads="1"/>
            </p:cNvSpPr>
            <p:nvPr/>
          </p:nvSpPr>
          <p:spPr bwMode="auto">
            <a:xfrm>
              <a:off x="4191" y="3404"/>
              <a:ext cx="546" cy="24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fr-FR" dirty="0"/>
                <a:t>10 ans</a:t>
              </a:r>
            </a:p>
          </p:txBody>
        </p:sp>
      </p:grpSp>
      <p:sp>
        <p:nvSpPr>
          <p:cNvPr id="5632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677334" y="404664"/>
            <a:ext cx="7789333" cy="619236"/>
          </a:xfrm>
          <a:noFill/>
          <a:ln>
            <a:miter lim="800000"/>
            <a:headEnd/>
            <a:tailEnd/>
          </a:ln>
        </p:spPr>
        <p:txBody>
          <a:bodyPr vert="horz" wrap="square" lIns="83485" tIns="41742" rIns="83485" bIns="41742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fr-FR" sz="3200" b="1" i="0" dirty="0" smtClean="0">
                <a:solidFill>
                  <a:schemeClr val="accent2"/>
                </a:solidFill>
              </a:rPr>
              <a:t>Composants électroluminescents</a:t>
            </a:r>
            <a:br>
              <a:rPr lang="fr-FR" sz="3200" b="1" i="0" dirty="0" smtClean="0">
                <a:solidFill>
                  <a:schemeClr val="accent2"/>
                </a:solidFill>
              </a:rPr>
            </a:br>
            <a:r>
              <a:rPr lang="fr-FR" sz="3200" b="1" i="0" dirty="0" smtClean="0">
                <a:solidFill>
                  <a:schemeClr val="accent2"/>
                </a:solidFill>
              </a:rPr>
              <a:t/>
            </a:r>
            <a:br>
              <a:rPr lang="fr-FR" sz="3200" b="1" i="0" dirty="0" smtClean="0">
                <a:solidFill>
                  <a:schemeClr val="accent2"/>
                </a:solidFill>
              </a:rPr>
            </a:br>
            <a:r>
              <a:rPr lang="fr-FR" sz="3200" b="1" dirty="0" smtClean="0">
                <a:solidFill>
                  <a:schemeClr val="accent2"/>
                </a:solidFill>
              </a:rPr>
              <a:t/>
            </a:r>
            <a:br>
              <a:rPr lang="fr-FR" sz="3200" b="1" dirty="0" smtClean="0">
                <a:solidFill>
                  <a:schemeClr val="accent2"/>
                </a:solidFill>
              </a:rPr>
            </a:br>
            <a:r>
              <a:rPr lang="fr-FR" sz="3200" b="1" i="0" dirty="0" smtClean="0">
                <a:solidFill>
                  <a:schemeClr val="accent2"/>
                </a:solidFill>
              </a:rPr>
              <a:t/>
            </a:r>
            <a:br>
              <a:rPr lang="fr-FR" sz="3200" b="1" i="0" dirty="0" smtClean="0">
                <a:solidFill>
                  <a:schemeClr val="accent2"/>
                </a:solidFill>
              </a:rPr>
            </a:br>
            <a:r>
              <a:rPr lang="fr-FR" sz="3200" b="1" i="0" dirty="0" smtClean="0">
                <a:solidFill>
                  <a:schemeClr val="accent2"/>
                </a:solidFill>
              </a:rPr>
              <a:t/>
            </a:r>
            <a:br>
              <a:rPr lang="fr-FR" sz="3200" b="1" i="0" dirty="0" smtClean="0">
                <a:solidFill>
                  <a:schemeClr val="accent2"/>
                </a:solidFill>
              </a:rPr>
            </a:br>
            <a:r>
              <a:rPr lang="fr-FR" sz="3200" b="1" i="0" dirty="0" smtClean="0">
                <a:solidFill>
                  <a:schemeClr val="accent2"/>
                </a:solidFill>
              </a:rPr>
              <a:t/>
            </a:r>
            <a:br>
              <a:rPr lang="fr-FR" sz="3200" b="1" i="0" dirty="0" smtClean="0">
                <a:solidFill>
                  <a:schemeClr val="accent2"/>
                </a:solidFill>
              </a:rPr>
            </a:br>
            <a:endParaRPr lang="fr-FR" sz="3200" b="1" i="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tx2">
                    <a:lumMod val="75000"/>
                  </a:schemeClr>
                </a:solidFill>
              </a:rPr>
              <a:t>Photorécepteurs</a:t>
            </a:r>
            <a:endParaRPr lang="fr-FR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4143381"/>
            <a:ext cx="207170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000232" y="1357298"/>
          <a:ext cx="5214974" cy="1951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Dessin Designer" r:id="rId4" imgW="4334760" imgH="2185920" progId="">
                  <p:embed/>
                </p:oleObj>
              </mc:Choice>
              <mc:Fallback>
                <p:oleObj name="Dessin Designer" r:id="rId4" imgW="4334760" imgH="218592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1357298"/>
                        <a:ext cx="5214974" cy="1951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000100" y="4000505"/>
          <a:ext cx="4143403" cy="2300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Dessin Designer" r:id="rId6" imgW="3280320" imgH="1387440" progId="">
                  <p:embed/>
                </p:oleObj>
              </mc:Choice>
              <mc:Fallback>
                <p:oleObj name="Dessin Designer" r:id="rId6" imgW="3280320" imgH="13874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000505"/>
                        <a:ext cx="4143403" cy="23002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187</Words>
  <Application>Microsoft Office PowerPoint</Application>
  <PresentationFormat>Affichage à l'écran (4:3)</PresentationFormat>
  <Paragraphs>66</Paragraphs>
  <Slides>11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Thème Office</vt:lpstr>
      <vt:lpstr>Dessin Designer</vt:lpstr>
      <vt:lpstr>Présentation PowerPoint</vt:lpstr>
      <vt:lpstr>Présentation PowerPoint</vt:lpstr>
      <vt:lpstr>Présentation PowerPoint</vt:lpstr>
      <vt:lpstr>Présentation PowerPoint</vt:lpstr>
      <vt:lpstr>La diode électroluminescente (LED)</vt:lpstr>
      <vt:lpstr>Schéma de principe d’un Laser</vt:lpstr>
      <vt:lpstr>Structures des Diodes lasers</vt:lpstr>
      <vt:lpstr>Composants électroluminescents      </vt:lpstr>
      <vt:lpstr>Photorécepteurs</vt:lpstr>
      <vt:lpstr>Bruit dans les récepteurs</vt:lpstr>
      <vt:lpstr>Bruit dans les récepteurs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Emetteurs et récepteurs</dc:title>
  <dc:creator>Utilisateur Windows</dc:creator>
  <cp:lastModifiedBy>Utilisateur Windows</cp:lastModifiedBy>
  <cp:revision>40</cp:revision>
  <dcterms:created xsi:type="dcterms:W3CDTF">2020-05-27T21:07:29Z</dcterms:created>
  <dcterms:modified xsi:type="dcterms:W3CDTF">2024-10-14T21:00:15Z</dcterms:modified>
</cp:coreProperties>
</file>