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05" r:id="rId3"/>
    <p:sldId id="257" r:id="rId4"/>
    <p:sldId id="315" r:id="rId5"/>
    <p:sldId id="314" r:id="rId6"/>
    <p:sldId id="278" r:id="rId7"/>
    <p:sldId id="258" r:id="rId8"/>
    <p:sldId id="276" r:id="rId9"/>
    <p:sldId id="271" r:id="rId10"/>
    <p:sldId id="318" r:id="rId11"/>
    <p:sldId id="285" r:id="rId12"/>
    <p:sldId id="307" r:id="rId13"/>
    <p:sldId id="306" r:id="rId14"/>
    <p:sldId id="295" r:id="rId15"/>
    <p:sldId id="317" r:id="rId16"/>
    <p:sldId id="296" r:id="rId17"/>
    <p:sldId id="321" r:id="rId18"/>
    <p:sldId id="299" r:id="rId19"/>
    <p:sldId id="273" r:id="rId20"/>
    <p:sldId id="304" r:id="rId21"/>
    <p:sldId id="277" r:id="rId22"/>
    <p:sldId id="322" r:id="rId23"/>
    <p:sldId id="263" r:id="rId24"/>
    <p:sldId id="320" r:id="rId25"/>
    <p:sldId id="319" r:id="rId26"/>
    <p:sldId id="323" r:id="rId27"/>
    <p:sldId id="264" r:id="rId28"/>
    <p:sldId id="286" r:id="rId29"/>
    <p:sldId id="281" r:id="rId30"/>
    <p:sldId id="312" r:id="rId31"/>
    <p:sldId id="26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A0C0-9528-4624-9CBB-73B3A350484E}" type="datetimeFigureOut">
              <a:rPr lang="fr-FR" smtClean="0"/>
              <a:pPr/>
              <a:t>06/01/2025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D1B8-F03D-4D21-AD5B-DD253B51C3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B567-7852-45BA-95F1-30700FC11B38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E305-DCCC-424A-B69A-F62AE80F888D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589-E2D0-47C7-ACBB-00E809499A31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0CF5-1028-4597-9631-052BC10F99A9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E5D-2DAB-431A-A23B-5754FE987C2B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9EF-6667-4001-ADD3-E938AA866E0B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49E-49E0-4127-B008-56BE81A8B3C2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E866-FFE5-46FC-8DE7-3B21EC68A1B7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B82-BC16-4732-9FE5-C39A4F9F1F8D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C928-C89A-4995-B13D-02F807242723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41D5-FEED-41E3-ABFE-F20ACF4627D5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8A9ECA-3BD4-40A9-9666-8E0630181477}" type="datetime1">
              <a:rPr lang="fr-FR" smtClean="0"/>
              <a:pPr/>
              <a:t>06/01/2025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1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Communications par fibre  Optiques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05361"/>
            <a:ext cx="2438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292080" y="52199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:  F.BRIK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14414" y="100010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Interaction lumière matière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71700"/>
            <a:ext cx="7215238" cy="28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4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 rot="-5400000">
            <a:off x="8575239" y="5753220"/>
            <a:ext cx="597067" cy="186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8267" tIns="39134" rIns="78267" bIns="39134" anchor="b">
            <a:spAutoFit/>
          </a:bodyPr>
          <a:lstStyle/>
          <a:p>
            <a:pPr defTabSz="781220"/>
            <a:r>
              <a:rPr lang="fr-FR" sz="700" dirty="0"/>
              <a:t>04-96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5778" y="613611"/>
            <a:ext cx="8561212" cy="56307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616" tIns="40583" rIns="82616" bIns="40583"/>
          <a:lstStyle/>
          <a:p>
            <a:pPr marL="173927" defTabSz="347853">
              <a:spcBef>
                <a:spcPct val="20000"/>
              </a:spcBef>
              <a:spcAft>
                <a:spcPct val="60000"/>
              </a:spcAft>
              <a:tabLst>
                <a:tab pos="347853" algn="l"/>
              </a:tabLst>
            </a:pPr>
            <a:endParaRPr lang="fr-FR" dirty="0">
              <a:solidFill>
                <a:srgbClr val="00F04A"/>
              </a:solidFill>
            </a:endParaRPr>
          </a:p>
          <a:p>
            <a:pPr marL="695706" lvl="1" indent="-347853" defTabSz="347853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FF8700"/>
              </a:buClr>
              <a:buSzPct val="100000"/>
              <a:buFont typeface="Monotype Sorts" pitchFamily="2" charset="2"/>
              <a:buChar char="n"/>
              <a:tabLst>
                <a:tab pos="347853" algn="l"/>
              </a:tabLst>
            </a:pPr>
            <a:r>
              <a:rPr lang="fr-FR" sz="2200" dirty="0"/>
              <a:t>Caractéristiques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5333" y="1840832"/>
            <a:ext cx="6096000" cy="4403558"/>
            <a:chOff x="840" y="1224"/>
            <a:chExt cx="4320" cy="2928"/>
          </a:xfrm>
        </p:grpSpPr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>
              <a:off x="2760" y="1224"/>
              <a:ext cx="24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27" name="Line 6"/>
            <p:cNvSpPr>
              <a:spLocks noChangeShapeType="1"/>
            </p:cNvSpPr>
            <p:nvPr/>
          </p:nvSpPr>
          <p:spPr bwMode="auto">
            <a:xfrm>
              <a:off x="840" y="1560"/>
              <a:ext cx="432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28" name="Line 7"/>
            <p:cNvSpPr>
              <a:spLocks noChangeShapeType="1"/>
            </p:cNvSpPr>
            <p:nvPr/>
          </p:nvSpPr>
          <p:spPr bwMode="auto">
            <a:xfrm>
              <a:off x="840" y="4152"/>
              <a:ext cx="432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29" name="Line 8"/>
            <p:cNvSpPr>
              <a:spLocks noChangeShapeType="1"/>
            </p:cNvSpPr>
            <p:nvPr/>
          </p:nvSpPr>
          <p:spPr bwMode="auto">
            <a:xfrm>
              <a:off x="840" y="1992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0" name="Line 9"/>
            <p:cNvSpPr>
              <a:spLocks noChangeShapeType="1"/>
            </p:cNvSpPr>
            <p:nvPr/>
          </p:nvSpPr>
          <p:spPr bwMode="auto">
            <a:xfrm>
              <a:off x="840" y="2424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1" name="Line 10"/>
            <p:cNvSpPr>
              <a:spLocks noChangeShapeType="1"/>
            </p:cNvSpPr>
            <p:nvPr/>
          </p:nvSpPr>
          <p:spPr bwMode="auto">
            <a:xfrm>
              <a:off x="840" y="2856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2" name="Line 11"/>
            <p:cNvSpPr>
              <a:spLocks noChangeShapeType="1"/>
            </p:cNvSpPr>
            <p:nvPr/>
          </p:nvSpPr>
          <p:spPr bwMode="auto">
            <a:xfrm>
              <a:off x="840" y="3288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3" name="Line 12"/>
            <p:cNvSpPr>
              <a:spLocks noChangeShapeType="1"/>
            </p:cNvSpPr>
            <p:nvPr/>
          </p:nvSpPr>
          <p:spPr bwMode="auto">
            <a:xfrm>
              <a:off x="840" y="3720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4" name="Line 13"/>
            <p:cNvSpPr>
              <a:spLocks noChangeShapeType="1"/>
            </p:cNvSpPr>
            <p:nvPr/>
          </p:nvSpPr>
          <p:spPr bwMode="auto">
            <a:xfrm>
              <a:off x="840" y="1560"/>
              <a:ext cx="0" cy="25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5" name="Line 14"/>
            <p:cNvSpPr>
              <a:spLocks noChangeShapeType="1"/>
            </p:cNvSpPr>
            <p:nvPr/>
          </p:nvSpPr>
          <p:spPr bwMode="auto">
            <a:xfrm>
              <a:off x="2760" y="1224"/>
              <a:ext cx="0" cy="29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6" name="Line 15"/>
            <p:cNvSpPr>
              <a:spLocks noChangeShapeType="1"/>
            </p:cNvSpPr>
            <p:nvPr/>
          </p:nvSpPr>
          <p:spPr bwMode="auto">
            <a:xfrm>
              <a:off x="3960" y="1224"/>
              <a:ext cx="0" cy="29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7" name="Line 16"/>
            <p:cNvSpPr>
              <a:spLocks noChangeShapeType="1"/>
            </p:cNvSpPr>
            <p:nvPr/>
          </p:nvSpPr>
          <p:spPr bwMode="auto">
            <a:xfrm>
              <a:off x="5160" y="1224"/>
              <a:ext cx="0" cy="29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8" name="Rectangle 17"/>
            <p:cNvSpPr>
              <a:spLocks noChangeArrowheads="1"/>
            </p:cNvSpPr>
            <p:nvPr/>
          </p:nvSpPr>
          <p:spPr bwMode="auto">
            <a:xfrm>
              <a:off x="3102" y="1292"/>
              <a:ext cx="438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DEL</a:t>
              </a:r>
            </a:p>
          </p:txBody>
        </p:sp>
        <p:sp>
          <p:nvSpPr>
            <p:cNvPr id="56339" name="Rectangle 18"/>
            <p:cNvSpPr>
              <a:spLocks noChangeArrowheads="1"/>
            </p:cNvSpPr>
            <p:nvPr/>
          </p:nvSpPr>
          <p:spPr bwMode="auto">
            <a:xfrm>
              <a:off x="4335" y="1292"/>
              <a:ext cx="343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DL</a:t>
              </a:r>
            </a:p>
          </p:txBody>
        </p:sp>
        <p:sp>
          <p:nvSpPr>
            <p:cNvPr id="56340" name="Rectangle 19"/>
            <p:cNvSpPr>
              <a:spLocks noChangeArrowheads="1"/>
            </p:cNvSpPr>
            <p:nvPr/>
          </p:nvSpPr>
          <p:spPr bwMode="auto">
            <a:xfrm>
              <a:off x="879" y="1676"/>
              <a:ext cx="853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Puissance</a:t>
              </a:r>
            </a:p>
          </p:txBody>
        </p:sp>
        <p:sp>
          <p:nvSpPr>
            <p:cNvPr id="56341" name="Rectangle 20"/>
            <p:cNvSpPr>
              <a:spLocks noChangeArrowheads="1"/>
            </p:cNvSpPr>
            <p:nvPr/>
          </p:nvSpPr>
          <p:spPr bwMode="auto">
            <a:xfrm>
              <a:off x="879" y="2079"/>
              <a:ext cx="1768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Puissance dans la fibre</a:t>
              </a:r>
            </a:p>
          </p:txBody>
        </p:sp>
        <p:sp>
          <p:nvSpPr>
            <p:cNvPr id="56342" name="Rectangle 21"/>
            <p:cNvSpPr>
              <a:spLocks noChangeArrowheads="1"/>
            </p:cNvSpPr>
            <p:nvPr/>
          </p:nvSpPr>
          <p:spPr bwMode="auto">
            <a:xfrm>
              <a:off x="879" y="2540"/>
              <a:ext cx="1455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Largeur du spectre</a:t>
              </a:r>
            </a:p>
          </p:txBody>
        </p:sp>
        <p:sp>
          <p:nvSpPr>
            <p:cNvPr id="56343" name="Rectangle 22"/>
            <p:cNvSpPr>
              <a:spLocks noChangeArrowheads="1"/>
            </p:cNvSpPr>
            <p:nvPr/>
          </p:nvSpPr>
          <p:spPr bwMode="auto">
            <a:xfrm>
              <a:off x="879" y="2972"/>
              <a:ext cx="1794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Rapidité de modulation</a:t>
              </a:r>
            </a:p>
          </p:txBody>
        </p:sp>
        <p:sp>
          <p:nvSpPr>
            <p:cNvPr id="56344" name="Rectangle 23"/>
            <p:cNvSpPr>
              <a:spLocks noChangeArrowheads="1"/>
            </p:cNvSpPr>
            <p:nvPr/>
          </p:nvSpPr>
          <p:spPr bwMode="auto">
            <a:xfrm>
              <a:off x="879" y="3404"/>
              <a:ext cx="1021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Durée de vie</a:t>
              </a:r>
            </a:p>
          </p:txBody>
        </p:sp>
        <p:sp>
          <p:nvSpPr>
            <p:cNvPr id="56345" name="Rectangle 24"/>
            <p:cNvSpPr>
              <a:spLocks noChangeArrowheads="1"/>
            </p:cNvSpPr>
            <p:nvPr/>
          </p:nvSpPr>
          <p:spPr bwMode="auto">
            <a:xfrm>
              <a:off x="879" y="3788"/>
              <a:ext cx="1270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Refroidissement</a:t>
              </a:r>
            </a:p>
          </p:txBody>
        </p:sp>
        <p:sp>
          <p:nvSpPr>
            <p:cNvPr id="56346" name="Rectangle 25"/>
            <p:cNvSpPr>
              <a:spLocks noChangeArrowheads="1"/>
            </p:cNvSpPr>
            <p:nvPr/>
          </p:nvSpPr>
          <p:spPr bwMode="auto">
            <a:xfrm>
              <a:off x="3145" y="3788"/>
              <a:ext cx="478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fr-FR" dirty="0"/>
                <a:t>Non</a:t>
              </a:r>
            </a:p>
          </p:txBody>
        </p:sp>
        <p:sp>
          <p:nvSpPr>
            <p:cNvPr id="56347" name="Rectangle 26"/>
            <p:cNvSpPr>
              <a:spLocks noChangeArrowheads="1"/>
            </p:cNvSpPr>
            <p:nvPr/>
          </p:nvSpPr>
          <p:spPr bwMode="auto">
            <a:xfrm>
              <a:off x="4287" y="3788"/>
              <a:ext cx="401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Oui</a:t>
              </a:r>
            </a:p>
          </p:txBody>
        </p:sp>
        <p:sp>
          <p:nvSpPr>
            <p:cNvPr id="56348" name="Rectangle 27"/>
            <p:cNvSpPr>
              <a:spLocks noChangeArrowheads="1"/>
            </p:cNvSpPr>
            <p:nvPr/>
          </p:nvSpPr>
          <p:spPr bwMode="auto">
            <a:xfrm>
              <a:off x="3039" y="1676"/>
              <a:ext cx="664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0,1 mW</a:t>
              </a:r>
            </a:p>
          </p:txBody>
        </p:sp>
        <p:sp>
          <p:nvSpPr>
            <p:cNvPr id="56349" name="Rectangle 28"/>
            <p:cNvSpPr>
              <a:spLocks noChangeArrowheads="1"/>
            </p:cNvSpPr>
            <p:nvPr/>
          </p:nvSpPr>
          <p:spPr bwMode="auto">
            <a:xfrm>
              <a:off x="4191" y="1676"/>
              <a:ext cx="531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 mW</a:t>
              </a:r>
            </a:p>
          </p:txBody>
        </p:sp>
        <p:sp>
          <p:nvSpPr>
            <p:cNvPr id="56350" name="Rectangle 29"/>
            <p:cNvSpPr>
              <a:spLocks noChangeArrowheads="1"/>
            </p:cNvSpPr>
            <p:nvPr/>
          </p:nvSpPr>
          <p:spPr bwMode="auto">
            <a:xfrm>
              <a:off x="3039" y="2079"/>
              <a:ext cx="753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0,01 mW</a:t>
              </a:r>
            </a:p>
          </p:txBody>
        </p:sp>
        <p:sp>
          <p:nvSpPr>
            <p:cNvPr id="56351" name="Rectangle 30"/>
            <p:cNvSpPr>
              <a:spLocks noChangeArrowheads="1"/>
            </p:cNvSpPr>
            <p:nvPr/>
          </p:nvSpPr>
          <p:spPr bwMode="auto">
            <a:xfrm>
              <a:off x="4191" y="2060"/>
              <a:ext cx="687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0,5 mW</a:t>
              </a:r>
            </a:p>
          </p:txBody>
        </p:sp>
        <p:sp>
          <p:nvSpPr>
            <p:cNvPr id="56352" name="Rectangle 31"/>
            <p:cNvSpPr>
              <a:spLocks noChangeArrowheads="1"/>
            </p:cNvSpPr>
            <p:nvPr/>
          </p:nvSpPr>
          <p:spPr bwMode="auto">
            <a:xfrm>
              <a:off x="2835" y="2445"/>
              <a:ext cx="1040" cy="40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fr-FR" sz="1600" dirty="0" smtClean="0"/>
                <a:t> </a:t>
              </a:r>
              <a:r>
                <a:rPr lang="fr-FR" sz="1700" dirty="0" smtClean="0"/>
                <a:t> 30 </a:t>
              </a:r>
              <a:r>
                <a:rPr lang="fr-FR" sz="1700" dirty="0"/>
                <a:t>à </a:t>
              </a:r>
              <a:r>
                <a:rPr lang="fr-FR" sz="1700" dirty="0" smtClean="0"/>
                <a:t>40nm </a:t>
              </a:r>
            </a:p>
            <a:p>
              <a:r>
                <a:rPr lang="fr-FR" sz="1700" dirty="0" smtClean="0"/>
                <a:t>  (large)</a:t>
              </a:r>
              <a:endParaRPr lang="fr-FR" sz="1700" dirty="0"/>
            </a:p>
          </p:txBody>
        </p:sp>
        <p:sp>
          <p:nvSpPr>
            <p:cNvPr id="56353" name="Rectangle 32"/>
            <p:cNvSpPr>
              <a:spLocks noChangeArrowheads="1"/>
            </p:cNvSpPr>
            <p:nvPr/>
          </p:nvSpPr>
          <p:spPr bwMode="auto">
            <a:xfrm>
              <a:off x="4239" y="2437"/>
              <a:ext cx="824" cy="40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fr-FR" sz="1700" dirty="0" smtClean="0"/>
                <a:t>1 à 0.1 nm</a:t>
              </a:r>
            </a:p>
            <a:p>
              <a:r>
                <a:rPr lang="fr-FR" sz="1700" dirty="0" smtClean="0"/>
                <a:t>(étroite)</a:t>
              </a:r>
              <a:endParaRPr lang="fr-FR" sz="1700" dirty="0"/>
            </a:p>
          </p:txBody>
        </p:sp>
        <p:sp>
          <p:nvSpPr>
            <p:cNvPr id="56354" name="Rectangle 33"/>
            <p:cNvSpPr>
              <a:spLocks noChangeArrowheads="1"/>
            </p:cNvSpPr>
            <p:nvPr/>
          </p:nvSpPr>
          <p:spPr bwMode="auto">
            <a:xfrm>
              <a:off x="2991" y="2972"/>
              <a:ext cx="754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100 MHz</a:t>
              </a:r>
            </a:p>
          </p:txBody>
        </p:sp>
        <p:sp>
          <p:nvSpPr>
            <p:cNvPr id="56355" name="Rectangle 34"/>
            <p:cNvSpPr>
              <a:spLocks noChangeArrowheads="1"/>
            </p:cNvSpPr>
            <p:nvPr/>
          </p:nvSpPr>
          <p:spPr bwMode="auto">
            <a:xfrm>
              <a:off x="4143" y="2972"/>
              <a:ext cx="656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 GHz</a:t>
              </a:r>
            </a:p>
          </p:txBody>
        </p:sp>
        <p:sp>
          <p:nvSpPr>
            <p:cNvPr id="56356" name="Rectangle 35"/>
            <p:cNvSpPr>
              <a:spLocks noChangeArrowheads="1"/>
            </p:cNvSpPr>
            <p:nvPr/>
          </p:nvSpPr>
          <p:spPr bwMode="auto">
            <a:xfrm>
              <a:off x="2991" y="3404"/>
              <a:ext cx="634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100 ans</a:t>
              </a:r>
            </a:p>
          </p:txBody>
        </p:sp>
        <p:sp>
          <p:nvSpPr>
            <p:cNvPr id="56357" name="Rectangle 36"/>
            <p:cNvSpPr>
              <a:spLocks noChangeArrowheads="1"/>
            </p:cNvSpPr>
            <p:nvPr/>
          </p:nvSpPr>
          <p:spPr bwMode="auto">
            <a:xfrm>
              <a:off x="4191" y="3404"/>
              <a:ext cx="546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 ans</a:t>
              </a:r>
            </a:p>
          </p:txBody>
        </p:sp>
      </p:grpSp>
      <p:sp>
        <p:nvSpPr>
          <p:cNvPr id="5632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577516"/>
            <a:ext cx="7789333" cy="1155032"/>
          </a:xfrm>
          <a:noFill/>
          <a:ln>
            <a:miter lim="800000"/>
            <a:headEnd/>
            <a:tailEnd/>
          </a:ln>
        </p:spPr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sz="3200" b="1" i="0" dirty="0" smtClean="0">
                <a:solidFill>
                  <a:schemeClr val="accent2"/>
                </a:solidFill>
              </a:rPr>
              <a:t>Composants électroluminescents</a:t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dirty="0" smtClean="0">
                <a:solidFill>
                  <a:schemeClr val="accent2"/>
                </a:solidFill>
              </a:rPr>
              <a:t/>
            </a:r>
            <a:br>
              <a:rPr lang="fr-FR" sz="3200" b="1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endParaRPr lang="fr-FR" sz="3200" b="1" i="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Schéma de principe d’un Laser</a:t>
            </a:r>
            <a:endParaRPr lang="fr-FR" sz="4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071802" y="5715016"/>
            <a:ext cx="51435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Lumière directive, monochromatique et cohérente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Structures des Diodes lasers</a:t>
            </a:r>
            <a:endParaRPr lang="fr-FR" sz="4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28051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143380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e 12"/>
          <p:cNvGrpSpPr/>
          <p:nvPr/>
        </p:nvGrpSpPr>
        <p:grpSpPr>
          <a:xfrm>
            <a:off x="1214414" y="4086244"/>
            <a:ext cx="3214710" cy="2343152"/>
            <a:chOff x="1000100" y="4086244"/>
            <a:chExt cx="3429024" cy="2395954"/>
          </a:xfrm>
        </p:grpSpPr>
        <p:sp>
          <p:nvSpPr>
            <p:cNvPr id="11" name="ZoneTexte 10"/>
            <p:cNvSpPr txBox="1"/>
            <p:nvPr/>
          </p:nvSpPr>
          <p:spPr>
            <a:xfrm>
              <a:off x="3500430" y="6143644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VCSEL</a:t>
              </a:r>
              <a:endParaRPr lang="fr-FR" sz="1600" b="1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4086244"/>
              <a:ext cx="34194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/>
              <a:t>Bruit dans les récepteurs</a:t>
            </a:r>
            <a:endParaRPr lang="fr-FR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142984"/>
            <a:ext cx="5214973" cy="28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143380"/>
            <a:ext cx="61198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600" b="1" dirty="0" smtClean="0"/>
              <a:t>Bruit dans les récepteurs</a:t>
            </a:r>
            <a:endParaRPr lang="fr-FR" sz="4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fr-FR" dirty="0" smtClean="0"/>
              </a:p>
              <a:p>
                <a:r>
                  <a:rPr lang="fr-FR" dirty="0" smtClean="0"/>
                  <a:t>On </a:t>
                </a:r>
                <a:r>
                  <a:rPr lang="fr-FR" dirty="0"/>
                  <a:t>a le </a:t>
                </a:r>
                <a:r>
                  <a:rPr lang="fr-FR" b="1" dirty="0">
                    <a:solidFill>
                      <a:srgbClr val="C00000"/>
                    </a:solidFill>
                  </a:rPr>
                  <a:t>bruit quantique</a:t>
                </a:r>
                <a:r>
                  <a:rPr lang="fr-FR" dirty="0"/>
                  <a:t> ( short noise) et le </a:t>
                </a:r>
                <a:r>
                  <a:rPr lang="fr-FR" b="1" dirty="0">
                    <a:solidFill>
                      <a:srgbClr val="C00000"/>
                    </a:solidFill>
                  </a:rPr>
                  <a:t>bruit thermique</a:t>
                </a:r>
                <a:r>
                  <a:rPr lang="fr-FR" dirty="0"/>
                  <a:t> ( thermal noise)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𝑡h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/>
                      </a:rPr>
                      <m:t>&gt;=4</m:t>
                    </m:r>
                    <m:r>
                      <a:rPr lang="fr-FR" i="1">
                        <a:latin typeface="Cambria Math"/>
                      </a:rPr>
                      <m:t>𝐾𝑇𝐵</m:t>
                    </m:r>
                    <m:r>
                      <a:rPr lang="fr-FR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/>
                  <a:t>   : dû aux différentes résistances contenues dans la photodiode </a:t>
                </a: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𝑞𝑢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/>
                      </a:rPr>
                      <m:t>&gt;=2</m:t>
                    </m:r>
                    <m:r>
                      <a:rPr lang="fr-FR" i="1">
                        <a:latin typeface="Cambria Math"/>
                      </a:rPr>
                      <m:t>𝑞𝐵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𝑝h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𝑜𝑏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: dû au bruit provenant du courant d’obscurité et le </a:t>
                </a:r>
                <a:r>
                  <a:rPr lang="fr-FR" dirty="0" err="1" smtClean="0"/>
                  <a:t>photocourant</a:t>
                </a:r>
                <a:r>
                  <a:rPr lang="fr-FR" dirty="0" smtClean="0"/>
                  <a:t>,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9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Solution face aux limitations de la FO</a:t>
            </a:r>
            <a:endParaRPr lang="fr-FR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47963"/>
            <a:ext cx="6715171" cy="196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Amplificateur à fibre dopée Erbium</a:t>
            </a:r>
            <a:endParaRPr lang="fr-FR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64696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4212"/>
            <a:ext cx="3270126" cy="1943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75" y="4149080"/>
            <a:ext cx="2680717" cy="2088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Compensation de la dispersion</a:t>
            </a:r>
            <a:endParaRPr lang="fr-FR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4575" y="2796381"/>
            <a:ext cx="4514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286512" y="385762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Suppression de la dispersion accumulée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génération (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l’optique conventionnelle</a:t>
            </a:r>
            <a:r>
              <a:rPr lang="fr-FR" dirty="0" smtClean="0"/>
              <a:t>), qui nécessite l’utilisation de miroirs, de lentilles et des lasers à gaz, afin de réaliser les différents systèmes optiques [m</a:t>
            </a:r>
            <a:r>
              <a:rPr lang="fr-FR" baseline="30000" dirty="0" smtClean="0"/>
              <a:t>2</a:t>
            </a:r>
            <a:r>
              <a:rPr lang="fr-FR" dirty="0" smtClean="0"/>
              <a:t>].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génération (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Micro optique</a:t>
            </a:r>
            <a:r>
              <a:rPr lang="fr-FR" dirty="0" smtClean="0"/>
              <a:t>), qui utilise des </a:t>
            </a:r>
            <a:r>
              <a:rPr lang="fr-FR" dirty="0" err="1" smtClean="0"/>
              <a:t>Leds</a:t>
            </a:r>
            <a:r>
              <a:rPr lang="fr-FR" dirty="0" smtClean="0"/>
              <a:t>, </a:t>
            </a:r>
            <a:r>
              <a:rPr lang="fr-FR" dirty="0" smtClean="0"/>
              <a:t>des </a:t>
            </a:r>
            <a:r>
              <a:rPr lang="fr-FR" dirty="0" err="1" smtClean="0"/>
              <a:t>micro-lentilles</a:t>
            </a:r>
            <a:r>
              <a:rPr lang="fr-FR" dirty="0" smtClean="0"/>
              <a:t>……..</a:t>
            </a:r>
            <a:r>
              <a:rPr lang="fr-FR" dirty="0" smtClean="0"/>
              <a:t> </a:t>
            </a:r>
            <a:r>
              <a:rPr lang="fr-FR" dirty="0" smtClean="0"/>
              <a:t>[10cm</a:t>
            </a:r>
            <a:r>
              <a:rPr lang="fr-FR" baseline="30000" dirty="0" smtClean="0"/>
              <a:t>2</a:t>
            </a:r>
            <a:r>
              <a:rPr lang="fr-FR" dirty="0" smtClean="0"/>
              <a:t>].</a:t>
            </a:r>
          </a:p>
          <a:p>
            <a:r>
              <a:rPr lang="fr-FR" dirty="0" smtClean="0"/>
              <a:t>3</a:t>
            </a:r>
            <a:r>
              <a:rPr lang="fr-FR" baseline="30000" dirty="0" smtClean="0"/>
              <a:t>éme</a:t>
            </a:r>
            <a:r>
              <a:rPr lang="fr-FR" dirty="0" smtClean="0"/>
              <a:t> génération (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optique intégrée</a:t>
            </a:r>
            <a:r>
              <a:rPr lang="fr-FR" dirty="0" smtClean="0"/>
              <a:t>), qui correspond à l’intégration des composants optiques dans une couche mince, les guides qui ‘y sont inscrits dessinent un circuit optique à la façon de circuits intégrés [µm</a:t>
            </a:r>
            <a:r>
              <a:rPr lang="fr-FR" baseline="30000" dirty="0" smtClean="0"/>
              <a:t>2</a:t>
            </a:r>
            <a:r>
              <a:rPr lang="fr-FR" dirty="0" smtClean="0"/>
              <a:t>].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5486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 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Technologie optique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Avantages de la fibre optique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Isolation  totale entre terminaux</a:t>
            </a:r>
          </a:p>
          <a:p>
            <a:pPr lvl="1"/>
            <a:r>
              <a:rPr lang="fr-FR" dirty="0" smtClean="0"/>
              <a:t>Légèreté et faible poids</a:t>
            </a:r>
          </a:p>
          <a:p>
            <a:pPr lvl="1"/>
            <a:r>
              <a:rPr lang="fr-FR" dirty="0" smtClean="0"/>
              <a:t>L'immunité aux interférences externes</a:t>
            </a:r>
          </a:p>
          <a:p>
            <a:pPr lvl="1"/>
            <a:r>
              <a:rPr lang="fr-FR" dirty="0" smtClean="0"/>
              <a:t>Longue durée de vie (25ans)</a:t>
            </a:r>
          </a:p>
          <a:p>
            <a:pPr lvl="1"/>
            <a:r>
              <a:rPr lang="fr-FR" dirty="0" smtClean="0"/>
              <a:t>Multiplexage possible</a:t>
            </a:r>
          </a:p>
          <a:p>
            <a:pPr lvl="1"/>
            <a:r>
              <a:rPr lang="fr-FR" dirty="0" smtClean="0"/>
              <a:t>Transmissions  des données avec  faible pertes et un grand débit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00100" y="5500702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connectique et les travaux représentent un investissement dans le cadre de déploiement.</a:t>
            </a:r>
            <a:endParaRPr lang="fr-F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Guides d’ondes optiques</a:t>
            </a:r>
            <a:endParaRPr lang="fr-FR" sz="2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2005013"/>
            <a:ext cx="6391275" cy="29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143372" y="5425875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couche supérieure : superstrat</a:t>
            </a:r>
          </a:p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couche inférieure : Substrat</a:t>
            </a:r>
            <a:endParaRPr lang="fr-F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45506"/>
            <a:ext cx="5688632" cy="271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55576" y="112474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Configurations possibles à base de guide d’ondes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4149080"/>
            <a:ext cx="6686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16424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692696"/>
            <a:ext cx="521546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800" dirty="0" smtClean="0">
                <a:solidFill>
                  <a:srgbClr val="0F6FC6">
                    <a:lumMod val="75000"/>
                  </a:srgbClr>
                </a:solidFill>
              </a:rPr>
              <a:t>Modulateur optique MZ</a:t>
            </a:r>
            <a:endParaRPr lang="fr-FR" sz="3800" dirty="0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6" name="Google Shape;468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1772816"/>
            <a:ext cx="3384376" cy="1978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9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86636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Coupleurs</a:t>
            </a:r>
            <a:endParaRPr lang="fr-F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293096"/>
            <a:ext cx="360099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84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403648" y="828001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La FBG ( Fibre Bragg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Grating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3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1432173"/>
            <a:ext cx="6124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971600" y="76470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WDM ( Multiplexage en longueur d’onde)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pic>
        <p:nvPicPr>
          <p:cNvPr id="9" name="Image 8" descr="C:\Users\mi\Pictures\Image166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857628"/>
            <a:ext cx="6143668" cy="2286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52903"/>
              </p:ext>
            </p:extLst>
          </p:nvPr>
        </p:nvGraphicFramePr>
        <p:xfrm>
          <a:off x="827584" y="980728"/>
          <a:ext cx="7643864" cy="5453800"/>
        </p:xfrm>
        <a:graphic>
          <a:graphicData uri="http://schemas.openxmlformats.org/drawingml/2006/table">
            <a:tbl>
              <a:tblPr/>
              <a:tblGrid>
                <a:gridCol w="1910966"/>
                <a:gridCol w="1910966"/>
                <a:gridCol w="1910966"/>
                <a:gridCol w="1910966"/>
              </a:tblGrid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Coarse-WDM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Dense-WDM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Ultra-Dense-WDM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Nombre de longueur d'onde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0" dirty="0" smtClean="0">
                          <a:latin typeface="Times New Roman"/>
                          <a:ea typeface="Times New Roman"/>
                          <a:cs typeface="Arial"/>
                        </a:rPr>
                        <a:t>De  8 à  16 canaux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16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à 80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&gt;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100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Espacement des canaux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20nm à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1.6nm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0.4nm à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0.2 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Times New Roman"/>
                          <a:ea typeface="Times New Roman"/>
                          <a:cs typeface="Arial"/>
                        </a:rPr>
                        <a:t>0.08nm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Fenêtre spectrale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Times New Roman"/>
                          <a:ea typeface="Times New Roman"/>
                          <a:cs typeface="Arial"/>
                        </a:rPr>
                        <a:t>~ 1260nm - 1620nm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~ 1500nm - 1600nm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~ 1500nm - 1600nm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Débit par longueur d'onde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2,5 à 5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Arial"/>
                        </a:rPr>
                        <a:t>Gbit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/s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10Gbit/s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– 320 </a:t>
                      </a:r>
                      <a:r>
                        <a:rPr lang="fr-FR" sz="1600" dirty="0" err="1" smtClean="0">
                          <a:latin typeface="Times New Roman"/>
                          <a:ea typeface="Times New Roman"/>
                          <a:cs typeface="Arial"/>
                        </a:rPr>
                        <a:t>Gbit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/s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&gt;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40 </a:t>
                      </a:r>
                      <a:r>
                        <a:rPr lang="fr-FR" sz="1600" dirty="0" err="1" smtClean="0">
                          <a:latin typeface="Times New Roman"/>
                          <a:ea typeface="Times New Roman"/>
                          <a:cs typeface="Arial"/>
                        </a:rPr>
                        <a:t>Tbit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/s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1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929222" cy="50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602" y="1071546"/>
            <a:ext cx="33528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00553"/>
            <a:ext cx="3357586" cy="22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Différentes architectures possibles pour les réseaux d’</a:t>
            </a:r>
            <a:r>
              <a:rPr lang="fr-FR" sz="3200" b="1" dirty="0" err="1" smtClean="0"/>
              <a:t>accés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1438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4638694"/>
            <a:ext cx="6991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901014" cy="857256"/>
          </a:xfrm>
        </p:spPr>
        <p:txBody>
          <a:bodyPr>
            <a:normAutofit/>
          </a:bodyPr>
          <a:lstStyle/>
          <a:p>
            <a:r>
              <a:rPr lang="fr-FR" dirty="0" smtClean="0"/>
              <a:t>        </a:t>
            </a:r>
            <a:r>
              <a:rPr lang="fr-FR" sz="3200" b="1" dirty="0" smtClean="0"/>
              <a:t>Réseaux optiques: architecture </a:t>
            </a:r>
            <a:r>
              <a:rPr lang="fr-FR" sz="3200" b="1" dirty="0" err="1" smtClean="0"/>
              <a:t>FTTx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166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fr-FR" dirty="0" smtClean="0"/>
              <a:t>1970  </a:t>
            </a:r>
            <a:r>
              <a:rPr lang="fr-FR" dirty="0"/>
              <a:t>fibre de silice &lt; 20 dB/km</a:t>
            </a:r>
          </a:p>
          <a:p>
            <a:r>
              <a:rPr lang="fr-FR" dirty="0" smtClean="0"/>
              <a:t> </a:t>
            </a:r>
            <a:r>
              <a:rPr lang="fr-FR" dirty="0"/>
              <a:t>Aujourd’hui, 0.15 dB/km seulement de </a:t>
            </a:r>
            <a:r>
              <a:rPr lang="fr-FR" dirty="0" smtClean="0"/>
              <a:t>pertes à </a:t>
            </a:r>
            <a:r>
              <a:rPr lang="fr-FR" dirty="0"/>
              <a:t>1,55 </a:t>
            </a:r>
            <a:r>
              <a:rPr lang="el-GR" dirty="0"/>
              <a:t>μ</a:t>
            </a:r>
            <a:r>
              <a:rPr lang="fr-FR" dirty="0"/>
              <a:t>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744" y="3356992"/>
            <a:ext cx="475252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80" y="642918"/>
            <a:ext cx="8229600" cy="84698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		Famille des liaisons optiques</a:t>
            </a:r>
            <a:endParaRPr lang="fr-FR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785926"/>
            <a:ext cx="641032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39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4" y="1700808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Le futur:</a:t>
            </a:r>
          </a:p>
          <a:p>
            <a:endParaRPr lang="fr-FR" sz="3600" b="1" dirty="0" smtClean="0"/>
          </a:p>
          <a:p>
            <a:pPr algn="ctr"/>
            <a:r>
              <a:rPr lang="fr-FR" sz="3600" b="1" dirty="0" smtClean="0"/>
              <a:t> Réseaux de communication tout optique du réseau de collecte jusqu’à l’abonné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Etat de l’Art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1ére génération:  ( MMF 0.85µm)    </a:t>
            </a:r>
          </a:p>
          <a:p>
            <a:r>
              <a:rPr lang="fr-FR" dirty="0" smtClean="0"/>
              <a:t>2éme génération (SMF 1.3µm)</a:t>
            </a:r>
          </a:p>
          <a:p>
            <a:r>
              <a:rPr lang="fr-FR" dirty="0" smtClean="0"/>
              <a:t>3éme génération (Laser DFB 1.55µm)</a:t>
            </a:r>
          </a:p>
          <a:p>
            <a:r>
              <a:rPr lang="fr-FR" dirty="0" smtClean="0"/>
              <a:t>4éme génération ( Amplification optique)</a:t>
            </a:r>
          </a:p>
          <a:p>
            <a:r>
              <a:rPr lang="fr-FR" dirty="0" smtClean="0"/>
              <a:t>5éme génération ( système WDM)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83485" tIns="41742" rIns="83485" bIns="41742">
            <a:normAutofit/>
          </a:bodyPr>
          <a:lstStyle/>
          <a:p>
            <a:pPr algn="ctr">
              <a:defRPr/>
            </a:pPr>
            <a:r>
              <a:rPr lang="fr-FR" dirty="0" smtClean="0"/>
              <a:t>La propagation des ondes dans la fibre optique peut s’étudier à l’aide de deux </a:t>
            </a:r>
            <a:r>
              <a:rPr lang="fr-FR" dirty="0" smtClean="0"/>
              <a:t>théories(approches):</a:t>
            </a: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 marL="0" indent="0">
              <a:buNone/>
              <a:defRPr/>
            </a:pPr>
            <a:r>
              <a:rPr lang="fr-FR" dirty="0" smtClean="0"/>
              <a:t>1- La théorie de Maxwell: très complexe, la lumière est considérée comme une OEM ( </a:t>
            </a:r>
            <a:r>
              <a:rPr lang="fr-FR" dirty="0" err="1" smtClean="0"/>
              <a:t>Modes+dispersion</a:t>
            </a:r>
            <a:r>
              <a:rPr lang="fr-FR" dirty="0" smtClean="0"/>
              <a:t>)</a:t>
            </a:r>
          </a:p>
          <a:p>
            <a:pPr marL="0" indent="0">
              <a:buNone/>
              <a:defRPr/>
            </a:pPr>
            <a:endParaRPr lang="fr-FR" dirty="0" smtClean="0"/>
          </a:p>
          <a:p>
            <a:pPr marL="0" indent="0">
              <a:buNone/>
              <a:defRPr/>
            </a:pPr>
            <a:r>
              <a:rPr lang="fr-FR" dirty="0" smtClean="0"/>
              <a:t>2- La théorie de l’optique géométrique: où la lumière est représenté par un rayon lumineux, qui décrit bien la trajectoire de l’OEM ( </a:t>
            </a:r>
            <a:r>
              <a:rPr lang="fr-FR" dirty="0" err="1" smtClean="0"/>
              <a:t>Snell</a:t>
            </a:r>
            <a:r>
              <a:rPr lang="fr-FR" dirty="0" smtClean="0"/>
              <a:t>-Descartes: ON)</a:t>
            </a:r>
            <a:endParaRPr lang="fr-FR" dirty="0"/>
          </a:p>
        </p:txBody>
      </p:sp>
      <p:sp>
        <p:nvSpPr>
          <p:cNvPr id="5123" name="ZoneTexte 3"/>
          <p:cNvSpPr txBox="1">
            <a:spLocks noChangeArrowheads="1"/>
          </p:cNvSpPr>
          <p:nvPr/>
        </p:nvSpPr>
        <p:spPr bwMode="auto">
          <a:xfrm>
            <a:off x="2549880" y="926432"/>
            <a:ext cx="3980744" cy="5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78" tIns="41739" rIns="83478" bIns="4173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2900">
                <a:solidFill>
                  <a:schemeClr val="accent2"/>
                </a:solidFill>
              </a:rPr>
              <a:t>Concept de l’optique</a:t>
            </a:r>
          </a:p>
        </p:txBody>
      </p:sp>
    </p:spTree>
    <p:extLst>
      <p:ext uri="{BB962C8B-B14F-4D97-AF65-F5344CB8AC3E}">
        <p14:creationId xmlns:p14="http://schemas.microsoft.com/office/powerpoint/2010/main" val="21531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971600" y="1293189"/>
            <a:ext cx="6912768" cy="5136207"/>
            <a:chOff x="971600" y="980728"/>
            <a:chExt cx="6912768" cy="51362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980728"/>
              <a:ext cx="3171825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9218" y="1268760"/>
              <a:ext cx="3105150" cy="123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7925" y="2924944"/>
              <a:ext cx="4248150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1800" y="4869160"/>
              <a:ext cx="340040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ZoneTexte 8"/>
          <p:cNvSpPr txBox="1"/>
          <p:nvPr/>
        </p:nvSpPr>
        <p:spPr>
          <a:xfrm>
            <a:off x="1071538" y="50004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Fibre optique </a:t>
            </a:r>
            <a:r>
              <a:rPr lang="fr-FR" sz="2800" b="1" dirty="0" err="1" smtClean="0">
                <a:solidFill>
                  <a:schemeClr val="tx2"/>
                </a:solidFill>
              </a:rPr>
              <a:t>multimode</a:t>
            </a:r>
            <a:r>
              <a:rPr lang="fr-FR" sz="2800" b="1" dirty="0" smtClean="0">
                <a:solidFill>
                  <a:schemeClr val="tx2"/>
                </a:solidFill>
              </a:rPr>
              <a:t> et monomode</a:t>
            </a:r>
            <a:endParaRPr lang="fr-F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1" y="1712168"/>
            <a:ext cx="7668557" cy="48131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23728" y="80709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Limitations de la Fibre Optique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3" y="785794"/>
            <a:ext cx="4791075" cy="23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11560" y="31432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Dispersion= Etalement temporelle des impulsions</a:t>
            </a:r>
            <a:endParaRPr lang="fr-FR" sz="2400" b="1" dirty="0"/>
          </a:p>
        </p:txBody>
      </p:sp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19553"/>
            <a:ext cx="6072230" cy="229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               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  Aux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extrémités des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fibres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dirty="0"/>
              <a:t>Les </a:t>
            </a:r>
            <a:r>
              <a:rPr lang="fr-FR" dirty="0" smtClean="0"/>
              <a:t>sources ( DEL, DL)</a:t>
            </a:r>
          </a:p>
          <a:p>
            <a:pPr>
              <a:buNone/>
            </a:pPr>
            <a:r>
              <a:rPr lang="fr-FR" dirty="0" smtClean="0"/>
              <a:t>• Les composants optiques (modulateur, </a:t>
            </a:r>
            <a:r>
              <a:rPr lang="fr-FR" dirty="0" smtClean="0"/>
              <a:t>amplificateur (EDFA), </a:t>
            </a:r>
            <a:r>
              <a:rPr lang="fr-FR" dirty="0" err="1" smtClean="0"/>
              <a:t>Phasar</a:t>
            </a:r>
            <a:r>
              <a:rPr lang="fr-FR" dirty="0" smtClean="0"/>
              <a:t>, </a:t>
            </a:r>
            <a:r>
              <a:rPr lang="fr-FR" dirty="0" smtClean="0"/>
              <a:t>filtres (FBG), </a:t>
            </a:r>
            <a:r>
              <a:rPr lang="fr-FR" dirty="0" smtClean="0"/>
              <a:t>Coupleurs,…)</a:t>
            </a:r>
            <a:endParaRPr lang="fr-FR" dirty="0"/>
          </a:p>
          <a:p>
            <a:pPr>
              <a:buNone/>
            </a:pPr>
            <a:r>
              <a:rPr lang="fr-FR" dirty="0"/>
              <a:t>• Les </a:t>
            </a:r>
            <a:r>
              <a:rPr lang="fr-FR" dirty="0" smtClean="0"/>
              <a:t>photo détecteurs (PIN, APD)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2374</TotalTime>
  <Words>675</Words>
  <Application>Microsoft Office PowerPoint</Application>
  <PresentationFormat>Affichage à l'écran (4:3)</PresentationFormat>
  <Paragraphs>165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Débit</vt:lpstr>
      <vt:lpstr>Communications par fibre  Optiques</vt:lpstr>
      <vt:lpstr>Avantages de la fibre optique</vt:lpstr>
      <vt:lpstr>Présentation PowerPoint</vt:lpstr>
      <vt:lpstr>Etat de l’Art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Composants électroluminescents      </vt:lpstr>
      <vt:lpstr>Schéma de principe d’un Laser</vt:lpstr>
      <vt:lpstr>Structures des Diodes lasers</vt:lpstr>
      <vt:lpstr>Bruit dans les récepteurs</vt:lpstr>
      <vt:lpstr>Bruit dans les récepteurs</vt:lpstr>
      <vt:lpstr>Solution face aux limitations de la FO</vt:lpstr>
      <vt:lpstr>Amplificateur à fibre dopée Erbium</vt:lpstr>
      <vt:lpstr>Compensation de la dispersion</vt:lpstr>
      <vt:lpstr>Présentation PowerPoint</vt:lpstr>
      <vt:lpstr>Guides d’ondes optiques</vt:lpstr>
      <vt:lpstr>Présentation PowerPoint</vt:lpstr>
      <vt:lpstr>Présentation PowerPoint</vt:lpstr>
      <vt:lpstr>Coupleurs</vt:lpstr>
      <vt:lpstr>Présentation PowerPoint</vt:lpstr>
      <vt:lpstr>Présentation PowerPoint</vt:lpstr>
      <vt:lpstr>Présentation PowerPoint</vt:lpstr>
      <vt:lpstr>Présentation PowerPoint</vt:lpstr>
      <vt:lpstr>Différentes architectures possibles pour les réseaux d’accés </vt:lpstr>
      <vt:lpstr>        Réseaux optiques: architecture FTTx </vt:lpstr>
      <vt:lpstr>  Famille des liaisons optiques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</dc:creator>
  <cp:lastModifiedBy>Utilisateur Windows</cp:lastModifiedBy>
  <cp:revision>174</cp:revision>
  <dcterms:created xsi:type="dcterms:W3CDTF">2018-12-14T21:33:57Z</dcterms:created>
  <dcterms:modified xsi:type="dcterms:W3CDTF">2025-01-06T21:28:48Z</dcterms:modified>
</cp:coreProperties>
</file>